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9"/>
  </p:notesMasterIdLst>
  <p:sldIdLst>
    <p:sldId id="308" r:id="rId2"/>
    <p:sldId id="487" r:id="rId3"/>
    <p:sldId id="677" r:id="rId4"/>
    <p:sldId id="492" r:id="rId5"/>
    <p:sldId id="491" r:id="rId6"/>
    <p:sldId id="493" r:id="rId7"/>
    <p:sldId id="679" r:id="rId8"/>
    <p:sldId id="499" r:id="rId9"/>
    <p:sldId id="500" r:id="rId10"/>
    <p:sldId id="501" r:id="rId11"/>
    <p:sldId id="684" r:id="rId12"/>
    <p:sldId id="507" r:id="rId13"/>
    <p:sldId id="530" r:id="rId14"/>
    <p:sldId id="397" r:id="rId15"/>
    <p:sldId id="398" r:id="rId16"/>
    <p:sldId id="526" r:id="rId17"/>
    <p:sldId id="506" r:id="rId18"/>
    <p:sldId id="685" r:id="rId19"/>
    <p:sldId id="680" r:id="rId20"/>
    <p:sldId id="681" r:id="rId21"/>
    <p:sldId id="682" r:id="rId22"/>
    <p:sldId id="683" r:id="rId23"/>
    <p:sldId id="595" r:id="rId24"/>
    <p:sldId id="686" r:id="rId25"/>
    <p:sldId id="524" r:id="rId26"/>
    <p:sldId id="517" r:id="rId27"/>
    <p:sldId id="542" r:id="rId28"/>
    <p:sldId id="621" r:id="rId29"/>
    <p:sldId id="592" r:id="rId30"/>
    <p:sldId id="690" r:id="rId31"/>
    <p:sldId id="406" r:id="rId32"/>
    <p:sldId id="407" r:id="rId33"/>
    <p:sldId id="603" r:id="rId34"/>
    <p:sldId id="604" r:id="rId35"/>
    <p:sldId id="605" r:id="rId36"/>
    <p:sldId id="607" r:id="rId37"/>
    <p:sldId id="608" r:id="rId38"/>
    <p:sldId id="610" r:id="rId39"/>
    <p:sldId id="611" r:id="rId40"/>
    <p:sldId id="613" r:id="rId41"/>
    <p:sldId id="614" r:id="rId42"/>
    <p:sldId id="615" r:id="rId43"/>
    <p:sldId id="694" r:id="rId44"/>
    <p:sldId id="616" r:id="rId45"/>
    <p:sldId id="676" r:id="rId46"/>
    <p:sldId id="641" r:id="rId47"/>
    <p:sldId id="645" r:id="rId48"/>
    <p:sldId id="646" r:id="rId49"/>
    <p:sldId id="647" r:id="rId50"/>
    <p:sldId id="648" r:id="rId51"/>
    <p:sldId id="652" r:id="rId52"/>
    <p:sldId id="678" r:id="rId53"/>
    <p:sldId id="656" r:id="rId54"/>
    <p:sldId id="661" r:id="rId55"/>
    <p:sldId id="707" r:id="rId56"/>
    <p:sldId id="430" r:id="rId57"/>
    <p:sldId id="657" r:id="rId58"/>
  </p:sldIdLst>
  <p:sldSz cx="10080625" cy="7559675"/>
  <p:notesSz cx="7559675" cy="10691813"/>
  <p:custDataLst>
    <p:tags r:id="rId60"/>
  </p:custDataLst>
  <p:defaultTextStyle>
    <a:defPPr>
      <a:defRPr lang="en-GB"/>
    </a:defPPr>
    <a:lvl1pPr algn="l" defTabSz="449263" rtl="0" fontAlgn="base">
      <a:spcBef>
        <a:spcPct val="0"/>
      </a:spcBef>
      <a:spcAft>
        <a:spcPct val="0"/>
      </a:spcAft>
      <a:defRPr b="1" i="1" kern="1200">
        <a:solidFill>
          <a:schemeClr val="tx1"/>
        </a:solidFill>
        <a:latin typeface="Times New Roman" pitchFamily="18" charset="0"/>
        <a:ea typeface="ＭＳ Ｐゴシック" charset="-128"/>
        <a:cs typeface="+mn-cs"/>
      </a:defRPr>
    </a:lvl1pPr>
    <a:lvl2pPr marL="430213" indent="-215900" algn="l" defTabSz="449263" rtl="0" fontAlgn="base">
      <a:spcBef>
        <a:spcPct val="0"/>
      </a:spcBef>
      <a:spcAft>
        <a:spcPct val="0"/>
      </a:spcAft>
      <a:defRPr b="1" i="1" kern="1200">
        <a:solidFill>
          <a:schemeClr val="tx1"/>
        </a:solidFill>
        <a:latin typeface="Times New Roman" pitchFamily="18" charset="0"/>
        <a:ea typeface="ＭＳ Ｐゴシック" charset="-128"/>
        <a:cs typeface="+mn-cs"/>
      </a:defRPr>
    </a:lvl2pPr>
    <a:lvl3pPr marL="646113" indent="-215900" algn="l" defTabSz="449263" rtl="0" fontAlgn="base">
      <a:spcBef>
        <a:spcPct val="0"/>
      </a:spcBef>
      <a:spcAft>
        <a:spcPct val="0"/>
      </a:spcAft>
      <a:defRPr b="1" i="1" kern="1200">
        <a:solidFill>
          <a:schemeClr val="tx1"/>
        </a:solidFill>
        <a:latin typeface="Times New Roman" pitchFamily="18" charset="0"/>
        <a:ea typeface="ＭＳ Ｐゴシック" charset="-128"/>
        <a:cs typeface="+mn-cs"/>
      </a:defRPr>
    </a:lvl3pPr>
    <a:lvl4pPr marL="862013" indent="-214313" algn="l" defTabSz="449263" rtl="0" fontAlgn="base">
      <a:spcBef>
        <a:spcPct val="0"/>
      </a:spcBef>
      <a:spcAft>
        <a:spcPct val="0"/>
      </a:spcAft>
      <a:defRPr b="1" i="1" kern="1200">
        <a:solidFill>
          <a:schemeClr val="tx1"/>
        </a:solidFill>
        <a:latin typeface="Times New Roman" pitchFamily="18" charset="0"/>
        <a:ea typeface="ＭＳ Ｐゴシック" charset="-128"/>
        <a:cs typeface="+mn-cs"/>
      </a:defRPr>
    </a:lvl4pPr>
    <a:lvl5pPr marL="1077913" indent="-215900" algn="l" defTabSz="449263" rtl="0" fontAlgn="base">
      <a:spcBef>
        <a:spcPct val="0"/>
      </a:spcBef>
      <a:spcAft>
        <a:spcPct val="0"/>
      </a:spcAft>
      <a:defRPr b="1" i="1" kern="1200">
        <a:solidFill>
          <a:schemeClr val="tx1"/>
        </a:solidFill>
        <a:latin typeface="Times New Roman" pitchFamily="18" charset="0"/>
        <a:ea typeface="ＭＳ Ｐゴシック" charset="-128"/>
        <a:cs typeface="+mn-cs"/>
      </a:defRPr>
    </a:lvl5pPr>
    <a:lvl6pPr marL="2286000" algn="l" defTabSz="914400" rtl="0" eaLnBrk="1" latinLnBrk="0" hangingPunct="1">
      <a:defRPr b="1" i="1" kern="1200">
        <a:solidFill>
          <a:schemeClr val="tx1"/>
        </a:solidFill>
        <a:latin typeface="Times New Roman" pitchFamily="18" charset="0"/>
        <a:ea typeface="ＭＳ Ｐゴシック" charset="-128"/>
        <a:cs typeface="+mn-cs"/>
      </a:defRPr>
    </a:lvl6pPr>
    <a:lvl7pPr marL="2743200" algn="l" defTabSz="914400" rtl="0" eaLnBrk="1" latinLnBrk="0" hangingPunct="1">
      <a:defRPr b="1" i="1" kern="1200">
        <a:solidFill>
          <a:schemeClr val="tx1"/>
        </a:solidFill>
        <a:latin typeface="Times New Roman" pitchFamily="18" charset="0"/>
        <a:ea typeface="ＭＳ Ｐゴシック" charset="-128"/>
        <a:cs typeface="+mn-cs"/>
      </a:defRPr>
    </a:lvl7pPr>
    <a:lvl8pPr marL="3200400" algn="l" defTabSz="914400" rtl="0" eaLnBrk="1" latinLnBrk="0" hangingPunct="1">
      <a:defRPr b="1" i="1" kern="1200">
        <a:solidFill>
          <a:schemeClr val="tx1"/>
        </a:solidFill>
        <a:latin typeface="Times New Roman" pitchFamily="18" charset="0"/>
        <a:ea typeface="ＭＳ Ｐゴシック" charset="-128"/>
        <a:cs typeface="+mn-cs"/>
      </a:defRPr>
    </a:lvl8pPr>
    <a:lvl9pPr marL="3657600" algn="l" defTabSz="914400" rtl="0" eaLnBrk="1" latinLnBrk="0" hangingPunct="1">
      <a:defRPr b="1" i="1"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99FF"/>
    <a:srgbClr val="66CCFF"/>
    <a:srgbClr val="B8B8B8"/>
    <a:srgbClr val="CFCFCF"/>
    <a:srgbClr val="0000FF"/>
    <a:srgbClr val="FF0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9" autoAdjust="0"/>
    <p:restoredTop sz="94669" autoAdjust="0"/>
  </p:normalViewPr>
  <p:slideViewPr>
    <p:cSldViewPr>
      <p:cViewPr varScale="1">
        <p:scale>
          <a:sx n="61" d="100"/>
          <a:sy n="61" d="100"/>
        </p:scale>
        <p:origin x="-630" y="-78"/>
      </p:cViewPr>
      <p:guideLst>
        <p:guide orient="horz" pos="2161"/>
        <p:guide pos="2880"/>
      </p:guideLst>
    </p:cSldViewPr>
  </p:slideViewPr>
  <p:outlineViewPr>
    <p:cViewPr varScale="1">
      <p:scale>
        <a:sx n="50" d="100"/>
        <a:sy n="50" d="100"/>
      </p:scale>
      <p:origin x="0" y="541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9675" cy="10691813"/>
          </a:xfrm>
          <a:prstGeom prst="roundRect">
            <a:avLst>
              <a:gd name="adj" fmla="val 19"/>
            </a:avLst>
          </a:prstGeom>
          <a:solidFill>
            <a:srgbClr val="FFFFFF"/>
          </a:solidFill>
          <a:ln w="9360">
            <a:noFill/>
            <a:miter lim="800000"/>
            <a:headEnd/>
            <a:tailEnd/>
          </a:ln>
          <a:effectLst/>
        </p:spPr>
        <p:txBody>
          <a:bodyPr wrap="none" anchor="ctr"/>
          <a:lstStyle/>
          <a:p>
            <a:pPr hangingPunct="0">
              <a:lnSpc>
                <a:spcPct val="89000"/>
              </a:lnSpc>
              <a:buClr>
                <a:srgbClr val="000000"/>
              </a:buClr>
              <a:buSzPct val="45000"/>
              <a:buFont typeface="Wingdings" pitchFamily="2" charset="2"/>
              <a:buNone/>
              <a:defRPr/>
            </a:pPr>
            <a:endParaRPr lang="ja-JP" altLang="en-US">
              <a:ea typeface="+mn-ea"/>
            </a:endParaRPr>
          </a:p>
        </p:txBody>
      </p:sp>
      <p:sp>
        <p:nvSpPr>
          <p:cNvPr id="122883" name="Rectangle 2"/>
          <p:cNvSpPr>
            <a:spLocks noGrp="1" noRot="1" noChangeAspect="1" noChangeArrowheads="1"/>
          </p:cNvSpPr>
          <p:nvPr>
            <p:ph type="sldImg"/>
          </p:nvPr>
        </p:nvSpPr>
        <p:spPr bwMode="auto">
          <a:xfrm>
            <a:off x="1312863" y="1027113"/>
            <a:ext cx="4930775" cy="3698875"/>
          </a:xfrm>
          <a:prstGeom prst="rect">
            <a:avLst/>
          </a:prstGeom>
          <a:noFill/>
          <a:ln w="9525">
            <a:noFill/>
            <a:round/>
            <a:headEnd/>
            <a:tailEnd/>
          </a:ln>
        </p:spPr>
      </p:sp>
      <p:sp>
        <p:nvSpPr>
          <p:cNvPr id="2051" name="Rectangle 3"/>
          <p:cNvSpPr>
            <a:spLocks noGrp="1" noChangeArrowheads="1"/>
          </p:cNvSpPr>
          <p:nvPr>
            <p:ph type="body"/>
          </p:nvPr>
        </p:nvSpPr>
        <p:spPr bwMode="auto">
          <a:xfrm>
            <a:off x="1169988" y="5086350"/>
            <a:ext cx="5222875" cy="41036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ja-JP" altLang="en-US" noProof="0" smtClean="0"/>
          </a:p>
        </p:txBody>
      </p:sp>
    </p:spTree>
    <p:extLst>
      <p:ext uri="{BB962C8B-B14F-4D97-AF65-F5344CB8AC3E}">
        <p14:creationId xmlns:p14="http://schemas.microsoft.com/office/powerpoint/2010/main" val="325466572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8" charset="0"/>
        <a:ea typeface="ＭＳ Ｐ明朝" pitchFamily="18" charset="-128"/>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8" charset="0"/>
        <a:ea typeface="ＭＳ Ｐ明朝" pitchFamily="18"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8" charset="0"/>
        <a:ea typeface="ＭＳ Ｐ明朝" pitchFamily="18"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8" charset="0"/>
        <a:ea typeface="ＭＳ Ｐ明朝" pitchFamily="18"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kumimoji="1" sz="1200" kern="1200">
        <a:solidFill>
          <a:srgbClr val="000000"/>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p:sp>
      <p:sp>
        <p:nvSpPr>
          <p:cNvPr id="12493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106488" y="801688"/>
            <a:ext cx="5348287" cy="4011612"/>
          </a:xfrm>
          <a:prstGeom prst="rect">
            <a:avLst/>
          </a:prstGeom>
          <a:solidFill>
            <a:srgbClr val="FFFFFF"/>
          </a:solidFill>
          <a:ln w="9525">
            <a:solidFill>
              <a:srgbClr val="000000"/>
            </a:solidFill>
            <a:miter lim="800000"/>
            <a:headEnd/>
            <a:tailEnd/>
          </a:ln>
        </p:spPr>
        <p:txBody>
          <a:bodyPr wrap="none" anchor="ctr"/>
          <a:lstStyle/>
          <a:p>
            <a:endParaRPr lang="ja-JP" altLang="en-US"/>
          </a:p>
        </p:txBody>
      </p:sp>
      <p:sp>
        <p:nvSpPr>
          <p:cNvPr id="137219" name="Rectangle 3"/>
          <p:cNvSpPr>
            <a:spLocks noGrp="1" noChangeArrowheads="1"/>
          </p:cNvSpPr>
          <p:nvPr>
            <p:ph type="body"/>
          </p:nvPr>
        </p:nvSpPr>
        <p:spPr>
          <a:xfrm>
            <a:off x="1169988" y="5086350"/>
            <a:ext cx="5224462" cy="4105275"/>
          </a:xfrm>
          <a:noFill/>
          <a:ln/>
        </p:spPr>
        <p:txBody>
          <a:bodyPr wrap="none" anchor="ctr"/>
          <a:lstStyle/>
          <a:p>
            <a:endParaRPr lang="ja-JP" alt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1312863" y="1027113"/>
            <a:ext cx="4932362" cy="3698875"/>
          </a:xfrm>
          <a:prstGeom prst="rect">
            <a:avLst/>
          </a:prstGeom>
          <a:solidFill>
            <a:srgbClr val="FFFFFF"/>
          </a:solidFill>
          <a:ln w="9525">
            <a:solidFill>
              <a:srgbClr val="000000"/>
            </a:solidFill>
            <a:miter lim="800000"/>
            <a:headEnd/>
            <a:tailEnd/>
          </a:ln>
        </p:spPr>
        <p:txBody>
          <a:bodyPr wrap="none" anchor="ctr"/>
          <a:lstStyle/>
          <a:p>
            <a:endParaRPr lang="ja-JP" altLang="en-US"/>
          </a:p>
        </p:txBody>
      </p:sp>
      <p:sp>
        <p:nvSpPr>
          <p:cNvPr id="256003" name="Rectangle 3"/>
          <p:cNvSpPr>
            <a:spLocks noGrp="1" noChangeArrowheads="1"/>
          </p:cNvSpPr>
          <p:nvPr>
            <p:ph type="body"/>
          </p:nvPr>
        </p:nvSpPr>
        <p:spPr>
          <a:xfrm>
            <a:off x="1169988" y="5086350"/>
            <a:ext cx="5224462" cy="4105275"/>
          </a:xfrm>
          <a:noFill/>
          <a:ln/>
        </p:spPr>
        <p:txBody>
          <a:bodyPr wrap="none" anchor="ctr"/>
          <a:lstStyle/>
          <a:p>
            <a:endParaRPr lang="ja-JP"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スライド イメージ プレースホルダ 1"/>
          <p:cNvSpPr>
            <a:spLocks noGrp="1" noRot="1" noChangeAspect="1" noTextEdit="1"/>
          </p:cNvSpPr>
          <p:nvPr>
            <p:ph type="sldImg"/>
          </p:nvPr>
        </p:nvSpPr>
        <p:spPr>
          <a:xfrm>
            <a:off x="1106488" y="801688"/>
            <a:ext cx="5346700" cy="4010025"/>
          </a:xfrm>
        </p:spPr>
      </p:sp>
      <p:sp>
        <p:nvSpPr>
          <p:cNvPr id="139266" name="ノート プレースホルダ 2"/>
          <p:cNvSpPr>
            <a:spLocks noGrp="1"/>
          </p:cNvSpPr>
          <p:nvPr>
            <p:ph type="body" idx="1"/>
          </p:nvPr>
        </p:nvSpPr>
        <p:spPr>
          <a:xfrm>
            <a:off x="755650" y="5078413"/>
            <a:ext cx="6048375" cy="4811712"/>
          </a:xfrm>
          <a:noFill/>
          <a:ln/>
        </p:spPr>
        <p:txBody>
          <a:bodyPr lIns="91440" tIns="45720" rIns="91440" bIns="45720"/>
          <a:lstStyle/>
          <a:p>
            <a:pPr defTabSz="914400">
              <a:spcBef>
                <a:spcPct val="0"/>
              </a:spcBef>
            </a:pPr>
            <a:endParaRPr lang="ja-JP" altLang="en-US" smtClean="0"/>
          </a:p>
        </p:txBody>
      </p:sp>
      <p:sp>
        <p:nvSpPr>
          <p:cNvPr id="139267" name="スライド番号プレースホルダ 3"/>
          <p:cNvSpPr txBox="1">
            <a:spLocks noGrp="1"/>
          </p:cNvSpPr>
          <p:nvPr/>
        </p:nvSpPr>
        <p:spPr bwMode="auto">
          <a:xfrm>
            <a:off x="4281488" y="10155238"/>
            <a:ext cx="3276600" cy="534987"/>
          </a:xfrm>
          <a:prstGeom prst="rect">
            <a:avLst/>
          </a:prstGeom>
          <a:noFill/>
          <a:ln w="9525">
            <a:noFill/>
            <a:miter lim="800000"/>
            <a:headEnd/>
            <a:tailEnd/>
          </a:ln>
        </p:spPr>
        <p:txBody>
          <a:bodyPr anchor="b"/>
          <a:lstStyle/>
          <a:p>
            <a:pPr algn="r" defTabSz="914400"/>
            <a:fld id="{AE2B98C2-646A-4689-BF62-5E3A5F35D4A2}" type="slidenum">
              <a:rPr kumimoji="1" lang="ja-JP" altLang="en-US" sz="1200" b="0" i="0">
                <a:latin typeface="Arial" charset="0"/>
              </a:rPr>
              <a:pPr algn="r" defTabSz="914400"/>
              <a:t>25</a:t>
            </a:fld>
            <a:endParaRPr kumimoji="1" lang="en-US" altLang="ja-JP" sz="1200" b="0" i="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1106488" y="800100"/>
            <a:ext cx="5351462" cy="4013200"/>
          </a:xfrm>
          <a:prstGeom prst="rect">
            <a:avLst/>
          </a:prstGeom>
          <a:solidFill>
            <a:srgbClr val="FFFFFF"/>
          </a:solidFill>
          <a:ln w="9525">
            <a:solidFill>
              <a:srgbClr val="000000"/>
            </a:solidFill>
            <a:miter lim="800000"/>
            <a:headEnd/>
            <a:tailEnd/>
          </a:ln>
        </p:spPr>
        <p:txBody>
          <a:bodyPr wrap="none" anchor="ctr"/>
          <a:lstStyle/>
          <a:p>
            <a:endParaRPr lang="ja-JP" altLang="en-US"/>
          </a:p>
        </p:txBody>
      </p:sp>
      <p:sp>
        <p:nvSpPr>
          <p:cNvPr id="258051" name="Rectangle 3"/>
          <p:cNvSpPr>
            <a:spLocks noGrp="1" noChangeArrowheads="1"/>
          </p:cNvSpPr>
          <p:nvPr>
            <p:ph type="body"/>
          </p:nvPr>
        </p:nvSpPr>
        <p:spPr>
          <a:xfrm>
            <a:off x="1169988" y="5086350"/>
            <a:ext cx="5224462" cy="4105275"/>
          </a:xfrm>
          <a:noFill/>
          <a:ln/>
        </p:spPr>
        <p:txBody>
          <a:bodyPr wrap="none" anchor="ctr"/>
          <a:lstStyle/>
          <a:p>
            <a:endParaRPr lang="ja-JP" alt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幻灯片图像占位符 1"/>
          <p:cNvSpPr>
            <a:spLocks noGrp="1" noRot="1" noChangeAspect="1" noTextEdit="1"/>
          </p:cNvSpPr>
          <p:nvPr>
            <p:ph type="sldImg"/>
          </p:nvPr>
        </p:nvSpPr>
        <p:spPr>
          <a:xfrm>
            <a:off x="1111250" y="881063"/>
            <a:ext cx="5137150" cy="3852862"/>
          </a:xfrm>
        </p:spPr>
      </p:sp>
      <p:sp>
        <p:nvSpPr>
          <p:cNvPr id="419842" name="备注占位符 2"/>
          <p:cNvSpPr>
            <a:spLocks noGrp="1"/>
          </p:cNvSpPr>
          <p:nvPr>
            <p:ph type="body" idx="1"/>
          </p:nvPr>
        </p:nvSpPr>
        <p:spPr>
          <a:xfrm>
            <a:off x="593725" y="5130800"/>
            <a:ext cx="6370638" cy="4621213"/>
          </a:xfrm>
          <a:noFill/>
          <a:ln/>
        </p:spPr>
        <p:txBody>
          <a:bodyPr lIns="104287" tIns="52144" rIns="104287" bIns="52144"/>
          <a:lstStyle/>
          <a:p>
            <a:pPr defTabSz="914400" eaLnBrk="1" hangingPunct="1"/>
            <a:r>
              <a:rPr lang="en-US" altLang="zh-CN" smtClean="0"/>
              <a:t>In order to investigate the properties of highly charged W ions, EBIT can be used to create, trap and probe highly charged ions with tightly focused and energy-tunable electron beam. It can produce some ions in certain ionization stage by adjust the incident electron beam energy. And the electron beam is approximate mono-energy. It can be expected that the production ions will be in a narrow ion distributions. After the generation, the ions has been trap in the chamber for a relative long time. It is possible to observe the atomic process. </a:t>
            </a:r>
            <a:endParaRPr lang="zh-CN" altLang="en-US" smtClean="0"/>
          </a:p>
        </p:txBody>
      </p:sp>
      <p:sp>
        <p:nvSpPr>
          <p:cNvPr id="419843" name="灯片编号占位符 3"/>
          <p:cNvSpPr txBox="1">
            <a:spLocks noGrp="1"/>
          </p:cNvSpPr>
          <p:nvPr/>
        </p:nvSpPr>
        <p:spPr bwMode="auto">
          <a:xfrm>
            <a:off x="4279900" y="10156825"/>
            <a:ext cx="3279775" cy="534988"/>
          </a:xfrm>
          <a:prstGeom prst="rect">
            <a:avLst/>
          </a:prstGeom>
          <a:noFill/>
          <a:ln w="9525">
            <a:noFill/>
            <a:miter lim="800000"/>
            <a:headEnd/>
            <a:tailEnd/>
          </a:ln>
        </p:spPr>
        <p:txBody>
          <a:bodyPr lIns="104287" tIns="52144" rIns="104287" bIns="52144"/>
          <a:lstStyle/>
          <a:p>
            <a:pPr algn="r" defTabSz="1042988"/>
            <a:fld id="{6FB18EB5-55CB-444B-913D-717215DAF9FA}" type="slidenum">
              <a:rPr lang="zh-CN" altLang="en-US" sz="1400" b="0" i="0">
                <a:latin typeface="Arial" charset="0"/>
              </a:rPr>
              <a:pPr algn="r" defTabSz="1042988"/>
              <a:t>45</a:t>
            </a:fld>
            <a:endParaRPr lang="en-US" altLang="zh-CN" sz="1400" b="0" i="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650" y="2347913"/>
            <a:ext cx="8569325" cy="1620837"/>
          </a:xfrm>
        </p:spPr>
        <p:txBody>
          <a:bodyPr/>
          <a:lstStyle/>
          <a:p>
            <a:r>
              <a:rPr lang="ja-JP" altLang="en-US"/>
              <a:t>マスタ タイトルの書式設定</a:t>
            </a:r>
          </a:p>
        </p:txBody>
      </p:sp>
      <p:sp>
        <p:nvSpPr>
          <p:cNvPr id="3" name="サブタイトル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CB48AC-CEF5-4CDE-8B09-99C8E571C3A5}"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01CF8A8-3241-4E41-B868-0C77FA852F45}"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08850" y="539750"/>
            <a:ext cx="2268538" cy="621347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03238" y="539750"/>
            <a:ext cx="6653212" cy="621347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70718D-2E03-4644-A4B9-E88DF20F5A46}"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3238" y="539750"/>
            <a:ext cx="9072562" cy="1082675"/>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504825" y="1763713"/>
            <a:ext cx="4459288" cy="498951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116513" y="1763713"/>
            <a:ext cx="4460875" cy="24177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116513" y="4333875"/>
            <a:ext cx="4460875" cy="24193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3856BABA-3E40-47BE-A989-4DFA6CA45534}"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B63456-04B6-44AA-A542-12F09C4B05BB}"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6925" y="4857750"/>
            <a:ext cx="8567738" cy="15017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1025824-F6ED-4C51-8DDF-3BE368BDEAB1}"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116513"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0880C6E-7D7B-4B30-B1DA-01B4D9DD0E0A}"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5" y="303213"/>
            <a:ext cx="9072563" cy="1258887"/>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34442E1-B25E-450F-A0D2-78467B98FBD6}"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EDD0709-6C26-4576-AC79-86F62DD77079}"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BD0A684-82DC-43AE-A077-EF2F96FA83D2}"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4825" y="301625"/>
            <a:ext cx="3316288" cy="1279525"/>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B3FC740-42C3-4F14-82CA-6AC947F6BE14}"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76438" y="5291138"/>
            <a:ext cx="6048375" cy="625475"/>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E95A1FF-B01F-425B-B424-2A8963A5F2EC}"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503238" y="539750"/>
            <a:ext cx="9072562" cy="1082675"/>
          </a:xfrm>
          <a:prstGeom prst="rect">
            <a:avLst/>
          </a:prstGeom>
          <a:solidFill>
            <a:srgbClr val="00FF00"/>
          </a:solidFill>
          <a:ln w="19050">
            <a:solidFill>
              <a:srgbClr val="99CC00"/>
            </a:solidFill>
            <a:miter lim="800000"/>
            <a:headEnd/>
            <a:tailEnd/>
          </a:ln>
          <a:effectLst>
            <a:outerShdw dist="107763" dir="2700000" algn="ctr" rotWithShape="0">
              <a:schemeClr val="bg2">
                <a:alpha val="50000"/>
              </a:schemeClr>
            </a:outerShdw>
          </a:effectLst>
        </p:spPr>
        <p:txBody>
          <a:bodyPr vert="horz" wrap="square" lIns="91430" tIns="45716" rIns="91430" bIns="45716" numCol="1" anchor="ctr" anchorCtr="0" compatLnSpc="1">
            <a:prstTxWarp prst="textNoShape">
              <a:avLst/>
            </a:prstTxWarp>
          </a:bodyPr>
          <a:lstStyle/>
          <a:p>
            <a:pPr lvl="0"/>
            <a:r>
              <a:rPr lang="ja-JP" altLang="en-US" smtClean="0"/>
              <a:t>マスタ タイトルの書式設定</a:t>
            </a:r>
          </a:p>
        </p:txBody>
      </p:sp>
      <p:sp>
        <p:nvSpPr>
          <p:cNvPr id="109578" name="Rectangle 3"/>
          <p:cNvSpPr>
            <a:spLocks noGrp="1" noChangeArrowheads="1"/>
          </p:cNvSpPr>
          <p:nvPr>
            <p:ph type="body" idx="1"/>
          </p:nvPr>
        </p:nvSpPr>
        <p:spPr bwMode="auto">
          <a:xfrm>
            <a:off x="504825" y="1763713"/>
            <a:ext cx="9072563" cy="4989512"/>
          </a:xfrm>
          <a:prstGeom prst="rect">
            <a:avLst/>
          </a:prstGeom>
          <a:noFill/>
          <a:ln w="9525">
            <a:noFill/>
            <a:miter lim="800000"/>
            <a:headEnd/>
            <a:tailEnd/>
          </a:ln>
        </p:spPr>
        <p:txBody>
          <a:bodyPr vert="horz" wrap="square" lIns="91430" tIns="45716" rIns="91430" bIns="4571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9572" name="Rectangle 4"/>
          <p:cNvSpPr>
            <a:spLocks noGrp="1" noChangeArrowheads="1"/>
          </p:cNvSpPr>
          <p:nvPr>
            <p:ph type="dt" sz="half" idx="2"/>
          </p:nvPr>
        </p:nvSpPr>
        <p:spPr bwMode="auto">
          <a:xfrm>
            <a:off x="504825" y="6884988"/>
            <a:ext cx="2351088" cy="52387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hangingPunct="0">
              <a:lnSpc>
                <a:spcPct val="89000"/>
              </a:lnSpc>
              <a:buClr>
                <a:srgbClr val="000000"/>
              </a:buClr>
              <a:buSzPct val="45000"/>
              <a:buFont typeface="Wingdings" pitchFamily="2" charset="2"/>
              <a:buNone/>
              <a:defRPr sz="1400" b="0" i="0">
                <a:solidFill>
                  <a:srgbClr val="000000"/>
                </a:solidFill>
                <a:latin typeface="+mn-lt"/>
                <a:ea typeface="+mn-ea"/>
              </a:defRPr>
            </a:lvl1pPr>
          </a:lstStyle>
          <a:p>
            <a:pPr>
              <a:defRPr/>
            </a:pPr>
            <a:endParaRPr lang="en-US" altLang="ja-JP"/>
          </a:p>
        </p:txBody>
      </p:sp>
      <p:sp>
        <p:nvSpPr>
          <p:cNvPr id="109573" name="Rectangle 5"/>
          <p:cNvSpPr>
            <a:spLocks noGrp="1" noChangeArrowheads="1"/>
          </p:cNvSpPr>
          <p:nvPr>
            <p:ph type="ftr" sz="quarter" idx="3"/>
          </p:nvPr>
        </p:nvSpPr>
        <p:spPr bwMode="auto">
          <a:xfrm>
            <a:off x="3444875" y="6884988"/>
            <a:ext cx="3190875" cy="52387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hangingPunct="0">
              <a:lnSpc>
                <a:spcPct val="89000"/>
              </a:lnSpc>
              <a:buClr>
                <a:srgbClr val="000000"/>
              </a:buClr>
              <a:buSzPct val="45000"/>
              <a:buFont typeface="Wingdings" pitchFamily="2" charset="2"/>
              <a:buNone/>
              <a:defRPr sz="1400" b="0" i="0">
                <a:solidFill>
                  <a:srgbClr val="000000"/>
                </a:solidFill>
                <a:latin typeface="+mn-lt"/>
                <a:ea typeface="+mn-ea"/>
              </a:defRPr>
            </a:lvl1pPr>
          </a:lstStyle>
          <a:p>
            <a:pPr>
              <a:defRPr/>
            </a:pPr>
            <a:endParaRPr lang="en-US" altLang="ja-JP"/>
          </a:p>
        </p:txBody>
      </p:sp>
      <p:sp>
        <p:nvSpPr>
          <p:cNvPr id="109574" name="Rectangle 6"/>
          <p:cNvSpPr>
            <a:spLocks noGrp="1" noChangeArrowheads="1"/>
          </p:cNvSpPr>
          <p:nvPr>
            <p:ph type="sldNum" sz="quarter" idx="4"/>
          </p:nvPr>
        </p:nvSpPr>
        <p:spPr bwMode="auto">
          <a:xfrm>
            <a:off x="7202488" y="6875463"/>
            <a:ext cx="2351087" cy="523875"/>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hangingPunct="0">
              <a:lnSpc>
                <a:spcPct val="89000"/>
              </a:lnSpc>
              <a:buClr>
                <a:srgbClr val="000000"/>
              </a:buClr>
              <a:buSzPct val="45000"/>
              <a:buFont typeface="Wingdings" pitchFamily="2" charset="2"/>
              <a:buNone/>
              <a:defRPr sz="1400" b="0" i="0">
                <a:solidFill>
                  <a:srgbClr val="000000"/>
                </a:solidFill>
                <a:latin typeface="+mn-lt"/>
                <a:ea typeface="+mn-ea"/>
              </a:defRPr>
            </a:lvl1pPr>
          </a:lstStyle>
          <a:p>
            <a:pPr>
              <a:defRPr/>
            </a:pPr>
            <a:fld id="{442FED54-5784-4FF9-81B3-C68783D11915}" type="slidenum">
              <a:rPr lang="ja-JP" altLang="en-US"/>
              <a:pPr>
                <a:defRPr/>
              </a:pPr>
              <a:t>‹#›</a:t>
            </a:fld>
            <a:endParaRPr lang="en-US" altLang="ja-JP"/>
          </a:p>
        </p:txBody>
      </p:sp>
      <p:graphicFrame>
        <p:nvGraphicFramePr>
          <p:cNvPr id="109575" name="Object 7"/>
          <p:cNvGraphicFramePr>
            <a:graphicFrameLocks noChangeAspect="1"/>
          </p:cNvGraphicFramePr>
          <p:nvPr/>
        </p:nvGraphicFramePr>
        <p:xfrm>
          <a:off x="9361488" y="6840538"/>
          <a:ext cx="557212" cy="611187"/>
        </p:xfrm>
        <a:graphic>
          <a:graphicData uri="http://schemas.openxmlformats.org/presentationml/2006/ole">
            <mc:AlternateContent xmlns:mc="http://schemas.openxmlformats.org/markup-compatibility/2006">
              <mc:Choice xmlns:v="urn:schemas-microsoft-com:vml" Requires="v">
                <p:oleObj spid="_x0000_s109606" name="Photo Editor 写真" r:id="rId15" imgW="885949" imgH="971686" progId="">
                  <p:embed/>
                </p:oleObj>
              </mc:Choice>
              <mc:Fallback>
                <p:oleObj name="Photo Editor 写真" r:id="rId15" imgW="885949" imgH="971686" progId="">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61488" y="6840538"/>
                        <a:ext cx="557212" cy="6111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9577" name="Line 9"/>
          <p:cNvSpPr>
            <a:spLocks noChangeShapeType="1"/>
          </p:cNvSpPr>
          <p:nvPr userDrawn="1"/>
        </p:nvSpPr>
        <p:spPr bwMode="auto">
          <a:xfrm>
            <a:off x="4535488" y="395288"/>
            <a:ext cx="5402262" cy="0"/>
          </a:xfrm>
          <a:prstGeom prst="line">
            <a:avLst/>
          </a:prstGeom>
          <a:noFill/>
          <a:ln w="38100">
            <a:solidFill>
              <a:srgbClr val="339966"/>
            </a:solidFill>
            <a:round/>
            <a:headEnd/>
            <a:tailEnd/>
          </a:ln>
          <a:effectLst/>
        </p:spPr>
        <p:txBody>
          <a:bodyPr/>
          <a:lstStyle/>
          <a:p>
            <a:pPr hangingPunct="0">
              <a:lnSpc>
                <a:spcPct val="89000"/>
              </a:lnSpc>
              <a:buClr>
                <a:srgbClr val="000000"/>
              </a:buClr>
              <a:buSzPct val="45000"/>
              <a:buFont typeface="Wingdings" pitchFamily="2" charset="2"/>
              <a:buNone/>
              <a:defRPr/>
            </a:pPr>
            <a:endParaRPr lang="ja-JP" altLang="en-US">
              <a:ea typeface="+mn-ea"/>
            </a:endParaRPr>
          </a:p>
        </p:txBody>
      </p:sp>
      <p:sp>
        <p:nvSpPr>
          <p:cNvPr id="2" name="Text Box 10"/>
          <p:cNvSpPr txBox="1">
            <a:spLocks noChangeArrowheads="1"/>
          </p:cNvSpPr>
          <p:nvPr userDrawn="1"/>
        </p:nvSpPr>
        <p:spPr bwMode="auto">
          <a:xfrm>
            <a:off x="4464050" y="107950"/>
            <a:ext cx="5472113" cy="309563"/>
          </a:xfrm>
          <a:prstGeom prst="rect">
            <a:avLst/>
          </a:prstGeom>
          <a:noFill/>
          <a:ln w="9525">
            <a:noFill/>
            <a:miter lim="800000"/>
            <a:headEnd/>
            <a:tailEnd/>
          </a:ln>
          <a:effectLst/>
        </p:spPr>
        <p:txBody>
          <a:bodyPr lIns="91430" tIns="45716" rIns="91430" bIns="45716">
            <a:spAutoFit/>
          </a:bodyPr>
          <a:lstStyle/>
          <a:p>
            <a:pPr algn="ctr" defTabSz="912813" hangingPunct="0">
              <a:lnSpc>
                <a:spcPct val="89000"/>
              </a:lnSpc>
              <a:spcBef>
                <a:spcPct val="50000"/>
              </a:spcBef>
              <a:buClr>
                <a:srgbClr val="000000"/>
              </a:buClr>
              <a:buSzPct val="45000"/>
              <a:buFont typeface="Wingdings" pitchFamily="2" charset="2"/>
              <a:buNone/>
              <a:defRPr/>
            </a:pPr>
            <a:r>
              <a:rPr lang="en-US" altLang="ja-JP" sz="1600">
                <a:solidFill>
                  <a:srgbClr val="339966"/>
                </a:solidFill>
              </a:rPr>
              <a:t>ICAMDATA-8  4 October 2012  NIST Gaithersburg Maryland</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912813" rtl="0" eaLnBrk="0" fontAlgn="base" hangingPunct="0">
        <a:spcBef>
          <a:spcPct val="0"/>
        </a:spcBef>
        <a:spcAft>
          <a:spcPct val="0"/>
        </a:spcAft>
        <a:defRPr kumimoji="1" sz="4400">
          <a:solidFill>
            <a:schemeClr val="tx2"/>
          </a:solidFill>
          <a:latin typeface="+mj-lt"/>
          <a:ea typeface="+mj-ea"/>
          <a:cs typeface="+mj-cs"/>
        </a:defRPr>
      </a:lvl1pPr>
      <a:lvl2pPr algn="ctr" defTabSz="912813" rtl="0" eaLnBrk="0" fontAlgn="base" hangingPunct="0">
        <a:spcBef>
          <a:spcPct val="0"/>
        </a:spcBef>
        <a:spcAft>
          <a:spcPct val="0"/>
        </a:spcAft>
        <a:defRPr kumimoji="1" sz="4400">
          <a:solidFill>
            <a:schemeClr val="tx2"/>
          </a:solidFill>
          <a:latin typeface="Arial" charset="0"/>
          <a:ea typeface="ＭＳ Ｐゴシック" charset="-128"/>
        </a:defRPr>
      </a:lvl2pPr>
      <a:lvl3pPr algn="ctr" defTabSz="912813" rtl="0" eaLnBrk="0" fontAlgn="base" hangingPunct="0">
        <a:spcBef>
          <a:spcPct val="0"/>
        </a:spcBef>
        <a:spcAft>
          <a:spcPct val="0"/>
        </a:spcAft>
        <a:defRPr kumimoji="1" sz="4400">
          <a:solidFill>
            <a:schemeClr val="tx2"/>
          </a:solidFill>
          <a:latin typeface="Arial" charset="0"/>
          <a:ea typeface="ＭＳ Ｐゴシック" charset="-128"/>
        </a:defRPr>
      </a:lvl3pPr>
      <a:lvl4pPr algn="ctr" defTabSz="912813" rtl="0" eaLnBrk="0" fontAlgn="base" hangingPunct="0">
        <a:spcBef>
          <a:spcPct val="0"/>
        </a:spcBef>
        <a:spcAft>
          <a:spcPct val="0"/>
        </a:spcAft>
        <a:defRPr kumimoji="1" sz="4400">
          <a:solidFill>
            <a:schemeClr val="tx2"/>
          </a:solidFill>
          <a:latin typeface="Arial" charset="0"/>
          <a:ea typeface="ＭＳ Ｐゴシック" charset="-128"/>
        </a:defRPr>
      </a:lvl4pPr>
      <a:lvl5pPr algn="ctr" defTabSz="912813"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defTabSz="912813" rtl="0" fontAlgn="base">
        <a:spcBef>
          <a:spcPct val="0"/>
        </a:spcBef>
        <a:spcAft>
          <a:spcPct val="0"/>
        </a:spcAft>
        <a:defRPr kumimoji="1" sz="4400">
          <a:solidFill>
            <a:schemeClr val="tx2"/>
          </a:solidFill>
          <a:latin typeface="Arial" charset="0"/>
          <a:ea typeface="ＭＳ Ｐゴシック" charset="-128"/>
        </a:defRPr>
      </a:lvl6pPr>
      <a:lvl7pPr marL="914400" algn="ctr" defTabSz="912813" rtl="0" fontAlgn="base">
        <a:spcBef>
          <a:spcPct val="0"/>
        </a:spcBef>
        <a:spcAft>
          <a:spcPct val="0"/>
        </a:spcAft>
        <a:defRPr kumimoji="1" sz="4400">
          <a:solidFill>
            <a:schemeClr val="tx2"/>
          </a:solidFill>
          <a:latin typeface="Arial" charset="0"/>
          <a:ea typeface="ＭＳ Ｐゴシック" charset="-128"/>
        </a:defRPr>
      </a:lvl7pPr>
      <a:lvl8pPr marL="1371600" algn="ctr" defTabSz="912813" rtl="0" fontAlgn="base">
        <a:spcBef>
          <a:spcPct val="0"/>
        </a:spcBef>
        <a:spcAft>
          <a:spcPct val="0"/>
        </a:spcAft>
        <a:defRPr kumimoji="1" sz="4400">
          <a:solidFill>
            <a:schemeClr val="tx2"/>
          </a:solidFill>
          <a:latin typeface="Arial" charset="0"/>
          <a:ea typeface="ＭＳ Ｐゴシック" charset="-128"/>
        </a:defRPr>
      </a:lvl8pPr>
      <a:lvl9pPr marL="1828800" algn="ctr" defTabSz="912813"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defTabSz="912813"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kumimoji="1" sz="2800">
          <a:solidFill>
            <a:schemeClr val="tx1"/>
          </a:solidFill>
          <a:latin typeface="+mn-lt"/>
          <a:ea typeface="+mn-ea"/>
        </a:defRPr>
      </a:lvl2pPr>
      <a:lvl3pPr marL="1143000" indent="-230188" algn="l" defTabSz="912813" rtl="0" eaLnBrk="0" fontAlgn="base" hangingPunct="0">
        <a:spcBef>
          <a:spcPct val="20000"/>
        </a:spcBef>
        <a:spcAft>
          <a:spcPct val="0"/>
        </a:spcAft>
        <a:buChar char="•"/>
        <a:defRPr kumimoji="1" sz="2400">
          <a:solidFill>
            <a:schemeClr val="tx1"/>
          </a:solidFill>
          <a:latin typeface="+mn-lt"/>
          <a:ea typeface="+mn-ea"/>
        </a:defRPr>
      </a:lvl3pPr>
      <a:lvl4pPr marL="1600200" indent="-228600" algn="l" defTabSz="912813" rtl="0" eaLnBrk="0" fontAlgn="base" hangingPunct="0">
        <a:spcBef>
          <a:spcPct val="20000"/>
        </a:spcBef>
        <a:spcAft>
          <a:spcPct val="0"/>
        </a:spcAft>
        <a:buChar char="–"/>
        <a:defRPr kumimoji="1" sz="2000">
          <a:solidFill>
            <a:schemeClr val="tx1"/>
          </a:solidFill>
          <a:latin typeface="+mn-lt"/>
          <a:ea typeface="+mn-ea"/>
        </a:defRPr>
      </a:lvl4pPr>
      <a:lvl5pPr marL="2057400" indent="-228600" algn="l" defTabSz="912813" rtl="0" eaLnBrk="0" fontAlgn="base" hangingPunct="0">
        <a:spcBef>
          <a:spcPct val="20000"/>
        </a:spcBef>
        <a:spcAft>
          <a:spcPct val="0"/>
        </a:spcAft>
        <a:buChar char="»"/>
        <a:defRPr kumimoji="1" sz="2000">
          <a:solidFill>
            <a:schemeClr val="tx1"/>
          </a:solidFill>
          <a:latin typeface="+mn-lt"/>
          <a:ea typeface="+mn-ea"/>
        </a:defRPr>
      </a:lvl5pPr>
      <a:lvl6pPr marL="2514600" indent="-228600" algn="l" defTabSz="912813" rtl="0" fontAlgn="base">
        <a:spcBef>
          <a:spcPct val="20000"/>
        </a:spcBef>
        <a:spcAft>
          <a:spcPct val="0"/>
        </a:spcAft>
        <a:buChar char="»"/>
        <a:defRPr kumimoji="1" sz="2000">
          <a:solidFill>
            <a:schemeClr val="tx1"/>
          </a:solidFill>
          <a:latin typeface="+mn-lt"/>
          <a:ea typeface="+mn-ea"/>
        </a:defRPr>
      </a:lvl6pPr>
      <a:lvl7pPr marL="2971800" indent="-228600" algn="l" defTabSz="912813" rtl="0" fontAlgn="base">
        <a:spcBef>
          <a:spcPct val="20000"/>
        </a:spcBef>
        <a:spcAft>
          <a:spcPct val="0"/>
        </a:spcAft>
        <a:buChar char="»"/>
        <a:defRPr kumimoji="1" sz="2000">
          <a:solidFill>
            <a:schemeClr val="tx1"/>
          </a:solidFill>
          <a:latin typeface="+mn-lt"/>
          <a:ea typeface="+mn-ea"/>
        </a:defRPr>
      </a:lvl7pPr>
      <a:lvl8pPr marL="3429000" indent="-228600" algn="l" defTabSz="912813" rtl="0" fontAlgn="base">
        <a:spcBef>
          <a:spcPct val="20000"/>
        </a:spcBef>
        <a:spcAft>
          <a:spcPct val="0"/>
        </a:spcAft>
        <a:buChar char="»"/>
        <a:defRPr kumimoji="1" sz="2000">
          <a:solidFill>
            <a:schemeClr val="tx1"/>
          </a:solidFill>
          <a:latin typeface="+mn-lt"/>
          <a:ea typeface="+mn-ea"/>
        </a:defRPr>
      </a:lvl8pPr>
      <a:lvl9pPr marL="3886200" indent="-228600" algn="l" defTabSz="912813"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2.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12503;&#12521;&#12474;&#12510;&#32032;&#36942;&#31243;/Koike_100604.pdf" TargetMode="External"/><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microsoft.com/office/2007/relationships/hdphoto" Target="../media/hdphoto3.wdp"/><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7.emf"/><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35.pn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5.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9.pn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71.png"/><Relationship Id="rId4" Type="http://schemas.openxmlformats.org/officeDocument/2006/relationships/image" Target="../media/image70.wmf"/></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03238" y="539750"/>
            <a:ext cx="9072562" cy="1152525"/>
          </a:xfrm>
        </p:spPr>
        <p:txBody>
          <a:bodyPr/>
          <a:lstStyle/>
          <a:p>
            <a:pPr eaLnBrk="1" hangingPunct="1">
              <a:defRPr/>
            </a:pPr>
            <a:r>
              <a:rPr lang="en-US" altLang="ja-JP" sz="2800" b="1" dirty="0" smtClean="0">
                <a:solidFill>
                  <a:srgbClr val="000000"/>
                </a:solidFill>
                <a:latin typeface="Times New Roman" pitchFamily="18" charset="0"/>
                <a:ea typeface="TimesNewRoman"/>
                <a:cs typeface="Times New Roman" pitchFamily="18" charset="0"/>
              </a:rPr>
              <a:t>Data of Heavy Elements for Light Sources in EUV and XUV and for Other Applications</a:t>
            </a:r>
            <a:r>
              <a:rPr lang="en-US" altLang="ja-JP" sz="3600" b="1" dirty="0" smtClean="0">
                <a:latin typeface="Times New Roman" pitchFamily="18" charset="0"/>
                <a:ea typeface="TimesNewRoman"/>
                <a:cs typeface="Times New Roman" pitchFamily="18" charset="0"/>
              </a:rPr>
              <a:t> </a:t>
            </a:r>
            <a:endParaRPr lang="ja-JP" altLang="en-US" sz="3600" b="1" dirty="0" smtClean="0">
              <a:latin typeface="Times New Roman" pitchFamily="18" charset="0"/>
              <a:ea typeface="TimesNewRoman"/>
              <a:cs typeface="Times New Roman" pitchFamily="18" charset="0"/>
            </a:endParaRPr>
          </a:p>
        </p:txBody>
      </p:sp>
      <p:sp>
        <p:nvSpPr>
          <p:cNvPr id="123906" name="Text Box 4"/>
          <p:cNvSpPr txBox="1">
            <a:spLocks noChangeArrowheads="1"/>
          </p:cNvSpPr>
          <p:nvPr/>
        </p:nvSpPr>
        <p:spPr bwMode="auto">
          <a:xfrm>
            <a:off x="4895850" y="1979613"/>
            <a:ext cx="4827588" cy="363537"/>
          </a:xfrm>
          <a:prstGeom prst="rect">
            <a:avLst/>
          </a:prstGeom>
          <a:noFill/>
          <a:ln w="9525">
            <a:noFill/>
            <a:miter lim="800000"/>
            <a:headEnd/>
            <a:tailEnd/>
          </a:ln>
        </p:spPr>
        <p:txBody>
          <a:bodyPr>
            <a:spAutoFit/>
          </a:bodyPr>
          <a:lstStyle/>
          <a:p>
            <a:pPr hangingPunct="0">
              <a:lnSpc>
                <a:spcPct val="89000"/>
              </a:lnSpc>
              <a:spcBef>
                <a:spcPct val="50000"/>
              </a:spcBef>
              <a:buClr>
                <a:srgbClr val="000000"/>
              </a:buClr>
              <a:buSzPct val="45000"/>
              <a:buFont typeface="Wingdings" pitchFamily="2" charset="2"/>
              <a:buNone/>
            </a:pPr>
            <a:r>
              <a:rPr lang="en-US" altLang="ja-JP" sz="2000" i="0"/>
              <a:t>Fumihiro Koike,  Kitasato University</a:t>
            </a:r>
          </a:p>
        </p:txBody>
      </p:sp>
      <p:sp>
        <p:nvSpPr>
          <p:cNvPr id="123907" name="テキスト ボックス 5"/>
          <p:cNvSpPr>
            <a:spLocks noChangeArrowheads="1"/>
          </p:cNvSpPr>
          <p:nvPr/>
        </p:nvSpPr>
        <p:spPr bwMode="auto">
          <a:xfrm>
            <a:off x="1727200" y="2555667"/>
            <a:ext cx="6913612" cy="4832092"/>
          </a:xfrm>
          <a:prstGeom prst="rect">
            <a:avLst/>
          </a:prstGeom>
          <a:noFill/>
          <a:ln w="9525">
            <a:noFill/>
            <a:miter lim="800000"/>
            <a:headEnd/>
            <a:tailEnd/>
          </a:ln>
        </p:spPr>
        <p:txBody>
          <a:bodyPr wrap="square">
            <a:spAutoFit/>
          </a:bodyPr>
          <a:lstStyle/>
          <a:p>
            <a:pPr defTabSz="914400" eaLnBrk="0" hangingPunct="0"/>
            <a:r>
              <a:rPr lang="en-US" altLang="ja-JP" sz="2000" i="0" dirty="0">
                <a:sym typeface="Times New Roman" pitchFamily="18" charset="0"/>
              </a:rPr>
              <a:t>Collaborators:</a:t>
            </a:r>
            <a:endParaRPr lang="ja-JP" altLang="en-US" sz="2000" i="0" dirty="0">
              <a:sym typeface="Times New Roman" pitchFamily="18" charset="0"/>
            </a:endParaRPr>
          </a:p>
          <a:p>
            <a:pPr defTabSz="914400" eaLnBrk="0" hangingPunct="0"/>
            <a:r>
              <a:rPr lang="en-US" altLang="ja-JP" i="0" dirty="0">
                <a:sym typeface="Times New Roman" pitchFamily="18" charset="0"/>
              </a:rPr>
              <a:t>Izumi Murakami,  NIFS (National Institute for Fusion Science)</a:t>
            </a:r>
            <a:endParaRPr lang="ja-JP" altLang="en-US" i="0" dirty="0">
              <a:sym typeface="Times New Roman" pitchFamily="18" charset="0"/>
            </a:endParaRPr>
          </a:p>
          <a:p>
            <a:pPr defTabSz="914400" eaLnBrk="0" hangingPunct="0"/>
            <a:r>
              <a:rPr lang="en-US" altLang="ja-JP" i="0" dirty="0" err="1">
                <a:sym typeface="Times New Roman" pitchFamily="18" charset="0"/>
              </a:rPr>
              <a:t>Daiji</a:t>
            </a:r>
            <a:r>
              <a:rPr lang="en-US" altLang="ja-JP" i="0" dirty="0">
                <a:sym typeface="Times New Roman" pitchFamily="18" charset="0"/>
              </a:rPr>
              <a:t> Kato,  NIFS (National Institute for Fusion Science)</a:t>
            </a:r>
            <a:endParaRPr lang="ja-JP" altLang="en-US" i="0" dirty="0">
              <a:sym typeface="Times New Roman" pitchFamily="18" charset="0"/>
            </a:endParaRPr>
          </a:p>
          <a:p>
            <a:pPr defTabSz="914400" eaLnBrk="0" hangingPunct="0"/>
            <a:r>
              <a:rPr lang="en-US" altLang="ja-JP" i="0" dirty="0">
                <a:sym typeface="Times New Roman" pitchFamily="18" charset="0"/>
              </a:rPr>
              <a:t>Hiroyuki A. </a:t>
            </a:r>
            <a:r>
              <a:rPr lang="en-US" altLang="ja-JP" i="0" dirty="0" err="1">
                <a:sym typeface="Times New Roman" pitchFamily="18" charset="0"/>
              </a:rPr>
              <a:t>Sakaue</a:t>
            </a:r>
            <a:r>
              <a:rPr lang="en-US" altLang="ja-JP" i="0" dirty="0">
                <a:sym typeface="Times New Roman" pitchFamily="18" charset="0"/>
              </a:rPr>
              <a:t>, NIFS (National Institute for Fusion Science)</a:t>
            </a:r>
          </a:p>
          <a:p>
            <a:pPr defTabSz="914400" eaLnBrk="0" hangingPunct="0"/>
            <a:r>
              <a:rPr lang="en-US" altLang="ja-JP" i="0" dirty="0"/>
              <a:t>Naoki Tamura, </a:t>
            </a:r>
            <a:r>
              <a:rPr lang="en-US" altLang="ja-JP" i="0" dirty="0">
                <a:sym typeface="Times New Roman" pitchFamily="18" charset="0"/>
              </a:rPr>
              <a:t>NIFS (National Institute for Fusion Science)</a:t>
            </a:r>
            <a:endParaRPr lang="en-US" altLang="ja-JP" i="0" dirty="0"/>
          </a:p>
          <a:p>
            <a:pPr defTabSz="914400" eaLnBrk="0" hangingPunct="0"/>
            <a:r>
              <a:rPr lang="en-US" altLang="ja-JP" i="0" dirty="0"/>
              <a:t>Shigeru </a:t>
            </a:r>
            <a:r>
              <a:rPr lang="en-US" altLang="ja-JP" i="0" dirty="0" err="1"/>
              <a:t>Sudo</a:t>
            </a:r>
            <a:r>
              <a:rPr lang="en-US" altLang="ja-JP" i="0" dirty="0"/>
              <a:t>,</a:t>
            </a:r>
            <a:r>
              <a:rPr lang="ja-JP" altLang="en-US" i="0" dirty="0">
                <a:sym typeface="Times New Roman" pitchFamily="18" charset="0"/>
              </a:rPr>
              <a:t> </a:t>
            </a:r>
            <a:r>
              <a:rPr lang="en-US" altLang="ja-JP" i="0" dirty="0">
                <a:sym typeface="Times New Roman" pitchFamily="18" charset="0"/>
              </a:rPr>
              <a:t>NIFS (National Institute for Fusion Science)</a:t>
            </a:r>
          </a:p>
          <a:p>
            <a:pPr defTabSz="914400" eaLnBrk="0" hangingPunct="0"/>
            <a:r>
              <a:rPr lang="en-US" altLang="ja-JP" i="0" dirty="0" err="1">
                <a:sym typeface="Times New Roman" pitchFamily="18" charset="0"/>
              </a:rPr>
              <a:t>Chihiro</a:t>
            </a:r>
            <a:r>
              <a:rPr lang="en-US" altLang="ja-JP" i="0" dirty="0">
                <a:sym typeface="Times New Roman" pitchFamily="18" charset="0"/>
              </a:rPr>
              <a:t> Suzuki , NIFS (National Institute for Fusion Science)</a:t>
            </a:r>
            <a:endParaRPr lang="ja-JP" altLang="en-US" i="0" dirty="0">
              <a:sym typeface="Times New Roman" pitchFamily="18" charset="0"/>
            </a:endParaRPr>
          </a:p>
          <a:p>
            <a:pPr defTabSz="914400" eaLnBrk="0" hangingPunct="0"/>
            <a:r>
              <a:rPr lang="en-US" altLang="ja-JP" i="0" dirty="0">
                <a:sym typeface="Times New Roman" pitchFamily="18" charset="0"/>
              </a:rPr>
              <a:t>Shigeru Morita, NIFS (National Institute for Fusion Science)</a:t>
            </a:r>
            <a:endParaRPr lang="ja-JP" altLang="en-US" i="0" dirty="0">
              <a:sym typeface="Times New Roman" pitchFamily="18" charset="0"/>
            </a:endParaRPr>
          </a:p>
          <a:p>
            <a:pPr defTabSz="914400" eaLnBrk="0" hangingPunct="0"/>
            <a:r>
              <a:rPr lang="en-US" altLang="ja-JP" i="0" dirty="0" err="1">
                <a:sym typeface="Times New Roman" pitchFamily="18" charset="0"/>
              </a:rPr>
              <a:t>Takako</a:t>
            </a:r>
            <a:r>
              <a:rPr lang="en-US" altLang="ja-JP" i="0" dirty="0">
                <a:sym typeface="Times New Roman" pitchFamily="18" charset="0"/>
              </a:rPr>
              <a:t> Kato, NIFS (National Institute for Fusion Science)</a:t>
            </a:r>
            <a:endParaRPr lang="ja-JP" altLang="en-US" i="0" dirty="0">
              <a:sym typeface="Times New Roman" pitchFamily="18" charset="0"/>
            </a:endParaRPr>
          </a:p>
          <a:p>
            <a:pPr defTabSz="914400" eaLnBrk="0" hangingPunct="0"/>
            <a:r>
              <a:rPr lang="en-US" altLang="ja-JP" i="0" dirty="0">
                <a:sym typeface="Times New Roman" pitchFamily="18" charset="0"/>
              </a:rPr>
              <a:t>Akira Sasaki, JAEA (Japan Atomic Energy Agency)</a:t>
            </a:r>
          </a:p>
          <a:p>
            <a:pPr defTabSz="914400" eaLnBrk="0" hangingPunct="0"/>
            <a:r>
              <a:rPr lang="ja-JP" altLang="en-US" i="0" dirty="0">
                <a:sym typeface="Times New Roman" pitchFamily="18" charset="0"/>
              </a:rPr>
              <a:t>Motoshi Goto, NIFS (</a:t>
            </a:r>
            <a:r>
              <a:rPr lang="en-US" altLang="ja-JP" i="0" dirty="0">
                <a:sym typeface="Times New Roman" pitchFamily="18" charset="0"/>
              </a:rPr>
              <a:t>National Institute for Fusion Science)</a:t>
            </a:r>
          </a:p>
          <a:p>
            <a:pPr defTabSz="914400" eaLnBrk="0" hangingPunct="0"/>
            <a:r>
              <a:rPr lang="ja-JP" altLang="en-US" i="0" dirty="0">
                <a:sym typeface="Times New Roman" pitchFamily="18" charset="0"/>
              </a:rPr>
              <a:t>Hisayoshi Funaba, NIFS (</a:t>
            </a:r>
            <a:r>
              <a:rPr lang="en-US" altLang="ja-JP" i="0" dirty="0">
                <a:sym typeface="Times New Roman" pitchFamily="18" charset="0"/>
              </a:rPr>
              <a:t>National Institute for Fusion Science)</a:t>
            </a:r>
          </a:p>
          <a:p>
            <a:pPr defTabSz="914400" eaLnBrk="0" hangingPunct="0"/>
            <a:r>
              <a:rPr lang="en-US" altLang="ja-JP" i="0" dirty="0" err="1">
                <a:sym typeface="Times New Roman" pitchFamily="18" charset="0"/>
              </a:rPr>
              <a:t>Xiaobin</a:t>
            </a:r>
            <a:r>
              <a:rPr lang="en-US" altLang="ja-JP" i="0" dirty="0">
                <a:sym typeface="Times New Roman" pitchFamily="18" charset="0"/>
              </a:rPr>
              <a:t> Ding , </a:t>
            </a:r>
            <a:r>
              <a:rPr lang="ja-JP" altLang="en-US" i="0" dirty="0">
                <a:sym typeface="Times New Roman" pitchFamily="18" charset="0"/>
              </a:rPr>
              <a:t>NIFS (</a:t>
            </a:r>
            <a:r>
              <a:rPr lang="en-US" altLang="ja-JP" i="0" dirty="0">
                <a:sym typeface="Times New Roman" pitchFamily="18" charset="0"/>
              </a:rPr>
              <a:t>National Institute for Fusion Science</a:t>
            </a:r>
            <a:r>
              <a:rPr lang="en-US" altLang="ja-JP" i="0" dirty="0" smtClean="0">
                <a:sym typeface="Times New Roman" pitchFamily="18" charset="0"/>
              </a:rPr>
              <a:t>)</a:t>
            </a:r>
          </a:p>
          <a:p>
            <a:pPr defTabSz="914400" eaLnBrk="0" hangingPunct="0"/>
            <a:r>
              <a:rPr lang="en-US" altLang="ja-JP" i="0" dirty="0">
                <a:sym typeface="Times New Roman" pitchFamily="18" charset="0"/>
              </a:rPr>
              <a:t> </a:t>
            </a:r>
            <a:r>
              <a:rPr lang="en-US" altLang="ja-JP" i="0" dirty="0" smtClean="0">
                <a:sym typeface="Times New Roman" pitchFamily="18" charset="0"/>
              </a:rPr>
              <a:t>                         (</a:t>
            </a:r>
            <a:r>
              <a:rPr lang="en-US" altLang="ja-JP" i="0" dirty="0">
                <a:sym typeface="Times New Roman" pitchFamily="18" charset="0"/>
              </a:rPr>
              <a:t>Northwest Normal University (Lanzhou, China</a:t>
            </a:r>
            <a:r>
              <a:rPr lang="en-US" altLang="ja-JP" i="0" dirty="0" smtClean="0">
                <a:sym typeface="Times New Roman" pitchFamily="18" charset="0"/>
              </a:rPr>
              <a:t>)</a:t>
            </a:r>
            <a:endParaRPr lang="en-US" altLang="ja-JP" i="0" dirty="0">
              <a:sym typeface="Times New Roman" pitchFamily="18" charset="0"/>
            </a:endParaRPr>
          </a:p>
          <a:p>
            <a:pPr defTabSz="914400" eaLnBrk="0" hangingPunct="0"/>
            <a:r>
              <a:rPr lang="en-US" altLang="ja-JP" i="0" dirty="0" err="1">
                <a:sym typeface="Times New Roman" pitchFamily="18" charset="0"/>
              </a:rPr>
              <a:t>Chenzhong</a:t>
            </a:r>
            <a:r>
              <a:rPr lang="en-US" altLang="ja-JP" i="0" dirty="0">
                <a:sym typeface="Times New Roman" pitchFamily="18" charset="0"/>
              </a:rPr>
              <a:t> Dong, Northwest Normal University (Lanzhou, China</a:t>
            </a:r>
            <a:r>
              <a:rPr lang="en-US" altLang="ja-JP" i="0" dirty="0" smtClean="0">
                <a:sym typeface="Times New Roman" pitchFamily="18" charset="0"/>
              </a:rPr>
              <a:t>)</a:t>
            </a:r>
          </a:p>
          <a:p>
            <a:pPr defTabSz="914400" eaLnBrk="0" hangingPunct="0"/>
            <a:r>
              <a:rPr lang="en-US" altLang="ja-JP" i="0" dirty="0" smtClean="0">
                <a:sym typeface="Times New Roman" pitchFamily="18" charset="0"/>
              </a:rPr>
              <a:t>Nobuyuki Nakamura, UEC (University of Electro Communications)</a:t>
            </a:r>
          </a:p>
          <a:p>
            <a:pPr defTabSz="914400" eaLnBrk="0" hangingPunct="0"/>
            <a:r>
              <a:rPr lang="en-US" altLang="ja-JP" i="0" dirty="0" smtClean="0">
                <a:sym typeface="Times New Roman" pitchFamily="18" charset="0"/>
              </a:rPr>
              <a:t>Hajime </a:t>
            </a:r>
            <a:r>
              <a:rPr lang="en-US" altLang="ja-JP" i="0" dirty="0" err="1" smtClean="0">
                <a:sym typeface="Times New Roman" pitchFamily="18" charset="0"/>
              </a:rPr>
              <a:t>Tanuma</a:t>
            </a:r>
            <a:r>
              <a:rPr lang="en-US" altLang="ja-JP" i="0" dirty="0" smtClean="0">
                <a:sym typeface="Times New Roman" pitchFamily="18" charset="0"/>
              </a:rPr>
              <a:t>, TMU (Tokyo Metropolitan University)</a:t>
            </a:r>
            <a:endParaRPr lang="en-US" altLang="ja-JP" i="0" dirty="0">
              <a:sym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719138" y="539750"/>
            <a:ext cx="8713787" cy="935038"/>
          </a:xfrm>
        </p:spPr>
        <p:txBody>
          <a:bodyPr/>
          <a:lstStyle/>
          <a:p>
            <a:pPr>
              <a:defRPr/>
            </a:pPr>
            <a:r>
              <a:rPr lang="en-US" altLang="ja-JP" sz="2400" b="1" smtClean="0">
                <a:latin typeface="Times New Roman" pitchFamily="18" charset="0"/>
              </a:rPr>
              <a:t>Role of atomic data for EUV or XUV light source development</a:t>
            </a:r>
          </a:p>
        </p:txBody>
      </p:sp>
      <p:sp>
        <p:nvSpPr>
          <p:cNvPr id="133122" name="Rectangle 3"/>
          <p:cNvSpPr>
            <a:spLocks noGrp="1" noChangeArrowheads="1"/>
          </p:cNvSpPr>
          <p:nvPr>
            <p:ph type="body" idx="1"/>
          </p:nvPr>
        </p:nvSpPr>
        <p:spPr>
          <a:xfrm>
            <a:off x="503238" y="1979613"/>
            <a:ext cx="9072562" cy="4681537"/>
          </a:xfrm>
        </p:spPr>
        <p:txBody>
          <a:bodyPr/>
          <a:lstStyle/>
          <a:p>
            <a:pPr marL="609600" indent="-609600">
              <a:lnSpc>
                <a:spcPct val="90000"/>
              </a:lnSpc>
              <a:buFontTx/>
              <a:buAutoNum type="arabicPeriod"/>
            </a:pPr>
            <a:r>
              <a:rPr lang="en-US" altLang="ja-JP" sz="2000" b="1" smtClean="0">
                <a:latin typeface="Times New Roman" pitchFamily="18" charset="0"/>
              </a:rPr>
              <a:t>Provide the users the emission line positions with enough accuracy but not too much for their own purpose. Too accurate data are normally too expensive in both experiments and theoretical calculations, and further they are sometimes inconvenient for further calculations of plasma properties or spectral analysis. </a:t>
            </a:r>
          </a:p>
          <a:p>
            <a:pPr marL="609600" indent="-609600">
              <a:lnSpc>
                <a:spcPct val="90000"/>
              </a:lnSpc>
              <a:buFontTx/>
              <a:buAutoNum type="arabicPeriod"/>
            </a:pPr>
            <a:r>
              <a:rPr lang="en-US" altLang="ja-JP" sz="2000" b="1" smtClean="0">
                <a:latin typeface="Times New Roman" pitchFamily="18" charset="0"/>
              </a:rPr>
              <a:t>Provide the users the transition strengths with enough accuracy. The oscillator strength data play a crucial role for determination of the optimum plasma density and size for light source. And therefore determines the maximum output power of the light source.</a:t>
            </a:r>
          </a:p>
          <a:p>
            <a:pPr marL="609600" indent="-609600">
              <a:lnSpc>
                <a:spcPct val="90000"/>
              </a:lnSpc>
              <a:buFontTx/>
              <a:buAutoNum type="arabicPeriod"/>
            </a:pPr>
            <a:r>
              <a:rPr lang="en-US" altLang="ja-JP" sz="2000" b="1" smtClean="0">
                <a:latin typeface="Times New Roman" pitchFamily="18" charset="0"/>
              </a:rPr>
              <a:t>Experimental:</a:t>
            </a:r>
            <a:br>
              <a:rPr lang="en-US" altLang="ja-JP" sz="2000" b="1" smtClean="0">
                <a:latin typeface="Times New Roman" pitchFamily="18" charset="0"/>
              </a:rPr>
            </a:br>
            <a:r>
              <a:rPr lang="en-US" altLang="ja-JP" sz="2000" b="1" smtClean="0">
                <a:latin typeface="Times New Roman" pitchFamily="18" charset="0"/>
              </a:rPr>
              <a:t>        Charge state separated atomic data.</a:t>
            </a:r>
            <a:br>
              <a:rPr lang="en-US" altLang="ja-JP" sz="2000" b="1" smtClean="0">
                <a:latin typeface="Times New Roman" pitchFamily="18" charset="0"/>
              </a:rPr>
            </a:br>
            <a:r>
              <a:rPr lang="en-US" altLang="ja-JP" sz="2000" b="1" smtClean="0">
                <a:latin typeface="Times New Roman" pitchFamily="18" charset="0"/>
              </a:rPr>
              <a:t>Theoretical:</a:t>
            </a:r>
            <a:br>
              <a:rPr lang="en-US" altLang="ja-JP" sz="2000" b="1" smtClean="0">
                <a:latin typeface="Times New Roman" pitchFamily="18" charset="0"/>
              </a:rPr>
            </a:br>
            <a:r>
              <a:rPr lang="en-US" altLang="ja-JP" sz="2000" b="1" smtClean="0">
                <a:latin typeface="Times New Roman" pitchFamily="18" charset="0"/>
              </a:rPr>
              <a:t>        Charge and state separated atomic data.</a:t>
            </a:r>
          </a:p>
          <a:p>
            <a:pPr marL="609600" indent="-609600">
              <a:lnSpc>
                <a:spcPct val="90000"/>
              </a:lnSpc>
              <a:buFontTx/>
              <a:buAutoNum type="arabicPeriod"/>
            </a:pPr>
            <a:r>
              <a:rPr lang="en-US" altLang="ja-JP" sz="2000" b="1" smtClean="0">
                <a:latin typeface="Times New Roman" pitchFamily="18" charset="0"/>
              </a:rPr>
              <a:t>Provide the users the data of electron scattering, charge transfer between the atomic ions, excitation transfer or collisional de-excitation between the atomic 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The properties of electronic states and transition features in N-open shell atomic ions.</a:t>
            </a:r>
            <a:r>
              <a:rPr lang="en-US" altLang="ja-JP" sz="2400" b="1" dirty="0" smtClean="0">
                <a:latin typeface="Times New Roman" pitchFamily="18" charset="0"/>
              </a:rPr>
              <a:t> </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EUV emission spectra of  13.5 nm regime.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Analysis of </a:t>
            </a:r>
            <a:r>
              <a:rPr lang="en-US" altLang="ja-JP" sz="2400" b="1" dirty="0" err="1" smtClean="0">
                <a:solidFill>
                  <a:schemeClr val="bg1">
                    <a:lumMod val="75000"/>
                  </a:schemeClr>
                </a:solidFill>
                <a:latin typeface="Times New Roman" pitchFamily="18" charset="0"/>
              </a:rPr>
              <a:t>Gd</a:t>
            </a:r>
            <a:r>
              <a:rPr lang="en-US" altLang="ja-JP" sz="2400" b="1" dirty="0" smtClean="0">
                <a:solidFill>
                  <a:schemeClr val="bg1">
                    <a:lumMod val="75000"/>
                  </a:schemeClr>
                </a:solidFill>
                <a:latin typeface="Times New Roman" pitchFamily="18" charset="0"/>
              </a:rPr>
              <a:t> and </a:t>
            </a:r>
            <a:r>
              <a:rPr lang="en-US" altLang="ja-JP" sz="2400" b="1" dirty="0" err="1" smtClean="0">
                <a:solidFill>
                  <a:schemeClr val="bg1">
                    <a:lumMod val="75000"/>
                  </a:schemeClr>
                </a:solidFill>
                <a:latin typeface="Times New Roman" pitchFamily="18" charset="0"/>
              </a:rPr>
              <a:t>Nd</a:t>
            </a:r>
            <a:r>
              <a:rPr lang="en-US" altLang="ja-JP" sz="2400" b="1" dirty="0" smtClean="0">
                <a:solidFill>
                  <a:schemeClr val="bg1">
                    <a:lumMod val="75000"/>
                  </a:schemeClr>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extLst>
      <p:ext uri="{BB962C8B-B14F-4D97-AF65-F5344CB8AC3E}">
        <p14:creationId xmlns:p14="http://schemas.microsoft.com/office/powerpoint/2010/main" val="786980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a:blip r:embed="rId3"/>
          <a:srcRect/>
          <a:stretch>
            <a:fillRect/>
          </a:stretch>
        </p:blipFill>
        <p:spPr bwMode="auto">
          <a:xfrm>
            <a:off x="989013" y="1152525"/>
            <a:ext cx="8410575" cy="6015038"/>
          </a:xfrm>
          <a:prstGeom prst="rect">
            <a:avLst/>
          </a:prstGeom>
          <a:noFill/>
          <a:ln w="9525">
            <a:noFill/>
            <a:round/>
            <a:headEnd/>
            <a:tailEnd/>
          </a:ln>
        </p:spPr>
      </p:pic>
      <p:sp>
        <p:nvSpPr>
          <p:cNvPr id="136194" name="Text Box 3"/>
          <p:cNvSpPr txBox="1">
            <a:spLocks noChangeArrowheads="1"/>
          </p:cNvSpPr>
          <p:nvPr/>
        </p:nvSpPr>
        <p:spPr bwMode="auto">
          <a:xfrm>
            <a:off x="0" y="7008813"/>
            <a:ext cx="8050213" cy="400050"/>
          </a:xfrm>
          <a:prstGeom prst="rect">
            <a:avLst/>
          </a:prstGeom>
          <a:noFill/>
          <a:ln w="9525">
            <a:noFill/>
            <a:round/>
            <a:headEnd/>
            <a:tailEnd/>
          </a:ln>
        </p:spPr>
        <p:txBody>
          <a:bodyPr lIns="100800" tIns="63000" rIns="100800" bIns="50400">
            <a:spAutoFit/>
          </a:bodyPr>
          <a:lstStyle/>
          <a:p>
            <a:pPr algn="ctr">
              <a:lnSpc>
                <a:spcPct val="95000"/>
              </a:lnSpc>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000" i="0">
                <a:solidFill>
                  <a:srgbClr val="000000"/>
                </a:solidFill>
              </a:rPr>
              <a:t>R.D.Cowan, </a:t>
            </a:r>
            <a:r>
              <a:rPr lang="en-US" altLang="ja-JP" sz="2000">
                <a:solidFill>
                  <a:srgbClr val="000000"/>
                </a:solidFill>
              </a:rPr>
              <a:t>The Theory of Atomic Structure and Spectra</a:t>
            </a:r>
            <a:r>
              <a:rPr lang="en-US" altLang="ja-JP" sz="2000" i="0">
                <a:solidFill>
                  <a:srgbClr val="000000"/>
                </a:solidFill>
              </a:rPr>
              <a:t> (Berkeley,1981)</a:t>
            </a:r>
          </a:p>
        </p:txBody>
      </p:sp>
      <p:sp>
        <p:nvSpPr>
          <p:cNvPr id="136195" name="Rectangle 4"/>
          <p:cNvSpPr>
            <a:spLocks noGrp="1" noChangeArrowheads="1"/>
          </p:cNvSpPr>
          <p:nvPr>
            <p:ph type="title"/>
          </p:nvPr>
        </p:nvSpPr>
        <p:spPr>
          <a:xfrm>
            <a:off x="0" y="0"/>
            <a:ext cx="5795963" cy="1190625"/>
          </a:xfrm>
          <a:noFill/>
          <a:ln>
            <a:noFill/>
          </a:ln>
        </p:spPr>
        <p:txBody>
          <a:bodyPr lIns="100800" tIns="144143" rIns="100800" bIns="50400"/>
          <a:lstStyle/>
          <a:p>
            <a:pPr defTabSz="449263">
              <a:spcBef>
                <a:spcPts val="1500"/>
              </a:spcBef>
              <a:tabLst>
                <a:tab pos="0" algn="l"/>
                <a:tab pos="88900"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Lst>
            </a:pPr>
            <a:r>
              <a:rPr lang="en-US" altLang="ja-JP" sz="2800" b="1" smtClean="0">
                <a:solidFill>
                  <a:srgbClr val="000000"/>
                </a:solidFill>
              </a:rPr>
              <a:t>Z-Dependence of </a:t>
            </a:r>
            <a:br>
              <a:rPr lang="en-US" altLang="ja-JP" sz="2800" b="1" smtClean="0">
                <a:solidFill>
                  <a:srgbClr val="000000"/>
                </a:solidFill>
              </a:rPr>
            </a:br>
            <a:r>
              <a:rPr lang="en-US" altLang="ja-JP" sz="2800" b="1" smtClean="0">
                <a:solidFill>
                  <a:srgbClr val="000000"/>
                </a:solidFill>
              </a:rPr>
              <a:t>Single Electron Orbital Energies</a:t>
            </a:r>
          </a:p>
        </p:txBody>
      </p:sp>
      <p:sp>
        <p:nvSpPr>
          <p:cNvPr id="136196" name="Oval 5"/>
          <p:cNvSpPr>
            <a:spLocks noChangeArrowheads="1"/>
          </p:cNvSpPr>
          <p:nvPr/>
        </p:nvSpPr>
        <p:spPr bwMode="auto">
          <a:xfrm>
            <a:off x="6469063" y="3863975"/>
            <a:ext cx="1092200" cy="839788"/>
          </a:xfrm>
          <a:prstGeom prst="ellipse">
            <a:avLst/>
          </a:prstGeom>
          <a:noFill/>
          <a:ln w="76320" cap="rnd">
            <a:solidFill>
              <a:srgbClr val="FF0000"/>
            </a:solidFill>
            <a:prstDash val="sysDot"/>
            <a:miter lim="800000"/>
            <a:headEnd/>
            <a:tailEnd/>
          </a:ln>
        </p:spPr>
        <p:txBody>
          <a:bodyPr wrap="none" anchor="ctr"/>
          <a:lstStyle/>
          <a:p>
            <a:endParaRPr lang="ja-JP" altLang="en-US"/>
          </a:p>
        </p:txBody>
      </p:sp>
      <p:sp>
        <p:nvSpPr>
          <p:cNvPr id="136197" name="Line 6"/>
          <p:cNvSpPr>
            <a:spLocks noChangeShapeType="1"/>
          </p:cNvSpPr>
          <p:nvPr/>
        </p:nvSpPr>
        <p:spPr bwMode="auto">
          <a:xfrm flipH="1">
            <a:off x="4618038" y="4283075"/>
            <a:ext cx="1768475" cy="168275"/>
          </a:xfrm>
          <a:prstGeom prst="line">
            <a:avLst/>
          </a:prstGeom>
          <a:noFill/>
          <a:ln w="76320">
            <a:solidFill>
              <a:srgbClr val="FF0000"/>
            </a:solidFill>
            <a:miter lim="800000"/>
            <a:headEnd/>
            <a:tailEnd type="triangle" w="med" len="med"/>
          </a:ln>
        </p:spPr>
        <p:txBody>
          <a:bodyPr/>
          <a:lstStyle/>
          <a:p>
            <a:endParaRPr lang="ja-JP" altLang="en-US"/>
          </a:p>
        </p:txBody>
      </p:sp>
      <p:pic>
        <p:nvPicPr>
          <p:cNvPr id="257031" name="Picture 7"/>
          <p:cNvPicPr>
            <a:picLocks noChangeAspect="1" noChangeArrowheads="1"/>
          </p:cNvPicPr>
          <p:nvPr/>
        </p:nvPicPr>
        <p:blipFill>
          <a:blip r:embed="rId4"/>
          <a:srcRect/>
          <a:stretch>
            <a:fillRect/>
          </a:stretch>
        </p:blipFill>
        <p:spPr bwMode="auto">
          <a:xfrm>
            <a:off x="1039813" y="25400"/>
            <a:ext cx="9013825" cy="6445250"/>
          </a:xfrm>
          <a:prstGeom prst="rect">
            <a:avLst/>
          </a:prstGeom>
          <a:noFill/>
          <a:ln w="25560">
            <a:solidFill>
              <a:srgbClr val="99CC00"/>
            </a:solidFill>
            <a:round/>
            <a:headEnd/>
            <a:tailEnd/>
          </a:ln>
          <a:effectLst>
            <a:outerShdw dist="107933" dir="8100000" algn="ctr" rotWithShape="0">
              <a:srgbClr val="808080">
                <a:alpha val="50027"/>
              </a:srgbClr>
            </a:outerShdw>
          </a:effectLst>
        </p:spPr>
      </p:pic>
      <p:sp>
        <p:nvSpPr>
          <p:cNvPr id="257032" name="Text Box 8"/>
          <p:cNvSpPr txBox="1">
            <a:spLocks noChangeArrowheads="1"/>
          </p:cNvSpPr>
          <p:nvPr/>
        </p:nvSpPr>
        <p:spPr bwMode="auto">
          <a:xfrm>
            <a:off x="3598863" y="1373188"/>
            <a:ext cx="657225" cy="1358900"/>
          </a:xfrm>
          <a:prstGeom prst="rect">
            <a:avLst/>
          </a:prstGeom>
          <a:gradFill rotWithShape="0">
            <a:gsLst>
              <a:gs pos="0">
                <a:srgbClr val="FF0000"/>
              </a:gs>
              <a:gs pos="100000">
                <a:srgbClr val="F8F8F8">
                  <a:alpha val="48997"/>
                </a:srgbClr>
              </a:gs>
            </a:gsLst>
            <a:path path="shape">
              <a:fillToRect l="50000" t="50000" r="50000" b="50000"/>
            </a:path>
          </a:gradFill>
          <a:ln w="9525">
            <a:noFill/>
            <a:round/>
            <a:headEnd/>
            <a:tailEnd/>
          </a:ln>
        </p:spPr>
        <p:txBody>
          <a:bodyPr lIns="100800" tIns="145403" rIns="100800" bIns="50400">
            <a:spAutoFit/>
          </a:bodyPr>
          <a:lstStyle/>
          <a:p>
            <a:pPr algn="ctr">
              <a:lnSpc>
                <a:spcPct val="71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a:solidFill>
                  <a:srgbClr val="000000"/>
                </a:solidFill>
              </a:rPr>
              <a:t> </a:t>
            </a:r>
            <a:r>
              <a:rPr lang="en-US" altLang="ja-JP" sz="2600" i="0">
                <a:solidFill>
                  <a:srgbClr val="000000"/>
                </a:solidFill>
              </a:rPr>
              <a:t>4</a:t>
            </a:r>
            <a:r>
              <a:rPr lang="en-US" altLang="ja-JP" sz="2600">
                <a:solidFill>
                  <a:srgbClr val="000000"/>
                </a:solidFill>
              </a:rPr>
              <a:t>f</a:t>
            </a:r>
          </a:p>
          <a:p>
            <a:pPr algn="ctr">
              <a:lnSpc>
                <a:spcPct val="71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a:solidFill>
                  <a:srgbClr val="000000"/>
                </a:solidFill>
              </a:rPr>
              <a:t> </a:t>
            </a:r>
            <a:r>
              <a:rPr lang="en-US" altLang="ja-JP" sz="2600" i="0">
                <a:solidFill>
                  <a:srgbClr val="000000"/>
                </a:solidFill>
              </a:rPr>
              <a:t>4</a:t>
            </a:r>
            <a:r>
              <a:rPr lang="en-US" altLang="ja-JP" sz="2600">
                <a:solidFill>
                  <a:srgbClr val="000000"/>
                </a:solidFill>
              </a:rPr>
              <a:t>d</a:t>
            </a:r>
          </a:p>
          <a:p>
            <a:pPr algn="ctr">
              <a:lnSpc>
                <a:spcPct val="71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a:solidFill>
                  <a:srgbClr val="000000"/>
                </a:solidFill>
              </a:rPr>
              <a:t> </a:t>
            </a:r>
            <a:r>
              <a:rPr lang="en-US" altLang="ja-JP" sz="2600" i="0">
                <a:solidFill>
                  <a:srgbClr val="000000"/>
                </a:solidFill>
              </a:rPr>
              <a:t>4p</a:t>
            </a:r>
          </a:p>
          <a:p>
            <a:pPr algn="ctr">
              <a:lnSpc>
                <a:spcPct val="71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a:solidFill>
                  <a:srgbClr val="000000"/>
                </a:solidFill>
              </a:rPr>
              <a:t> </a:t>
            </a:r>
            <a:r>
              <a:rPr lang="en-US" altLang="ja-JP" sz="2600" i="0">
                <a:solidFill>
                  <a:srgbClr val="000000"/>
                </a:solidFill>
              </a:rPr>
              <a:t>4s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fill="hold" nodeType="clickEffect">
                                  <p:stCondLst>
                                    <p:cond delay="0"/>
                                  </p:stCondLst>
                                  <p:childTnLst>
                                    <p:set>
                                      <p:cBhvr additive="repl">
                                        <p:cTn id="6" dur="1" fill="hold">
                                          <p:stCondLst>
                                            <p:cond delay="0"/>
                                          </p:stCondLst>
                                        </p:cTn>
                                        <p:tgtEl>
                                          <p:spTgt spid="257031"/>
                                        </p:tgtEl>
                                        <p:attrNameLst>
                                          <p:attrName>style.visibility</p:attrName>
                                        </p:attrNameLst>
                                      </p:cBhvr>
                                      <p:to>
                                        <p:strVal val="visible"/>
                                      </p:to>
                                    </p:set>
                                    <p:anim calcmode="lin" valueType="num">
                                      <p:cBhvr>
                                        <p:cTn id="7" dur="1000" fill="hold"/>
                                        <p:tgtEl>
                                          <p:spTgt spid="257031"/>
                                        </p:tgtEl>
                                        <p:attrNameLst>
                                          <p:attrName>ppt_w</p:attrName>
                                        </p:attrNameLst>
                                      </p:cBhvr>
                                      <p:tavLst>
                                        <p:tav tm="100000">
                                          <p:val>
                                            <p:strVal val="#ppt_w*0.70"/>
                                          </p:val>
                                        </p:tav>
                                        <p:tav>
                                          <p:val>
                                            <p:strVal val="#ppt_w"/>
                                          </p:val>
                                        </p:tav>
                                      </p:tavLst>
                                    </p:anim>
                                    <p:anim calcmode="lin" valueType="num">
                                      <p:cBhvr>
                                        <p:cTn id="8" dur="1000" fill="hold"/>
                                        <p:tgtEl>
                                          <p:spTgt spid="257031"/>
                                        </p:tgtEl>
                                        <p:attrNameLst>
                                          <p:attrName>ppt_h</p:attrName>
                                        </p:attrNameLst>
                                      </p:cBhvr>
                                      <p:tavLst>
                                        <p:tav tm="100000">
                                          <p:val>
                                            <p:strVal val="#ppt_h"/>
                                          </p:val>
                                        </p:tav>
                                        <p:tav>
                                          <p:val>
                                            <p:strVal val="#ppt_h"/>
                                          </p:val>
                                        </p:tav>
                                      </p:tavLst>
                                    </p:anim>
                                    <p:animEffect transition="in" filter="fade">
                                      <p:cBhvr additive="repl">
                                        <p:cTn id="9" dur="1000"/>
                                        <p:tgtEl>
                                          <p:spTgt spid="257031"/>
                                        </p:tgtEl>
                                      </p:cBhvr>
                                    </p:animEffect>
                                  </p:childTnLst>
                                </p:cTn>
                              </p:par>
                              <p:par>
                                <p:cTn id="10" presetID="10" presetClass="entr" fill="hold" nodeType="withEffect">
                                  <p:stCondLst>
                                    <p:cond delay="0"/>
                                  </p:stCondLst>
                                  <p:childTnLst>
                                    <p:set>
                                      <p:cBhvr additive="repl">
                                        <p:cTn id="11" dur="1" fill="hold">
                                          <p:stCondLst>
                                            <p:cond delay="0"/>
                                          </p:stCondLst>
                                        </p:cTn>
                                        <p:tgtEl>
                                          <p:spTgt spid="257032"/>
                                        </p:tgtEl>
                                        <p:attrNameLst>
                                          <p:attrName>style.visibility</p:attrName>
                                        </p:attrNameLst>
                                      </p:cBhvr>
                                      <p:to>
                                        <p:strVal val="visible"/>
                                      </p:to>
                                    </p:set>
                                    <p:animEffect transition="in" filter="fade">
                                      <p:cBhvr additive="repl">
                                        <p:cTn id="12" dur="2000"/>
                                        <p:tgtEl>
                                          <p:spTgt spid="2570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fill="hold" nodeType="clickEffect">
                                  <p:stCondLst>
                                    <p:cond delay="0"/>
                                  </p:stCondLst>
                                  <p:childTnLst>
                                    <p:animEffect transition="out" filter="fade">
                                      <p:cBhvr additive="repl">
                                        <p:cTn id="16" dur="2000"/>
                                        <p:tgtEl>
                                          <p:spTgt spid="257032"/>
                                        </p:tgtEl>
                                      </p:cBhvr>
                                    </p:animEffect>
                                    <p:set>
                                      <p:cBhvr additive="repl">
                                        <p:cTn id="17" dur="1" fill="hold">
                                          <p:stCondLst>
                                            <p:cond delay="0"/>
                                          </p:stCondLst>
                                        </p:cTn>
                                        <p:tgtEl>
                                          <p:spTgt spid="257032"/>
                                        </p:tgtEl>
                                        <p:attrNameLst>
                                          <p:attrName>style.visibility</p:attrName>
                                        </p:attrNameLst>
                                      </p:cBhvr>
                                      <p:to>
                                        <p:strVal val="hidden"/>
                                      </p:to>
                                    </p:set>
                                  </p:childTnLst>
                                </p:cTn>
                              </p:par>
                              <p:par>
                                <p:cTn id="18" presetID="10" presetClass="exit" fill="hold" nodeType="withEffect">
                                  <p:stCondLst>
                                    <p:cond delay="0"/>
                                  </p:stCondLst>
                                  <p:childTnLst>
                                    <p:animEffect transition="out" filter="fade">
                                      <p:cBhvr additive="repl">
                                        <p:cTn id="19" dur="2000"/>
                                        <p:tgtEl>
                                          <p:spTgt spid="257031"/>
                                        </p:tgtEl>
                                      </p:cBhvr>
                                    </p:animEffect>
                                    <p:set>
                                      <p:cBhvr additive="repl">
                                        <p:cTn id="20" dur="1" fill="hold">
                                          <p:stCondLst>
                                            <p:cond delay="0"/>
                                          </p:stCondLst>
                                        </p:cTn>
                                        <p:tgtEl>
                                          <p:spTgt spid="257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タイトル 1"/>
          <p:cNvSpPr>
            <a:spLocks noGrp="1"/>
          </p:cNvSpPr>
          <p:nvPr>
            <p:ph type="title" idx="4294967295"/>
          </p:nvPr>
        </p:nvSpPr>
        <p:spPr>
          <a:xfrm>
            <a:off x="504825" y="539750"/>
            <a:ext cx="9072563" cy="900113"/>
          </a:xfrm>
        </p:spPr>
        <p:txBody>
          <a:bodyPr lIns="100794" tIns="50397" rIns="100794" bIns="50397"/>
          <a:lstStyle/>
          <a:p>
            <a:pPr>
              <a:defRPr/>
            </a:pPr>
            <a:r>
              <a:rPr lang="en-US" altLang="ja-JP" sz="3200" b="1" smtClean="0">
                <a:latin typeface="Times New Roman" pitchFamily="18" charset="0"/>
                <a:cs typeface="Times New Roman" pitchFamily="18" charset="0"/>
              </a:rPr>
              <a:t>Characteristics of quasi Coulombic systems</a:t>
            </a:r>
            <a:endParaRPr lang="ja-JP" altLang="en-US" sz="3200" b="1" smtClean="0">
              <a:latin typeface="Times New Roman" pitchFamily="18" charset="0"/>
              <a:cs typeface="Times New Roman" pitchFamily="18" charset="0"/>
            </a:endParaRPr>
          </a:p>
        </p:txBody>
      </p:sp>
      <p:sp>
        <p:nvSpPr>
          <p:cNvPr id="145410" name="テキスト ボックス 12"/>
          <p:cNvSpPr txBox="1">
            <a:spLocks noChangeArrowheads="1"/>
          </p:cNvSpPr>
          <p:nvPr/>
        </p:nvSpPr>
        <p:spPr bwMode="auto">
          <a:xfrm>
            <a:off x="17164050" y="22928263"/>
            <a:ext cx="201613" cy="711200"/>
          </a:xfrm>
          <a:prstGeom prst="rect">
            <a:avLst/>
          </a:prstGeom>
          <a:noFill/>
          <a:ln w="9525">
            <a:noFill/>
            <a:miter lim="800000"/>
            <a:headEnd/>
            <a:tailEnd/>
          </a:ln>
        </p:spPr>
        <p:txBody>
          <a:bodyPr wrap="none" lIns="100794" tIns="50397" rIns="100794" bIns="50397">
            <a:spAutoFit/>
          </a:bodyPr>
          <a:lstStyle/>
          <a:p>
            <a:pPr defTabSz="1008063" eaLnBrk="0" hangingPunct="0"/>
            <a:endParaRPr kumimoji="1" lang="ja-JP" altLang="en-US" sz="4000" i="0">
              <a:solidFill>
                <a:schemeClr val="tx2"/>
              </a:solidFill>
            </a:endParaRPr>
          </a:p>
        </p:txBody>
      </p:sp>
      <p:sp>
        <p:nvSpPr>
          <p:cNvPr id="145412" name="フリーフォーム 5"/>
          <p:cNvSpPr>
            <a:spLocks/>
          </p:cNvSpPr>
          <p:nvPr/>
        </p:nvSpPr>
        <p:spPr bwMode="auto">
          <a:xfrm>
            <a:off x="1466217" y="2669923"/>
            <a:ext cx="3281892" cy="4228353"/>
          </a:xfrm>
          <a:custGeom>
            <a:avLst/>
            <a:gdLst>
              <a:gd name="T0" fmla="*/ 0 w 2327563"/>
              <a:gd name="T1" fmla="*/ 0 h 3835730"/>
              <a:gd name="T2" fmla="*/ 516 w 2327563"/>
              <a:gd name="T3" fmla="*/ 15 h 3835730"/>
              <a:gd name="T4" fmla="*/ 1142 w 2327563"/>
              <a:gd name="T5" fmla="*/ 82 h 3835730"/>
              <a:gd name="T6" fmla="*/ 1767 w 2327563"/>
              <a:gd name="T7" fmla="*/ 224 h 3835730"/>
              <a:gd name="T8" fmla="*/ 2377 w 2327563"/>
              <a:gd name="T9" fmla="*/ 486 h 3835730"/>
              <a:gd name="T10" fmla="*/ 2753 w 2327563"/>
              <a:gd name="T11" fmla="*/ 868 h 3835730"/>
              <a:gd name="T12" fmla="*/ 2925 w 2327563"/>
              <a:gd name="T13" fmla="*/ 1316 h 3835730"/>
              <a:gd name="T14" fmla="*/ 3019 w 2327563"/>
              <a:gd name="T15" fmla="*/ 1817 h 3835730"/>
              <a:gd name="T16" fmla="*/ 3066 w 2327563"/>
              <a:gd name="T17" fmla="*/ 2416 h 3835730"/>
              <a:gd name="T18" fmla="*/ 3066 w 2327563"/>
              <a:gd name="T19" fmla="*/ 2416 h 38357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7563"/>
              <a:gd name="T31" fmla="*/ 0 h 3835730"/>
              <a:gd name="T32" fmla="*/ 2327563 w 2327563"/>
              <a:gd name="T33" fmla="*/ 3835730 h 38357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7563" h="3835730">
                <a:moveTo>
                  <a:pt x="0" y="0"/>
                </a:moveTo>
                <a:cubicBezTo>
                  <a:pt x="123701" y="990"/>
                  <a:pt x="247403" y="1980"/>
                  <a:pt x="391886" y="23751"/>
                </a:cubicBezTo>
                <a:cubicBezTo>
                  <a:pt x="536369" y="45522"/>
                  <a:pt x="708562" y="75211"/>
                  <a:pt x="866899" y="130629"/>
                </a:cubicBezTo>
                <a:cubicBezTo>
                  <a:pt x="1025236" y="186047"/>
                  <a:pt x="1185554" y="249382"/>
                  <a:pt x="1341912" y="356260"/>
                </a:cubicBezTo>
                <a:cubicBezTo>
                  <a:pt x="1498270" y="463138"/>
                  <a:pt x="1680358" y="601683"/>
                  <a:pt x="1805049" y="771896"/>
                </a:cubicBezTo>
                <a:cubicBezTo>
                  <a:pt x="1929740" y="942109"/>
                  <a:pt x="2020784" y="1157845"/>
                  <a:pt x="2090057" y="1377538"/>
                </a:cubicBezTo>
                <a:cubicBezTo>
                  <a:pt x="2159330" y="1597231"/>
                  <a:pt x="2187039" y="1838696"/>
                  <a:pt x="2220686" y="2090057"/>
                </a:cubicBezTo>
                <a:cubicBezTo>
                  <a:pt x="2254333" y="2341418"/>
                  <a:pt x="2274124" y="2594759"/>
                  <a:pt x="2291937" y="2885704"/>
                </a:cubicBezTo>
                <a:cubicBezTo>
                  <a:pt x="2309750" y="3176649"/>
                  <a:pt x="2327563" y="3835730"/>
                  <a:pt x="2327563" y="3835730"/>
                </a:cubicBezTo>
              </a:path>
            </a:pathLst>
          </a:custGeom>
          <a:noFill/>
          <a:ln w="50800" cap="flat" cmpd="sng" algn="ctr">
            <a:solidFill>
              <a:schemeClr val="tx1"/>
            </a:solidFill>
            <a:prstDash val="solid"/>
            <a:round/>
            <a:headEnd type="none" w="med" len="med"/>
            <a:tailEnd type="none" w="med" len="med"/>
          </a:ln>
        </p:spPr>
        <p:txBody>
          <a:bodyPr/>
          <a:lstStyle/>
          <a:p>
            <a:endParaRPr lang="ja-JP" altLang="en-US"/>
          </a:p>
        </p:txBody>
      </p:sp>
      <p:sp>
        <p:nvSpPr>
          <p:cNvPr id="145413" name="フリーフォーム 6"/>
          <p:cNvSpPr>
            <a:spLocks/>
          </p:cNvSpPr>
          <p:nvPr/>
        </p:nvSpPr>
        <p:spPr bwMode="auto">
          <a:xfrm flipH="1">
            <a:off x="5383483" y="2669923"/>
            <a:ext cx="3231132" cy="4228353"/>
          </a:xfrm>
          <a:custGeom>
            <a:avLst/>
            <a:gdLst>
              <a:gd name="T0" fmla="*/ 0 w 2327563"/>
              <a:gd name="T1" fmla="*/ 0 h 3835730"/>
              <a:gd name="T2" fmla="*/ 493 w 2327563"/>
              <a:gd name="T3" fmla="*/ 15 h 3835730"/>
              <a:gd name="T4" fmla="*/ 1090 w 2327563"/>
              <a:gd name="T5" fmla="*/ 82 h 3835730"/>
              <a:gd name="T6" fmla="*/ 1687 w 2327563"/>
              <a:gd name="T7" fmla="*/ 224 h 3835730"/>
              <a:gd name="T8" fmla="*/ 2270 w 2327563"/>
              <a:gd name="T9" fmla="*/ 486 h 3835730"/>
              <a:gd name="T10" fmla="*/ 2628 w 2327563"/>
              <a:gd name="T11" fmla="*/ 868 h 3835730"/>
              <a:gd name="T12" fmla="*/ 2792 w 2327563"/>
              <a:gd name="T13" fmla="*/ 1316 h 3835730"/>
              <a:gd name="T14" fmla="*/ 2882 w 2327563"/>
              <a:gd name="T15" fmla="*/ 1817 h 3835730"/>
              <a:gd name="T16" fmla="*/ 2927 w 2327563"/>
              <a:gd name="T17" fmla="*/ 2416 h 3835730"/>
              <a:gd name="T18" fmla="*/ 2927 w 2327563"/>
              <a:gd name="T19" fmla="*/ 2416 h 38357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27563"/>
              <a:gd name="T31" fmla="*/ 0 h 3835730"/>
              <a:gd name="T32" fmla="*/ 2327563 w 2327563"/>
              <a:gd name="T33" fmla="*/ 3835730 h 38357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27563" h="3835730">
                <a:moveTo>
                  <a:pt x="0" y="0"/>
                </a:moveTo>
                <a:cubicBezTo>
                  <a:pt x="123701" y="990"/>
                  <a:pt x="247403" y="1980"/>
                  <a:pt x="391886" y="23751"/>
                </a:cubicBezTo>
                <a:cubicBezTo>
                  <a:pt x="536369" y="45522"/>
                  <a:pt x="708562" y="75211"/>
                  <a:pt x="866899" y="130629"/>
                </a:cubicBezTo>
                <a:cubicBezTo>
                  <a:pt x="1025236" y="186047"/>
                  <a:pt x="1185554" y="249382"/>
                  <a:pt x="1341912" y="356260"/>
                </a:cubicBezTo>
                <a:cubicBezTo>
                  <a:pt x="1498270" y="463138"/>
                  <a:pt x="1680358" y="601683"/>
                  <a:pt x="1805049" y="771896"/>
                </a:cubicBezTo>
                <a:cubicBezTo>
                  <a:pt x="1929740" y="942109"/>
                  <a:pt x="2020784" y="1157845"/>
                  <a:pt x="2090057" y="1377538"/>
                </a:cubicBezTo>
                <a:cubicBezTo>
                  <a:pt x="2159330" y="1597231"/>
                  <a:pt x="2187039" y="1838696"/>
                  <a:pt x="2220686" y="2090057"/>
                </a:cubicBezTo>
                <a:cubicBezTo>
                  <a:pt x="2254333" y="2341418"/>
                  <a:pt x="2274124" y="2594759"/>
                  <a:pt x="2291937" y="2885704"/>
                </a:cubicBezTo>
                <a:cubicBezTo>
                  <a:pt x="2309750" y="3176649"/>
                  <a:pt x="2327563" y="3835730"/>
                  <a:pt x="2327563" y="3835730"/>
                </a:cubicBezTo>
              </a:path>
            </a:pathLst>
          </a:custGeom>
          <a:noFill/>
          <a:ln w="50800" cap="flat" cmpd="sng" algn="ctr">
            <a:solidFill>
              <a:schemeClr val="tx1"/>
            </a:solidFill>
            <a:prstDash val="solid"/>
            <a:round/>
            <a:headEnd type="none" w="med" len="med"/>
            <a:tailEnd type="none" w="med" len="med"/>
          </a:ln>
        </p:spPr>
        <p:txBody>
          <a:bodyPr/>
          <a:lstStyle/>
          <a:p>
            <a:endParaRPr lang="ja-JP" altLang="en-US"/>
          </a:p>
        </p:txBody>
      </p:sp>
      <p:sp>
        <p:nvSpPr>
          <p:cNvPr id="145414" name="円/楕円 10"/>
          <p:cNvSpPr>
            <a:spLocks noChangeArrowheads="1"/>
          </p:cNvSpPr>
          <p:nvPr/>
        </p:nvSpPr>
        <p:spPr bwMode="auto">
          <a:xfrm>
            <a:off x="4830375" y="6894775"/>
            <a:ext cx="476093" cy="477790"/>
          </a:xfrm>
          <a:prstGeom prst="ellipse">
            <a:avLst/>
          </a:prstGeom>
          <a:solidFill>
            <a:srgbClr val="C00000"/>
          </a:solidFill>
          <a:ln w="9525">
            <a:noFill/>
            <a:round/>
            <a:headEnd/>
            <a:tailEnd/>
          </a:ln>
        </p:spPr>
        <p:txBody>
          <a:bodyPr lIns="100794" tIns="50397" rIns="100794" bIns="50397"/>
          <a:lstStyle/>
          <a:p>
            <a:pPr defTabSz="1008063" eaLnBrk="0" hangingPunct="0"/>
            <a:endParaRPr lang="ja-JP" altLang="en-US" sz="2000" b="0" i="0">
              <a:latin typeface="Arial" charset="0"/>
            </a:endParaRPr>
          </a:p>
        </p:txBody>
      </p:sp>
      <p:sp>
        <p:nvSpPr>
          <p:cNvPr id="16" name="テキスト ボックス 15"/>
          <p:cNvSpPr txBox="1">
            <a:spLocks noRot="1" noChangeAspect="1" noMove="1" noResize="1" noEditPoints="1" noAdjustHandles="1" noChangeArrowheads="1" noChangeShapeType="1" noTextEdit="1"/>
          </p:cNvSpPr>
          <p:nvPr/>
        </p:nvSpPr>
        <p:spPr bwMode="auto">
          <a:xfrm>
            <a:off x="62442" y="1374814"/>
            <a:ext cx="2536246" cy="1246104"/>
          </a:xfrm>
          <a:prstGeom prst="rect">
            <a:avLst/>
          </a:prstGeom>
          <a:blipFill rotWithShape="1">
            <a:blip r:embed="rId2"/>
            <a:stretch>
              <a:fillRect/>
            </a:stretch>
          </a:blipFill>
          <a:ln w="25400" cap="rnd">
            <a:solidFill>
              <a:srgbClr val="009900"/>
            </a:solidFill>
          </a:ln>
        </p:spPr>
        <p:txBody>
          <a:bodyPr/>
          <a:lstStyle/>
          <a:p>
            <a:pPr defTabSz="914400">
              <a:defRPr/>
            </a:pPr>
            <a:r>
              <a:rPr lang="ja-JP" altLang="en-US" sz="3600" i="0">
                <a:noFill/>
                <a:ea typeface="ＭＳ Ｐゴシック" pitchFamily="50" charset="-128"/>
              </a:rPr>
              <a:t> </a:t>
            </a:r>
          </a:p>
        </p:txBody>
      </p:sp>
      <p:sp>
        <p:nvSpPr>
          <p:cNvPr id="17" name="正方形/長方形 16"/>
          <p:cNvSpPr>
            <a:spLocks noRot="1" noChangeAspect="1" noMove="1" noResize="1" noEditPoints="1" noAdjustHandles="1" noChangeArrowheads="1" noChangeShapeType="1" noTextEdit="1"/>
          </p:cNvSpPr>
          <p:nvPr/>
        </p:nvSpPr>
        <p:spPr bwMode="auto">
          <a:xfrm>
            <a:off x="2948757" y="6129961"/>
            <a:ext cx="1620817" cy="1242604"/>
          </a:xfrm>
          <a:prstGeom prst="rect">
            <a:avLst/>
          </a:prstGeom>
          <a:blipFill rotWithShape="1">
            <a:blip r:embed="rId3"/>
            <a:stretch>
              <a:fillRect/>
            </a:stretch>
          </a:blipFill>
          <a:ln w="25400" cap="rnd">
            <a:solidFill>
              <a:srgbClr val="C00000"/>
            </a:solidFill>
          </a:ln>
        </p:spPr>
        <p:txBody>
          <a:bodyPr/>
          <a:lstStyle/>
          <a:p>
            <a:pPr defTabSz="914400">
              <a:defRPr/>
            </a:pPr>
            <a:r>
              <a:rPr lang="ja-JP" altLang="en-US" sz="3600" i="0">
                <a:noFill/>
                <a:ea typeface="ＭＳ Ｐゴシック" pitchFamily="50" charset="-128"/>
              </a:rPr>
              <a:t> </a:t>
            </a:r>
          </a:p>
        </p:txBody>
      </p:sp>
      <p:cxnSp>
        <p:nvCxnSpPr>
          <p:cNvPr id="145417" name="直線コネクタ 18"/>
          <p:cNvCxnSpPr>
            <a:cxnSpLocks noChangeShapeType="1"/>
          </p:cNvCxnSpPr>
          <p:nvPr/>
        </p:nvCxnSpPr>
        <p:spPr bwMode="auto">
          <a:xfrm>
            <a:off x="4774364" y="6718011"/>
            <a:ext cx="609119" cy="0"/>
          </a:xfrm>
          <a:prstGeom prst="line">
            <a:avLst/>
          </a:prstGeom>
          <a:noFill/>
          <a:ln w="63500" cap="rnd" algn="ctr">
            <a:solidFill>
              <a:schemeClr val="tx1"/>
            </a:solidFill>
            <a:round/>
            <a:headEnd/>
            <a:tailEnd/>
          </a:ln>
        </p:spPr>
      </p:cxnSp>
      <p:cxnSp>
        <p:nvCxnSpPr>
          <p:cNvPr id="145418" name="直線コネクタ 20"/>
          <p:cNvCxnSpPr>
            <a:cxnSpLocks noChangeShapeType="1"/>
          </p:cNvCxnSpPr>
          <p:nvPr/>
        </p:nvCxnSpPr>
        <p:spPr bwMode="auto">
          <a:xfrm>
            <a:off x="4569574" y="4764847"/>
            <a:ext cx="941684" cy="0"/>
          </a:xfrm>
          <a:prstGeom prst="line">
            <a:avLst/>
          </a:prstGeom>
          <a:noFill/>
          <a:ln w="63500" cap="rnd" algn="ctr">
            <a:solidFill>
              <a:schemeClr val="tx1"/>
            </a:solidFill>
            <a:round/>
            <a:headEnd/>
            <a:tailEnd/>
          </a:ln>
        </p:spPr>
      </p:cxnSp>
      <p:cxnSp>
        <p:nvCxnSpPr>
          <p:cNvPr id="145419" name="直線コネクタ 25"/>
          <p:cNvCxnSpPr>
            <a:cxnSpLocks noChangeShapeType="1"/>
          </p:cNvCxnSpPr>
          <p:nvPr/>
        </p:nvCxnSpPr>
        <p:spPr bwMode="auto">
          <a:xfrm>
            <a:off x="4366534" y="3979032"/>
            <a:ext cx="1388021" cy="0"/>
          </a:xfrm>
          <a:prstGeom prst="line">
            <a:avLst/>
          </a:prstGeom>
          <a:noFill/>
          <a:ln w="63500" cap="rnd" algn="ctr">
            <a:solidFill>
              <a:srgbClr val="FF0000"/>
            </a:solidFill>
            <a:round/>
            <a:headEnd/>
            <a:tailEnd/>
          </a:ln>
        </p:spPr>
      </p:cxnSp>
      <p:cxnSp>
        <p:nvCxnSpPr>
          <p:cNvPr id="145420" name="直線コネクタ 27"/>
          <p:cNvCxnSpPr>
            <a:cxnSpLocks noChangeShapeType="1"/>
          </p:cNvCxnSpPr>
          <p:nvPr/>
        </p:nvCxnSpPr>
        <p:spPr bwMode="auto">
          <a:xfrm>
            <a:off x="4272015" y="3858272"/>
            <a:ext cx="1563056" cy="5250"/>
          </a:xfrm>
          <a:prstGeom prst="line">
            <a:avLst/>
          </a:prstGeom>
          <a:noFill/>
          <a:ln w="63500" cap="rnd" algn="ctr">
            <a:solidFill>
              <a:srgbClr val="FFC000"/>
            </a:solidFill>
            <a:round/>
            <a:headEnd/>
            <a:tailEnd/>
          </a:ln>
        </p:spPr>
      </p:cxnSp>
      <p:cxnSp>
        <p:nvCxnSpPr>
          <p:cNvPr id="145421" name="直線コネクタ 33"/>
          <p:cNvCxnSpPr>
            <a:cxnSpLocks noChangeShapeType="1"/>
          </p:cNvCxnSpPr>
          <p:nvPr/>
        </p:nvCxnSpPr>
        <p:spPr bwMode="auto">
          <a:xfrm>
            <a:off x="4154743" y="3700759"/>
            <a:ext cx="1771346" cy="0"/>
          </a:xfrm>
          <a:prstGeom prst="line">
            <a:avLst/>
          </a:prstGeom>
          <a:noFill/>
          <a:ln w="63500" cap="rnd" algn="ctr">
            <a:solidFill>
              <a:srgbClr val="00B050"/>
            </a:solidFill>
            <a:round/>
            <a:headEnd/>
            <a:tailEnd/>
          </a:ln>
        </p:spPr>
      </p:cxnSp>
      <p:cxnSp>
        <p:nvCxnSpPr>
          <p:cNvPr id="145422" name="直線コネクタ 34"/>
          <p:cNvCxnSpPr>
            <a:cxnSpLocks noChangeShapeType="1"/>
          </p:cNvCxnSpPr>
          <p:nvPr/>
        </p:nvCxnSpPr>
        <p:spPr bwMode="auto">
          <a:xfrm>
            <a:off x="4077728" y="3523994"/>
            <a:ext cx="2030397" cy="5250"/>
          </a:xfrm>
          <a:prstGeom prst="line">
            <a:avLst/>
          </a:prstGeom>
          <a:noFill/>
          <a:ln w="63500" cap="rnd" algn="ctr">
            <a:solidFill>
              <a:srgbClr val="0070C0"/>
            </a:solidFill>
            <a:round/>
            <a:headEnd/>
            <a:tailEnd/>
          </a:ln>
        </p:spPr>
      </p:cxnSp>
      <p:cxnSp>
        <p:nvCxnSpPr>
          <p:cNvPr id="145423" name="直線コネクタ 35"/>
          <p:cNvCxnSpPr>
            <a:cxnSpLocks noChangeShapeType="1"/>
          </p:cNvCxnSpPr>
          <p:nvPr/>
        </p:nvCxnSpPr>
        <p:spPr bwMode="auto">
          <a:xfrm>
            <a:off x="3564877" y="3144212"/>
            <a:ext cx="2905568" cy="7001"/>
          </a:xfrm>
          <a:prstGeom prst="line">
            <a:avLst/>
          </a:prstGeom>
          <a:noFill/>
          <a:ln w="63500" cap="rnd" algn="ctr">
            <a:solidFill>
              <a:schemeClr val="tx1"/>
            </a:solidFill>
            <a:round/>
            <a:headEnd/>
            <a:tailEnd/>
          </a:ln>
        </p:spPr>
      </p:cxnSp>
      <p:cxnSp>
        <p:nvCxnSpPr>
          <p:cNvPr id="145424" name="直線コネクタ 49"/>
          <p:cNvCxnSpPr>
            <a:cxnSpLocks noChangeShapeType="1"/>
          </p:cNvCxnSpPr>
          <p:nvPr/>
        </p:nvCxnSpPr>
        <p:spPr bwMode="auto">
          <a:xfrm>
            <a:off x="3081783" y="2825686"/>
            <a:ext cx="3917266" cy="8751"/>
          </a:xfrm>
          <a:prstGeom prst="line">
            <a:avLst/>
          </a:prstGeom>
          <a:noFill/>
          <a:ln w="63500" cap="rnd" algn="ctr">
            <a:solidFill>
              <a:schemeClr val="tx1"/>
            </a:solidFill>
            <a:round/>
            <a:headEnd/>
            <a:tailEnd/>
          </a:ln>
        </p:spPr>
      </p:cxnSp>
      <p:sp>
        <p:nvSpPr>
          <p:cNvPr id="145425" name="左中かっこ 51"/>
          <p:cNvSpPr>
            <a:spLocks/>
          </p:cNvSpPr>
          <p:nvPr/>
        </p:nvSpPr>
        <p:spPr bwMode="auto">
          <a:xfrm rot="19893819">
            <a:off x="3435352" y="3427736"/>
            <a:ext cx="512850" cy="1611885"/>
          </a:xfrm>
          <a:prstGeom prst="leftBrace">
            <a:avLst>
              <a:gd name="adj1" fmla="val 8324"/>
              <a:gd name="adj2" fmla="val 50000"/>
            </a:avLst>
          </a:prstGeom>
          <a:noFill/>
          <a:ln w="50800" cap="rnd" algn="ctr">
            <a:solidFill>
              <a:schemeClr val="tx1"/>
            </a:solidFill>
            <a:round/>
            <a:headEnd/>
            <a:tailEnd/>
          </a:ln>
        </p:spPr>
        <p:txBody>
          <a:bodyPr lIns="100794" tIns="50397" rIns="100794" bIns="50397"/>
          <a:lstStyle/>
          <a:p>
            <a:pPr defTabSz="1008063" eaLnBrk="0" hangingPunct="0"/>
            <a:endParaRPr lang="ja-JP" altLang="en-US" sz="2000" b="0" i="0">
              <a:latin typeface="Arial" charset="0"/>
            </a:endParaRPr>
          </a:p>
        </p:txBody>
      </p:sp>
      <p:sp>
        <p:nvSpPr>
          <p:cNvPr id="145426" name="テキスト ボックス 52"/>
          <p:cNvSpPr txBox="1">
            <a:spLocks noChangeArrowheads="1"/>
          </p:cNvSpPr>
          <p:nvPr/>
        </p:nvSpPr>
        <p:spPr bwMode="auto">
          <a:xfrm>
            <a:off x="120204" y="4274807"/>
            <a:ext cx="3329151" cy="509293"/>
          </a:xfrm>
          <a:prstGeom prst="rect">
            <a:avLst/>
          </a:prstGeom>
          <a:gradFill rotWithShape="1">
            <a:gsLst>
              <a:gs pos="0">
                <a:srgbClr val="A603AB"/>
              </a:gs>
              <a:gs pos="10001">
                <a:srgbClr val="0819FB"/>
              </a:gs>
              <a:gs pos="20000">
                <a:srgbClr val="1A8D48"/>
              </a:gs>
              <a:gs pos="52000">
                <a:srgbClr val="FFFF00"/>
              </a:gs>
              <a:gs pos="80000">
                <a:srgbClr val="EE3F17"/>
              </a:gs>
              <a:gs pos="89999">
                <a:srgbClr val="E81766"/>
              </a:gs>
              <a:gs pos="100000">
                <a:srgbClr val="A603AB"/>
              </a:gs>
            </a:gsLst>
            <a:lin ang="5400000" scaled="1"/>
          </a:gradFill>
          <a:ln w="9525">
            <a:noFill/>
            <a:miter lim="800000"/>
            <a:headEnd/>
            <a:tailEnd/>
          </a:ln>
        </p:spPr>
        <p:txBody>
          <a:bodyPr lIns="100794" tIns="50397" rIns="100794" bIns="50397">
            <a:spAutoFit/>
          </a:bodyPr>
          <a:lstStyle/>
          <a:p>
            <a:pPr defTabSz="1008063" eaLnBrk="0" hangingPunct="0"/>
            <a:r>
              <a:rPr kumimoji="1" lang="en-US" altLang="ja-JP" sz="2600" i="0">
                <a:solidFill>
                  <a:schemeClr val="tx2"/>
                </a:solidFill>
              </a:rPr>
              <a:t>Non-Coulombic area</a:t>
            </a:r>
            <a:endParaRPr kumimoji="1" lang="ja-JP" altLang="en-US" sz="2600" i="0">
              <a:solidFill>
                <a:schemeClr val="tx2"/>
              </a:solidFill>
            </a:endParaRPr>
          </a:p>
        </p:txBody>
      </p:sp>
      <p:sp>
        <p:nvSpPr>
          <p:cNvPr id="145427" name="右中かっこ 53"/>
          <p:cNvSpPr>
            <a:spLocks/>
          </p:cNvSpPr>
          <p:nvPr/>
        </p:nvSpPr>
        <p:spPr bwMode="auto">
          <a:xfrm rot="1848713">
            <a:off x="6090621" y="3564247"/>
            <a:ext cx="362321" cy="747312"/>
          </a:xfrm>
          <a:prstGeom prst="rightBrace">
            <a:avLst>
              <a:gd name="adj1" fmla="val 8328"/>
              <a:gd name="adj2" fmla="val 50000"/>
            </a:avLst>
          </a:prstGeom>
          <a:noFill/>
          <a:ln w="50800" algn="ctr">
            <a:solidFill>
              <a:srgbClr val="000000"/>
            </a:solidFill>
            <a:round/>
            <a:headEnd/>
            <a:tailEnd/>
          </a:ln>
        </p:spPr>
        <p:txBody>
          <a:bodyPr lIns="100794" tIns="50397" rIns="100794" bIns="50397"/>
          <a:lstStyle/>
          <a:p>
            <a:pPr defTabSz="1008063" eaLnBrk="0" hangingPunct="0"/>
            <a:endParaRPr lang="ja-JP" altLang="en-US" sz="2000" b="0" i="0">
              <a:latin typeface="Arial" charset="0"/>
            </a:endParaRPr>
          </a:p>
        </p:txBody>
      </p:sp>
      <p:sp>
        <p:nvSpPr>
          <p:cNvPr id="145428" name="テキスト ボックス 54"/>
          <p:cNvSpPr txBox="1">
            <a:spLocks noChangeArrowheads="1"/>
          </p:cNvSpPr>
          <p:nvPr/>
        </p:nvSpPr>
        <p:spPr bwMode="auto">
          <a:xfrm>
            <a:off x="6470445" y="3800517"/>
            <a:ext cx="3414918" cy="1662639"/>
          </a:xfrm>
          <a:prstGeom prst="rect">
            <a:avLst/>
          </a:prstGeom>
          <a:solidFill>
            <a:srgbClr val="FFFF00"/>
          </a:solidFill>
          <a:ln w="25400">
            <a:solidFill>
              <a:srgbClr val="FFC000"/>
            </a:solidFill>
            <a:miter lim="800000"/>
            <a:headEnd/>
            <a:tailEnd/>
          </a:ln>
        </p:spPr>
        <p:txBody>
          <a:bodyPr lIns="100794" tIns="50397" rIns="100794" bIns="50397">
            <a:spAutoFit/>
          </a:bodyPr>
          <a:lstStyle/>
          <a:p>
            <a:pPr defTabSz="1008063" eaLnBrk="0" hangingPunct="0"/>
            <a:r>
              <a:rPr kumimoji="1" lang="en-US" altLang="ja-JP" sz="2200" i="0">
                <a:solidFill>
                  <a:schemeClr val="tx2"/>
                </a:solidFill>
              </a:rPr>
              <a:t>One electron orbital levels with the same principal quantum number </a:t>
            </a:r>
            <a:r>
              <a:rPr kumimoji="1" lang="en-US" altLang="ja-JP" sz="2600">
                <a:solidFill>
                  <a:schemeClr val="tx2"/>
                </a:solidFill>
              </a:rPr>
              <a:t>n </a:t>
            </a:r>
            <a:r>
              <a:rPr kumimoji="1" lang="en-US" altLang="ja-JP" sz="2600" i="0">
                <a:solidFill>
                  <a:schemeClr val="tx2"/>
                </a:solidFill>
              </a:rPr>
              <a:t>:</a:t>
            </a:r>
            <a:br>
              <a:rPr kumimoji="1" lang="en-US" altLang="ja-JP" sz="2600" i="0">
                <a:solidFill>
                  <a:schemeClr val="tx2"/>
                </a:solidFill>
              </a:rPr>
            </a:br>
            <a:r>
              <a:rPr kumimoji="1" lang="en-US" altLang="ja-JP" sz="3100">
                <a:solidFill>
                  <a:schemeClr val="tx2"/>
                </a:solidFill>
              </a:rPr>
              <a:t>ns, np, nd, …</a:t>
            </a:r>
          </a:p>
        </p:txBody>
      </p:sp>
      <p:sp>
        <p:nvSpPr>
          <p:cNvPr id="145429" name="テキスト ボックス 63"/>
          <p:cNvSpPr txBox="1">
            <a:spLocks noChangeArrowheads="1"/>
          </p:cNvSpPr>
          <p:nvPr/>
        </p:nvSpPr>
        <p:spPr bwMode="auto">
          <a:xfrm>
            <a:off x="5306468" y="6777516"/>
            <a:ext cx="761399" cy="712309"/>
          </a:xfrm>
          <a:prstGeom prst="rect">
            <a:avLst/>
          </a:prstGeom>
          <a:noFill/>
          <a:ln w="9525">
            <a:noFill/>
            <a:miter lim="800000"/>
            <a:headEnd/>
            <a:tailEnd/>
          </a:ln>
        </p:spPr>
        <p:txBody>
          <a:bodyPr lIns="100794" tIns="50397" rIns="100794" bIns="50397">
            <a:spAutoFit/>
          </a:bodyPr>
          <a:lstStyle/>
          <a:p>
            <a:pPr defTabSz="1008063" eaLnBrk="0" hangingPunct="0"/>
            <a:r>
              <a:rPr kumimoji="1" lang="en-US" altLang="ja-JP" sz="4000">
                <a:solidFill>
                  <a:schemeClr val="tx2"/>
                </a:solidFill>
              </a:rPr>
              <a:t>Z</a:t>
            </a:r>
            <a:endParaRPr kumimoji="1" lang="ja-JP" altLang="en-US" sz="4000">
              <a:solidFill>
                <a:schemeClr val="tx2"/>
              </a:solidFill>
            </a:endParaRPr>
          </a:p>
        </p:txBody>
      </p:sp>
      <p:sp>
        <p:nvSpPr>
          <p:cNvPr id="145430" name="テキスト ボックス 64"/>
          <p:cNvSpPr txBox="1">
            <a:spLocks noChangeArrowheads="1"/>
          </p:cNvSpPr>
          <p:nvPr/>
        </p:nvSpPr>
        <p:spPr bwMode="auto">
          <a:xfrm>
            <a:off x="2815731" y="1794850"/>
            <a:ext cx="6831586" cy="406034"/>
          </a:xfrm>
          <a:prstGeom prst="rect">
            <a:avLst/>
          </a:prstGeom>
          <a:solidFill>
            <a:srgbClr val="C3F545"/>
          </a:solidFill>
          <a:ln w="9525">
            <a:noFill/>
            <a:miter lim="800000"/>
            <a:headEnd/>
            <a:tailEnd/>
          </a:ln>
        </p:spPr>
        <p:txBody>
          <a:bodyPr lIns="100794" tIns="50397" rIns="100794" bIns="50397">
            <a:spAutoFit/>
          </a:bodyPr>
          <a:lstStyle/>
          <a:p>
            <a:pPr defTabSz="1008063" eaLnBrk="0" hangingPunct="0"/>
            <a:r>
              <a:rPr kumimoji="1" lang="en-US" altLang="ja-JP" sz="2000" i="0">
                <a:solidFill>
                  <a:schemeClr val="tx2"/>
                </a:solidFill>
              </a:rPr>
              <a:t>Effective nuclear attraction potential for individual electrons</a:t>
            </a:r>
            <a:endParaRPr kumimoji="1" lang="ja-JP" altLang="en-US" sz="2000" i="0">
              <a:solidFill>
                <a:schemeClr val="tx2"/>
              </a:solidFill>
            </a:endParaRPr>
          </a:p>
        </p:txBody>
      </p:sp>
      <p:sp>
        <p:nvSpPr>
          <p:cNvPr id="145431" name="下矢印 65"/>
          <p:cNvSpPr>
            <a:spLocks noChangeArrowheads="1"/>
          </p:cNvSpPr>
          <p:nvPr/>
        </p:nvSpPr>
        <p:spPr bwMode="auto">
          <a:xfrm>
            <a:off x="7819959" y="2200883"/>
            <a:ext cx="476093" cy="469039"/>
          </a:xfrm>
          <a:prstGeom prst="downArrow">
            <a:avLst>
              <a:gd name="adj1" fmla="val 50000"/>
              <a:gd name="adj2" fmla="val 50000"/>
            </a:avLst>
          </a:prstGeom>
          <a:solidFill>
            <a:srgbClr val="C3F545"/>
          </a:solidFill>
          <a:ln w="9525">
            <a:noFill/>
            <a:miter lim="800000"/>
            <a:headEnd/>
            <a:tailEnd/>
          </a:ln>
        </p:spPr>
        <p:txBody>
          <a:bodyPr lIns="100794" tIns="50397" rIns="100794" bIns="50397"/>
          <a:lstStyle/>
          <a:p>
            <a:pPr defTabSz="1008063" eaLnBrk="0" hangingPunct="0"/>
            <a:endParaRPr lang="ja-JP" altLang="en-US" sz="2000" b="0" i="0">
              <a:latin typeface="Arial" charset="0"/>
            </a:endParaRPr>
          </a:p>
        </p:txBody>
      </p:sp>
      <p:sp>
        <p:nvSpPr>
          <p:cNvPr id="145432" name="円/楕円 66"/>
          <p:cNvSpPr>
            <a:spLocks noChangeArrowheads="1"/>
          </p:cNvSpPr>
          <p:nvPr/>
        </p:nvSpPr>
        <p:spPr bwMode="auto">
          <a:xfrm>
            <a:off x="4674594" y="3551996"/>
            <a:ext cx="311561" cy="295775"/>
          </a:xfrm>
          <a:prstGeom prst="ellipse">
            <a:avLst/>
          </a:prstGeom>
          <a:solidFill>
            <a:srgbClr val="00B050"/>
          </a:solidFill>
          <a:ln w="9525" algn="ctr">
            <a:solidFill>
              <a:srgbClr val="009900"/>
            </a:solidFill>
            <a:round/>
            <a:headEnd/>
            <a:tailEnd/>
          </a:ln>
        </p:spPr>
        <p:txBody>
          <a:bodyPr lIns="100794" tIns="50397" rIns="100794" bIns="50397"/>
          <a:lstStyle/>
          <a:p>
            <a:pPr defTabSz="1008063" eaLnBrk="0" hangingPunct="0"/>
            <a:endParaRPr lang="ja-JP" altLang="en-US" sz="2000" b="0" i="0">
              <a:latin typeface="Arial" charset="0"/>
            </a:endParaRPr>
          </a:p>
        </p:txBody>
      </p:sp>
      <p:sp>
        <p:nvSpPr>
          <p:cNvPr id="145433" name="円/楕円 67"/>
          <p:cNvSpPr>
            <a:spLocks noChangeArrowheads="1"/>
          </p:cNvSpPr>
          <p:nvPr/>
        </p:nvSpPr>
        <p:spPr bwMode="auto">
          <a:xfrm>
            <a:off x="5197947" y="3543246"/>
            <a:ext cx="313311" cy="297525"/>
          </a:xfrm>
          <a:prstGeom prst="ellipse">
            <a:avLst/>
          </a:prstGeom>
          <a:solidFill>
            <a:srgbClr val="00B050"/>
          </a:solidFill>
          <a:ln w="9525" algn="ctr">
            <a:solidFill>
              <a:srgbClr val="009900"/>
            </a:solidFill>
            <a:round/>
            <a:headEnd/>
            <a:tailEnd/>
          </a:ln>
        </p:spPr>
        <p:txBody>
          <a:bodyPr lIns="100794" tIns="50397" rIns="100794" bIns="50397"/>
          <a:lstStyle/>
          <a:p>
            <a:pPr defTabSz="1008063" eaLnBrk="0" hangingPunct="0"/>
            <a:endParaRPr lang="ja-JP" altLang="en-US" sz="2000" b="0" i="0">
              <a:latin typeface="Arial" charset="0"/>
            </a:endParaRPr>
          </a:p>
        </p:txBody>
      </p:sp>
      <p:sp>
        <p:nvSpPr>
          <p:cNvPr id="145434" name="円/楕円 68"/>
          <p:cNvSpPr>
            <a:spLocks noChangeArrowheads="1"/>
          </p:cNvSpPr>
          <p:nvPr/>
        </p:nvSpPr>
        <p:spPr bwMode="auto">
          <a:xfrm>
            <a:off x="4674594" y="3707759"/>
            <a:ext cx="311561" cy="297525"/>
          </a:xfrm>
          <a:prstGeom prst="ellipse">
            <a:avLst/>
          </a:prstGeom>
          <a:solidFill>
            <a:srgbClr val="FFC000"/>
          </a:solidFill>
          <a:ln w="9525" algn="ctr">
            <a:solidFill>
              <a:srgbClr val="FFC000"/>
            </a:solidFill>
            <a:round/>
            <a:headEnd/>
            <a:tailEnd/>
          </a:ln>
        </p:spPr>
        <p:txBody>
          <a:bodyPr lIns="100794" tIns="50397" rIns="100794" bIns="50397"/>
          <a:lstStyle/>
          <a:p>
            <a:pPr defTabSz="1008063" eaLnBrk="0" hangingPunct="0"/>
            <a:endParaRPr lang="ja-JP" altLang="en-US" sz="2000" b="0" i="0">
              <a:latin typeface="Arial" charset="0"/>
            </a:endParaRPr>
          </a:p>
        </p:txBody>
      </p:sp>
      <p:sp>
        <p:nvSpPr>
          <p:cNvPr id="145435" name="円/楕円 69"/>
          <p:cNvSpPr>
            <a:spLocks noChangeArrowheads="1"/>
          </p:cNvSpPr>
          <p:nvPr/>
        </p:nvSpPr>
        <p:spPr bwMode="auto">
          <a:xfrm>
            <a:off x="5206698" y="3376982"/>
            <a:ext cx="313311" cy="295775"/>
          </a:xfrm>
          <a:prstGeom prst="ellipse">
            <a:avLst/>
          </a:prstGeom>
          <a:solidFill>
            <a:srgbClr val="0070C0"/>
          </a:solidFill>
          <a:ln w="9525" algn="ctr">
            <a:solidFill>
              <a:srgbClr val="0070C0"/>
            </a:solidFill>
            <a:round/>
            <a:headEnd/>
            <a:tailEnd/>
          </a:ln>
        </p:spPr>
        <p:txBody>
          <a:bodyPr lIns="100794" tIns="50397" rIns="100794" bIns="50397"/>
          <a:lstStyle/>
          <a:p>
            <a:pPr defTabSz="1008063" eaLnBrk="0" hangingPunct="0"/>
            <a:endParaRPr lang="ja-JP" altLang="en-US" sz="2000" b="0" i="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5432"/>
                                        </p:tgtEl>
                                        <p:attrNameLst>
                                          <p:attrName>ppt_x</p:attrName>
                                        </p:attrNameLst>
                                      </p:cBhvr>
                                      <p:tavLst>
                                        <p:tav tm="0">
                                          <p:val>
                                            <p:strVal val="ppt_x"/>
                                          </p:val>
                                        </p:tav>
                                        <p:tav tm="100000">
                                          <p:val>
                                            <p:strVal val="ppt_x"/>
                                          </p:val>
                                        </p:tav>
                                      </p:tavLst>
                                    </p:anim>
                                    <p:anim calcmode="lin" valueType="num">
                                      <p:cBhvr additive="base">
                                        <p:cTn id="7" dur="500"/>
                                        <p:tgtEl>
                                          <p:spTgt spid="145432"/>
                                        </p:tgtEl>
                                        <p:attrNameLst>
                                          <p:attrName>ppt_y</p:attrName>
                                        </p:attrNameLst>
                                      </p:cBhvr>
                                      <p:tavLst>
                                        <p:tav tm="0">
                                          <p:val>
                                            <p:strVal val="ppt_y"/>
                                          </p:val>
                                        </p:tav>
                                        <p:tav tm="100000">
                                          <p:val>
                                            <p:strVal val="1+ppt_h/2"/>
                                          </p:val>
                                        </p:tav>
                                      </p:tavLst>
                                    </p:anim>
                                    <p:set>
                                      <p:cBhvr>
                                        <p:cTn id="8" dur="1" fill="hold">
                                          <p:stCondLst>
                                            <p:cond delay="499"/>
                                          </p:stCondLst>
                                        </p:cTn>
                                        <p:tgtEl>
                                          <p:spTgt spid="14543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5433"/>
                                        </p:tgtEl>
                                        <p:attrNameLst>
                                          <p:attrName>ppt_x</p:attrName>
                                        </p:attrNameLst>
                                      </p:cBhvr>
                                      <p:tavLst>
                                        <p:tav tm="0">
                                          <p:val>
                                            <p:strVal val="ppt_x"/>
                                          </p:val>
                                        </p:tav>
                                        <p:tav tm="100000">
                                          <p:val>
                                            <p:strVal val="ppt_x"/>
                                          </p:val>
                                        </p:tav>
                                      </p:tavLst>
                                    </p:anim>
                                    <p:anim calcmode="lin" valueType="num">
                                      <p:cBhvr additive="base">
                                        <p:cTn id="11" dur="500"/>
                                        <p:tgtEl>
                                          <p:spTgt spid="145433"/>
                                        </p:tgtEl>
                                        <p:attrNameLst>
                                          <p:attrName>ppt_y</p:attrName>
                                        </p:attrNameLst>
                                      </p:cBhvr>
                                      <p:tavLst>
                                        <p:tav tm="0">
                                          <p:val>
                                            <p:strVal val="ppt_y"/>
                                          </p:val>
                                        </p:tav>
                                        <p:tav tm="100000">
                                          <p:val>
                                            <p:strVal val="1+ppt_h/2"/>
                                          </p:val>
                                        </p:tav>
                                      </p:tavLst>
                                    </p:anim>
                                    <p:set>
                                      <p:cBhvr>
                                        <p:cTn id="12" dur="1" fill="hold">
                                          <p:stCondLst>
                                            <p:cond delay="499"/>
                                          </p:stCondLst>
                                        </p:cTn>
                                        <p:tgtEl>
                                          <p:spTgt spid="145433"/>
                                        </p:tgtEl>
                                        <p:attrNameLst>
                                          <p:attrName>style.visibility</p:attrName>
                                        </p:attrNameLst>
                                      </p:cBhvr>
                                      <p:to>
                                        <p:strVal val="hidden"/>
                                      </p:to>
                                    </p:set>
                                  </p:childTnLst>
                                </p:cTn>
                              </p:par>
                              <p:par>
                                <p:cTn id="13" presetID="2" presetClass="entr" presetSubtype="1" fill="hold" grpId="0" nodeType="withEffect">
                                  <p:stCondLst>
                                    <p:cond delay="0"/>
                                  </p:stCondLst>
                                  <p:childTnLst>
                                    <p:set>
                                      <p:cBhvr>
                                        <p:cTn id="14" dur="1" fill="hold">
                                          <p:stCondLst>
                                            <p:cond delay="0"/>
                                          </p:stCondLst>
                                        </p:cTn>
                                        <p:tgtEl>
                                          <p:spTgt spid="145435"/>
                                        </p:tgtEl>
                                        <p:attrNameLst>
                                          <p:attrName>style.visibility</p:attrName>
                                        </p:attrNameLst>
                                      </p:cBhvr>
                                      <p:to>
                                        <p:strVal val="visible"/>
                                      </p:to>
                                    </p:set>
                                    <p:anim calcmode="lin" valueType="num">
                                      <p:cBhvr additive="base">
                                        <p:cTn id="15" dur="500" fill="hold"/>
                                        <p:tgtEl>
                                          <p:spTgt spid="145435"/>
                                        </p:tgtEl>
                                        <p:attrNameLst>
                                          <p:attrName>ppt_x</p:attrName>
                                        </p:attrNameLst>
                                      </p:cBhvr>
                                      <p:tavLst>
                                        <p:tav tm="0">
                                          <p:val>
                                            <p:strVal val="#ppt_x"/>
                                          </p:val>
                                        </p:tav>
                                        <p:tav tm="100000">
                                          <p:val>
                                            <p:strVal val="#ppt_x"/>
                                          </p:val>
                                        </p:tav>
                                      </p:tavLst>
                                    </p:anim>
                                    <p:anim calcmode="lin" valueType="num">
                                      <p:cBhvr additive="base">
                                        <p:cTn id="16" dur="500" fill="hold"/>
                                        <p:tgtEl>
                                          <p:spTgt spid="14543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45434"/>
                                        </p:tgtEl>
                                        <p:attrNameLst>
                                          <p:attrName>style.visibility</p:attrName>
                                        </p:attrNameLst>
                                      </p:cBhvr>
                                      <p:to>
                                        <p:strVal val="visible"/>
                                      </p:to>
                                    </p:set>
                                    <p:anim calcmode="lin" valueType="num">
                                      <p:cBhvr additive="base">
                                        <p:cTn id="19" dur="500" fill="hold"/>
                                        <p:tgtEl>
                                          <p:spTgt spid="145434"/>
                                        </p:tgtEl>
                                        <p:attrNameLst>
                                          <p:attrName>ppt_x</p:attrName>
                                        </p:attrNameLst>
                                      </p:cBhvr>
                                      <p:tavLst>
                                        <p:tav tm="0">
                                          <p:val>
                                            <p:strVal val="#ppt_x"/>
                                          </p:val>
                                        </p:tav>
                                        <p:tav tm="100000">
                                          <p:val>
                                            <p:strVal val="#ppt_x"/>
                                          </p:val>
                                        </p:tav>
                                      </p:tavLst>
                                    </p:anim>
                                    <p:anim calcmode="lin" valueType="num">
                                      <p:cBhvr additive="base">
                                        <p:cTn id="20" dur="500" fill="hold"/>
                                        <p:tgtEl>
                                          <p:spTgt spid="1454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32" grpId="0" animBg="1"/>
      <p:bldP spid="145433" grpId="0" animBg="1"/>
      <p:bldP spid="145434" grpId="0" animBg="1"/>
      <p:bldP spid="1454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a:xfrm>
            <a:off x="504825" y="539750"/>
            <a:ext cx="9072563" cy="719138"/>
          </a:xfrm>
        </p:spPr>
        <p:txBody>
          <a:bodyPr lIns="100794" tIns="50397" rIns="100794" bIns="50397"/>
          <a:lstStyle/>
          <a:p>
            <a:pPr eaLnBrk="1" hangingPunct="1">
              <a:defRPr/>
            </a:pPr>
            <a:r>
              <a:rPr lang="en-US" altLang="ja-JP" sz="2800" b="1">
                <a:solidFill>
                  <a:srgbClr val="000000"/>
                </a:solidFill>
                <a:latin typeface="Times New Roman" pitchFamily="18" charset="0"/>
              </a:rPr>
              <a:t>Mixing of two levels in Quasi Coulombic Systems (1)</a:t>
            </a:r>
            <a:r>
              <a:rPr lang="en-US" altLang="ja-JP" sz="2800">
                <a:solidFill>
                  <a:srgbClr val="000000"/>
                </a:solidFill>
              </a:rPr>
              <a:t> </a:t>
            </a:r>
            <a:r>
              <a:rPr lang="en-US" altLang="ja-JP" sz="2800"/>
              <a:t>  </a:t>
            </a:r>
          </a:p>
        </p:txBody>
      </p:sp>
      <p:sp>
        <p:nvSpPr>
          <p:cNvPr id="179203" name="Rectangle 3"/>
          <p:cNvSpPr>
            <a:spLocks noGrp="1" noRot="1" noChangeAspect="1" noMove="1" noResize="1" noEditPoints="1" noAdjustHandles="1" noChangeArrowheads="1" noChangeShapeType="1" noTextEdit="1"/>
          </p:cNvSpPr>
          <p:nvPr>
            <p:ph type="body" idx="4294967295"/>
          </p:nvPr>
        </p:nvSpPr>
        <p:spPr>
          <a:xfrm>
            <a:off x="354270" y="1397205"/>
            <a:ext cx="9073011" cy="5796759"/>
          </a:xfrm>
          <a:blipFill rotWithShape="1">
            <a:blip r:embed="rId2"/>
            <a:stretch>
              <a:fillRect l="-444" t="-1159"/>
            </a:stretch>
          </a:blipFill>
          <a:extLst/>
        </p:spPr>
        <p:txBody>
          <a:bodyPr lIns="91440" tIns="45720" rIns="91440" bIns="45720"/>
          <a:lstStyle/>
          <a:p>
            <a:pPr defTabSz="0">
              <a:buFont typeface="Arial" pitchFamily="34" charset="0"/>
              <a:buChar char="•"/>
              <a:defRPr/>
            </a:pPr>
            <a:r>
              <a:rPr kumimoji="0" lang="ja-JP" altLang="en-US">
                <a:noFill/>
                <a:sym typeface="Arial" pitchFamily="34" charset="0"/>
              </a:rPr>
              <a:t> </a:t>
            </a:r>
          </a:p>
        </p:txBody>
      </p:sp>
      <p:sp>
        <p:nvSpPr>
          <p:cNvPr id="146435" name="Text Box 5"/>
          <p:cNvSpPr txBox="1">
            <a:spLocks noChangeArrowheads="1"/>
          </p:cNvSpPr>
          <p:nvPr/>
        </p:nvSpPr>
        <p:spPr bwMode="auto">
          <a:xfrm>
            <a:off x="3311525" y="6948488"/>
            <a:ext cx="6016625" cy="376237"/>
          </a:xfrm>
          <a:prstGeom prst="rect">
            <a:avLst/>
          </a:prstGeom>
          <a:noFill/>
          <a:ln w="9525">
            <a:noFill/>
            <a:miter lim="800000"/>
            <a:headEnd/>
            <a:tailEnd/>
          </a:ln>
        </p:spPr>
        <p:txBody>
          <a:bodyPr lIns="100783" tIns="50392" rIns="100783" bIns="50392">
            <a:spAutoFit/>
          </a:bodyPr>
          <a:lstStyle/>
          <a:p>
            <a:pPr defTabSz="1006475" eaLnBrk="0" hangingPunct="0">
              <a:spcBef>
                <a:spcPct val="50000"/>
              </a:spcBef>
              <a:buFont typeface="Wingdings" pitchFamily="2" charset="2"/>
              <a:buNone/>
            </a:pPr>
            <a:r>
              <a:rPr lang="en-US" altLang="ja-JP">
                <a:solidFill>
                  <a:srgbClr val="000000"/>
                </a:solidFill>
              </a:rPr>
              <a:t>J. Bauche, C. Bauche, et al,  J. Phys. B20 (1987) 1443-1450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タイトル 1"/>
          <p:cNvSpPr>
            <a:spLocks noGrp="1"/>
          </p:cNvSpPr>
          <p:nvPr>
            <p:ph type="title" idx="4294967295"/>
          </p:nvPr>
        </p:nvSpPr>
        <p:spPr>
          <a:xfrm>
            <a:off x="504825" y="539750"/>
            <a:ext cx="9072563" cy="811213"/>
          </a:xfrm>
        </p:spPr>
        <p:txBody>
          <a:bodyPr lIns="100794" tIns="50397" rIns="100794" bIns="50397"/>
          <a:lstStyle/>
          <a:p>
            <a:pPr eaLnBrk="1" hangingPunct="1">
              <a:defRPr/>
            </a:pPr>
            <a:r>
              <a:rPr lang="en-US" altLang="ja-JP" sz="2800" b="1">
                <a:solidFill>
                  <a:srgbClr val="000000"/>
                </a:solidFill>
                <a:latin typeface="Times New Roman" pitchFamily="18" charset="0"/>
              </a:rPr>
              <a:t>Mixing of two levels in Quasi Coulombic Systems (2)</a:t>
            </a:r>
            <a:r>
              <a:rPr lang="en-US" altLang="ja-JP" sz="2800">
                <a:solidFill>
                  <a:srgbClr val="000000"/>
                </a:solidFill>
              </a:rPr>
              <a:t> </a:t>
            </a:r>
            <a:endParaRPr lang="ja-JP" altLang="en-US"/>
          </a:p>
        </p:txBody>
      </p:sp>
      <p:sp>
        <p:nvSpPr>
          <p:cNvPr id="3" name="コンテンツ プレースホルダー 2"/>
          <p:cNvSpPr>
            <a:spLocks noGrp="1" noRot="1" noChangeAspect="1" noMove="1" noResize="1" noEditPoints="1" noAdjustHandles="1" noChangeArrowheads="1" noChangeShapeType="1" noTextEdit="1"/>
          </p:cNvSpPr>
          <p:nvPr>
            <p:ph idx="4294967295"/>
          </p:nvPr>
        </p:nvSpPr>
        <p:spPr>
          <a:xfrm>
            <a:off x="514656" y="1239053"/>
            <a:ext cx="9071264" cy="5637023"/>
          </a:xfrm>
          <a:blipFill rotWithShape="1">
            <a:blip r:embed="rId2"/>
            <a:stretch>
              <a:fillRect l="-1481" t="-1192"/>
            </a:stretch>
          </a:blipFill>
          <a:extLst/>
        </p:spPr>
        <p:txBody>
          <a:bodyPr lIns="91440" tIns="45720" rIns="91440" bIns="45720"/>
          <a:lstStyle/>
          <a:p>
            <a:pPr defTabSz="0">
              <a:buFont typeface="Arial" pitchFamily="34" charset="0"/>
              <a:buChar char="•"/>
              <a:defRPr/>
            </a:pPr>
            <a:r>
              <a:rPr kumimoji="0" lang="ja-JP" altLang="en-US">
                <a:noFill/>
                <a:sym typeface="Arial" pitchFamily="34" charset="0"/>
              </a:rPr>
              <a:t> </a:t>
            </a:r>
          </a:p>
        </p:txBody>
      </p:sp>
      <p:sp>
        <p:nvSpPr>
          <p:cNvPr id="147459" name="Text Box 5"/>
          <p:cNvSpPr txBox="1">
            <a:spLocks noChangeArrowheads="1"/>
          </p:cNvSpPr>
          <p:nvPr/>
        </p:nvSpPr>
        <p:spPr bwMode="auto">
          <a:xfrm>
            <a:off x="3384550" y="7019925"/>
            <a:ext cx="5870575" cy="376238"/>
          </a:xfrm>
          <a:prstGeom prst="rect">
            <a:avLst/>
          </a:prstGeom>
          <a:noFill/>
          <a:ln w="9525">
            <a:noFill/>
            <a:miter lim="800000"/>
            <a:headEnd/>
            <a:tailEnd/>
          </a:ln>
        </p:spPr>
        <p:txBody>
          <a:bodyPr lIns="100783" tIns="50392" rIns="100783" bIns="50392">
            <a:spAutoFit/>
          </a:bodyPr>
          <a:lstStyle/>
          <a:p>
            <a:pPr defTabSz="1006475" eaLnBrk="0" hangingPunct="0">
              <a:spcBef>
                <a:spcPct val="50000"/>
              </a:spcBef>
              <a:buFont typeface="Wingdings" pitchFamily="2" charset="2"/>
              <a:buNone/>
            </a:pPr>
            <a:r>
              <a:rPr lang="en-US" altLang="ja-JP">
                <a:solidFill>
                  <a:srgbClr val="000000"/>
                </a:solidFill>
              </a:rPr>
              <a:t>J. Bauche, C. Bauche, et al,  J. Phys. B20 (1987) 1443-1450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idx="4294967295"/>
          </p:nvPr>
        </p:nvSpPr>
        <p:spPr>
          <a:xfrm>
            <a:off x="357188" y="446088"/>
            <a:ext cx="9366250" cy="714375"/>
          </a:xfrm>
        </p:spPr>
        <p:txBody>
          <a:bodyPr/>
          <a:lstStyle/>
          <a:p>
            <a:pPr eaLnBrk="1" hangingPunct="1">
              <a:defRPr/>
            </a:pPr>
            <a:r>
              <a:rPr lang="en-US" altLang="ja-JP" sz="3100" b="1">
                <a:solidFill>
                  <a:srgbClr val="000000"/>
                </a:solidFill>
                <a:latin typeface="Times New Roman" pitchFamily="18" charset="0"/>
              </a:rPr>
              <a:t>Mixing of two levels in Quasi Coulombic Systems (3)</a:t>
            </a:r>
            <a:r>
              <a:rPr lang="en-US" altLang="ja-JP" sz="3100">
                <a:solidFill>
                  <a:srgbClr val="000000"/>
                </a:solidFill>
              </a:rPr>
              <a:t> </a:t>
            </a:r>
            <a:endParaRPr lang="ja-JP" altLang="en-US" smtClean="0"/>
          </a:p>
        </p:txBody>
      </p:sp>
      <mc:AlternateContent xmlns:mc="http://schemas.openxmlformats.org/markup-compatibility/2006" xmlns:a14="http://schemas.microsoft.com/office/drawing/2010/main">
        <mc:Choice Requires="a14">
          <p:sp>
            <p:nvSpPr>
              <p:cNvPr id="3" name="コンテンツ プレースホルダー 2"/>
              <p:cNvSpPr>
                <a:spLocks noGrp="1" noRot="1" noChangeAspect="1" noMove="1" noResize="1" noEditPoints="1" noAdjustHandles="1" noChangeArrowheads="1" noChangeShapeType="1" noTextEdit="1"/>
              </p:cNvSpPr>
              <p:nvPr>
                <p:ph idx="4294967295"/>
              </p:nvPr>
            </p:nvSpPr>
            <p:spPr>
              <a:xfrm>
                <a:off x="513865" y="1397746"/>
                <a:ext cx="9072563" cy="4989035"/>
              </a:xfrm>
              <a:blipFill rotWithShape="1">
                <a:blip r:embed="rId2"/>
                <a:stretch>
                  <a:fillRect l="-1481" t="-1348"/>
                </a:stretch>
              </a:blipFill>
              <a:extLst/>
            </p:spPr>
            <p:txBody>
              <a:bodyPr/>
              <a:lstStyle/>
              <a:p>
                <a:pPr eaLnBrk="1" hangingPunct="1">
                  <a:defRPr/>
                </a:pPr>
                <a14:m>
                  <m:oMath xmlns:m="http://schemas.openxmlformats.org/officeDocument/2006/math">
                    <a:fld id="{0137CF9A-4239-4ED3-90C1-C5269285FC89}" type="mathplaceholder">
                      <a:rPr lang="ja-JP" altLang="en-US" i="1" smtClean="0">
                        <a:noFill/>
                        <a:latin typeface="Cambria Math"/>
                      </a:rPr>
                      <a:t>ここに数式を入力します。</a:t>
                    </a:fld>
                  </m:oMath>
                </a14:m>
                <a:r>
                  <a:rPr lang="ja-JP" altLang="en-US" dirty="0">
                    <a:noFill/>
                  </a:rPr>
                  <a:t> </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4294967295"/>
              </p:nvPr>
            </p:nvSpPr>
            <p:spPr>
              <a:xfrm>
                <a:off x="513865" y="1397746"/>
                <a:ext cx="9072563" cy="4989035"/>
              </a:xfrm>
              <a:blipFill rotWithShape="1">
                <a:blip r:embed="rId3"/>
                <a:stretch>
                  <a:fillRect/>
                </a:stretch>
              </a:blipFill>
              <a:extLst/>
            </p:spPr>
            <p:txBody>
              <a:bodyPr/>
              <a:lstStyle/>
              <a:p>
                <a:r>
                  <a:rPr lang="ja-JP" altLang="en-US">
                    <a:noFill/>
                  </a:rPr>
                  <a:t> </a:t>
                </a:r>
              </a:p>
            </p:txBody>
          </p:sp>
        </mc:Fallback>
      </mc:AlternateContent>
      <p:sp>
        <p:nvSpPr>
          <p:cNvPr id="5" name="屈折矢印 4"/>
          <p:cNvSpPr/>
          <p:nvPr/>
        </p:nvSpPr>
        <p:spPr bwMode="auto">
          <a:xfrm>
            <a:off x="5976938" y="6227763"/>
            <a:ext cx="952500" cy="793750"/>
          </a:xfrm>
          <a:prstGeom prst="bentUpArrow">
            <a:avLst/>
          </a:prstGeom>
          <a:gradFill flip="none" rotWithShape="1">
            <a:gsLst>
              <a:gs pos="0">
                <a:srgbClr val="FF0000"/>
              </a:gs>
              <a:gs pos="83000">
                <a:schemeClr val="accent1">
                  <a:tint val="44500"/>
                  <a:satMod val="160000"/>
                </a:schemeClr>
              </a:gs>
              <a:gs pos="100000">
                <a:schemeClr val="accent1">
                  <a:tint val="23500"/>
                  <a:satMod val="160000"/>
                </a:schemeClr>
              </a:gs>
            </a:gsLst>
            <a:lin ang="5400000" scaled="1"/>
            <a:tileRect/>
          </a:gradFill>
          <a:ln w="9525" cap="flat" cmpd="sng" algn="ctr">
            <a:noFill/>
            <a:prstDash val="solid"/>
            <a:round/>
            <a:headEnd type="none" w="med" len="med"/>
            <a:tailEnd type="none" w="med" len="med"/>
          </a:ln>
          <a:effectLst/>
        </p:spPr>
        <p:txBody>
          <a:bodyPr lIns="100783" tIns="50392" rIns="100783" bIns="50392"/>
          <a:lstStyle/>
          <a:p>
            <a:pPr defTabSz="1007943" eaLnBrk="0" hangingPunct="0">
              <a:buFont typeface="Wingdings" pitchFamily="2" charset="2"/>
              <a:buNone/>
              <a:defRPr/>
            </a:pPr>
            <a:endParaRPr lang="ja-JP" altLang="en-US" b="0" i="0">
              <a:solidFill>
                <a:srgbClr val="000000"/>
              </a:solidFill>
              <a:latin typeface="Arial" pitchFamily="34" charset="0"/>
              <a:ea typeface="+mn-ea"/>
            </a:endParaRPr>
          </a:p>
        </p:txBody>
      </p:sp>
      <p:sp>
        <p:nvSpPr>
          <p:cNvPr id="6" name="テキスト ボックス 5"/>
          <p:cNvSpPr txBox="1">
            <a:spLocks noChangeArrowheads="1"/>
          </p:cNvSpPr>
          <p:nvPr/>
        </p:nvSpPr>
        <p:spPr bwMode="auto">
          <a:xfrm>
            <a:off x="2735263" y="6516688"/>
            <a:ext cx="3257550" cy="523875"/>
          </a:xfrm>
          <a:prstGeom prst="rect">
            <a:avLst/>
          </a:prstGeom>
          <a:solidFill>
            <a:srgbClr val="D3A599"/>
          </a:solidFill>
          <a:ln w="25400">
            <a:solidFill>
              <a:srgbClr val="FF0000"/>
            </a:solidFill>
            <a:bevel/>
            <a:headEnd/>
            <a:tailEnd/>
          </a:ln>
        </p:spPr>
        <p:txBody>
          <a:bodyPr lIns="100783" tIns="50392" rIns="100783" bIns="50392">
            <a:spAutoFit/>
          </a:bodyPr>
          <a:lstStyle/>
          <a:p>
            <a:pPr defTabSz="1006475" eaLnBrk="0" hangingPunct="0">
              <a:buFont typeface="Wingdings" pitchFamily="2" charset="2"/>
              <a:buNone/>
            </a:pPr>
            <a:r>
              <a:rPr kumimoji="1" lang="en-US" altLang="ja-JP" sz="2600" i="0">
                <a:solidFill>
                  <a:srgbClr val="000000"/>
                </a:solidFill>
              </a:rPr>
              <a:t>Shift of UTA center</a:t>
            </a:r>
            <a:endParaRPr kumimoji="1" lang="ja-JP" altLang="en-US" sz="2600" i="0">
              <a:solidFill>
                <a:srgbClr val="000000"/>
              </a:solidFill>
            </a:endParaRPr>
          </a:p>
        </p:txBody>
      </p:sp>
      <p:sp>
        <p:nvSpPr>
          <p:cNvPr id="7" name="下矢印吹き出し 6"/>
          <p:cNvSpPr/>
          <p:nvPr/>
        </p:nvSpPr>
        <p:spPr bwMode="auto">
          <a:xfrm>
            <a:off x="4329112" y="2937934"/>
            <a:ext cx="4926013" cy="2376487"/>
          </a:xfrm>
          <a:prstGeom prst="downArrowCallout">
            <a:avLst/>
          </a:prstGeom>
          <a:gradFill flip="none" rotWithShape="1">
            <a:gsLst>
              <a:gs pos="0">
                <a:srgbClr val="FF0000"/>
              </a:gs>
              <a:gs pos="58000">
                <a:schemeClr val="accent1">
                  <a:tint val="44500"/>
                  <a:satMod val="160000"/>
                </a:schemeClr>
              </a:gs>
              <a:gs pos="100000">
                <a:schemeClr val="accent1">
                  <a:tint val="23500"/>
                  <a:satMod val="160000"/>
                </a:schemeClr>
              </a:gs>
            </a:gsLst>
            <a:lin ang="16200000" scaled="1"/>
            <a:tileRect/>
          </a:gradFill>
          <a:ln w="9525" cap="flat" cmpd="sng" algn="ctr">
            <a:noFill/>
            <a:prstDash val="solid"/>
            <a:round/>
            <a:headEnd type="none" w="med" len="med"/>
            <a:tailEnd type="none" w="med" len="med"/>
          </a:ln>
          <a:effectLst/>
        </p:spPr>
        <p:txBody>
          <a:bodyPr lIns="100783" tIns="50392" rIns="100783" bIns="50392"/>
          <a:lstStyle/>
          <a:p>
            <a:pPr algn="ctr" defTabSz="1007943" eaLnBrk="0" hangingPunct="0">
              <a:buFont typeface="Wingdings" pitchFamily="2" charset="2"/>
              <a:buNone/>
              <a:defRPr/>
            </a:pPr>
            <a:r>
              <a:rPr lang="en-US" altLang="ja-JP" sz="2800" i="0" dirty="0">
                <a:solidFill>
                  <a:srgbClr val="000000"/>
                </a:solidFill>
                <a:ea typeface="+mn-ea"/>
                <a:cs typeface="Times New Roman" pitchFamily="18" charset="0"/>
              </a:rPr>
              <a:t>The shift is large </a:t>
            </a:r>
          </a:p>
          <a:p>
            <a:pPr algn="ctr" defTabSz="1007943" eaLnBrk="0" hangingPunct="0">
              <a:buFont typeface="Wingdings" pitchFamily="2" charset="2"/>
              <a:buNone/>
              <a:defRPr/>
            </a:pPr>
            <a:r>
              <a:rPr lang="en-US" altLang="ja-JP" sz="2800" i="0" dirty="0">
                <a:solidFill>
                  <a:srgbClr val="000000"/>
                </a:solidFill>
                <a:ea typeface="+mn-ea"/>
                <a:cs typeface="Times New Roman" pitchFamily="18" charset="0"/>
              </a:rPr>
              <a:t>when </a:t>
            </a:r>
            <a:r>
              <a:rPr lang="en-US" altLang="ja-JP" sz="2800" dirty="0">
                <a:solidFill>
                  <a:srgbClr val="000000"/>
                </a:solidFill>
                <a:ea typeface="+mn-ea"/>
                <a:cs typeface="Times New Roman" pitchFamily="18" charset="0"/>
              </a:rPr>
              <a:t>a</a:t>
            </a:r>
            <a:r>
              <a:rPr lang="en-US" altLang="ja-JP" sz="2800" i="0" baseline="-25000" dirty="0">
                <a:solidFill>
                  <a:srgbClr val="000000"/>
                </a:solidFill>
                <a:ea typeface="+mn-ea"/>
                <a:cs typeface="Times New Roman" pitchFamily="18" charset="0"/>
              </a:rPr>
              <a:t>1</a:t>
            </a:r>
            <a:r>
              <a:rPr lang="en-US" altLang="ja-JP" sz="2800" i="0" dirty="0">
                <a:solidFill>
                  <a:srgbClr val="000000"/>
                </a:solidFill>
                <a:ea typeface="+mn-ea"/>
                <a:cs typeface="Times New Roman" pitchFamily="18" charset="0"/>
              </a:rPr>
              <a:t>, </a:t>
            </a:r>
            <a:r>
              <a:rPr lang="en-US" altLang="ja-JP" sz="2800" dirty="0">
                <a:solidFill>
                  <a:srgbClr val="000000"/>
                </a:solidFill>
                <a:ea typeface="+mn-ea"/>
                <a:cs typeface="Times New Roman" pitchFamily="18" charset="0"/>
              </a:rPr>
              <a:t>a</a:t>
            </a:r>
            <a:r>
              <a:rPr lang="en-US" altLang="ja-JP" sz="2800" i="0" baseline="-25000" dirty="0">
                <a:solidFill>
                  <a:srgbClr val="000000"/>
                </a:solidFill>
                <a:ea typeface="+mn-ea"/>
                <a:cs typeface="Times New Roman" pitchFamily="18" charset="0"/>
              </a:rPr>
              <a:t>2</a:t>
            </a:r>
            <a:r>
              <a:rPr lang="en-US" altLang="ja-JP" sz="2800" i="0" dirty="0">
                <a:solidFill>
                  <a:srgbClr val="000000"/>
                </a:solidFill>
                <a:ea typeface="+mn-ea"/>
                <a:cs typeface="Times New Roman" pitchFamily="18" charset="0"/>
              </a:rPr>
              <a:t>, and </a:t>
            </a:r>
            <a:r>
              <a:rPr lang="en-US" altLang="ja-JP" sz="2800" dirty="0">
                <a:solidFill>
                  <a:srgbClr val="000000"/>
                </a:solidFill>
                <a:ea typeface="+mn-ea"/>
                <a:cs typeface="Times New Roman" pitchFamily="18" charset="0"/>
              </a:rPr>
              <a:t>H</a:t>
            </a:r>
            <a:r>
              <a:rPr lang="en-US" altLang="ja-JP" sz="2800" i="0" baseline="-25000" dirty="0">
                <a:solidFill>
                  <a:srgbClr val="000000"/>
                </a:solidFill>
                <a:ea typeface="+mn-ea"/>
                <a:cs typeface="Times New Roman" pitchFamily="18" charset="0"/>
              </a:rPr>
              <a:t>12</a:t>
            </a:r>
            <a:r>
              <a:rPr lang="en-US" altLang="ja-JP" sz="2800" i="0" dirty="0">
                <a:solidFill>
                  <a:srgbClr val="000000"/>
                </a:solidFill>
                <a:ea typeface="+mn-ea"/>
                <a:cs typeface="Times New Roman" pitchFamily="18" charset="0"/>
              </a:rPr>
              <a:t> </a:t>
            </a:r>
          </a:p>
          <a:p>
            <a:pPr algn="ctr" defTabSz="1007943" eaLnBrk="0" hangingPunct="0">
              <a:buFont typeface="Wingdings" pitchFamily="2" charset="2"/>
              <a:buNone/>
              <a:defRPr/>
            </a:pPr>
            <a:r>
              <a:rPr lang="en-US" altLang="ja-JP" sz="2800" i="0" dirty="0">
                <a:solidFill>
                  <a:srgbClr val="000000"/>
                </a:solidFill>
                <a:ea typeface="+mn-ea"/>
                <a:cs typeface="Times New Roman" pitchFamily="18" charset="0"/>
              </a:rPr>
              <a:t>are enough large.</a:t>
            </a:r>
            <a:endParaRPr lang="ja-JP" altLang="en-US" sz="2800" i="0" dirty="0">
              <a:solidFill>
                <a:srgbClr val="000000"/>
              </a:solidFill>
              <a:ea typeface="+mn-ea"/>
              <a:cs typeface="Times New Roman" pitchFamily="18" charset="0"/>
            </a:endParaRPr>
          </a:p>
        </p:txBody>
      </p:sp>
      <p:sp>
        <p:nvSpPr>
          <p:cNvPr id="148486" name="Text Box 5"/>
          <p:cNvSpPr txBox="1">
            <a:spLocks noChangeArrowheads="1"/>
          </p:cNvSpPr>
          <p:nvPr/>
        </p:nvSpPr>
        <p:spPr bwMode="auto">
          <a:xfrm>
            <a:off x="3168650" y="7153275"/>
            <a:ext cx="6086475" cy="376238"/>
          </a:xfrm>
          <a:prstGeom prst="rect">
            <a:avLst/>
          </a:prstGeom>
          <a:noFill/>
          <a:ln w="9525">
            <a:noFill/>
            <a:miter lim="800000"/>
            <a:headEnd/>
            <a:tailEnd/>
          </a:ln>
        </p:spPr>
        <p:txBody>
          <a:bodyPr lIns="100783" tIns="50392" rIns="100783" bIns="50392">
            <a:spAutoFit/>
          </a:bodyPr>
          <a:lstStyle/>
          <a:p>
            <a:pPr defTabSz="1006475" eaLnBrk="0" hangingPunct="0">
              <a:spcBef>
                <a:spcPct val="50000"/>
              </a:spcBef>
              <a:buFont typeface="Wingdings" pitchFamily="2" charset="2"/>
              <a:buNone/>
            </a:pPr>
            <a:r>
              <a:rPr lang="en-US" altLang="ja-JP">
                <a:solidFill>
                  <a:srgbClr val="000000"/>
                </a:solidFill>
              </a:rPr>
              <a:t>J. Bauche, C. Bauche, et al,  J. Phys. B20 (1987) 1443-1450</a:t>
            </a:r>
          </a:p>
        </p:txBody>
      </p:sp>
      <p:sp>
        <p:nvSpPr>
          <p:cNvPr id="2" name="正方形/長方形 1"/>
          <p:cNvSpPr/>
          <p:nvPr/>
        </p:nvSpPr>
        <p:spPr bwMode="auto">
          <a:xfrm>
            <a:off x="4752272" y="1979587"/>
            <a:ext cx="144020" cy="2160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9" name="正方形/長方形 8"/>
          <p:cNvSpPr/>
          <p:nvPr/>
        </p:nvSpPr>
        <p:spPr bwMode="auto">
          <a:xfrm>
            <a:off x="5615755" y="1979587"/>
            <a:ext cx="144020" cy="2160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32669" y="1126331"/>
            <a:ext cx="355123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9" name="Rectangle 3"/>
          <p:cNvSpPr>
            <a:spLocks noGrp="1" noChangeArrowheads="1"/>
          </p:cNvSpPr>
          <p:nvPr>
            <p:ph type="title"/>
          </p:nvPr>
        </p:nvSpPr>
        <p:spPr>
          <a:xfrm>
            <a:off x="1152525" y="466725"/>
            <a:ext cx="7272338" cy="792163"/>
          </a:xfrm>
          <a:ln>
            <a:noFill/>
          </a:ln>
        </p:spPr>
        <p:txBody>
          <a:bodyPr lIns="0" tIns="63504" rIns="0" bIns="0"/>
          <a:lstStyle/>
          <a:p>
            <a:pPr defTabSz="449263">
              <a:lnSpc>
                <a:spcPct val="79000"/>
              </a:lnSpc>
              <a:tabLst>
                <a:tab pos="0" algn="l"/>
                <a:tab pos="88900"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Lst>
            </a:pPr>
            <a:r>
              <a:rPr lang="en-US" altLang="ja-JP" sz="2400" b="1" smtClean="0">
                <a:solidFill>
                  <a:srgbClr val="000000"/>
                </a:solidFill>
                <a:latin typeface="Times New Roman" pitchFamily="18" charset="0"/>
              </a:rPr>
              <a:t>Earlier discussions on the spectral shift and narrowing due to the configuration interaction</a:t>
            </a:r>
          </a:p>
        </p:txBody>
      </p:sp>
      <p:sp>
        <p:nvSpPr>
          <p:cNvPr id="254980" name="AutoShape 7"/>
          <p:cNvSpPr>
            <a:spLocks noChangeArrowheads="1"/>
          </p:cNvSpPr>
          <p:nvPr/>
        </p:nvSpPr>
        <p:spPr bwMode="auto">
          <a:xfrm>
            <a:off x="0" y="5207000"/>
            <a:ext cx="436563" cy="477838"/>
          </a:xfrm>
          <a:prstGeom prst="leftArrow">
            <a:avLst>
              <a:gd name="adj1" fmla="val 50000"/>
              <a:gd name="adj2" fmla="val 25000"/>
            </a:avLst>
          </a:prstGeom>
          <a:noFill/>
          <a:ln w="9525">
            <a:noFill/>
            <a:round/>
            <a:headEnd/>
            <a:tailEnd/>
          </a:ln>
        </p:spPr>
        <p:txBody>
          <a:bodyPr wrap="none" anchor="ctr"/>
          <a:lstStyle/>
          <a:p>
            <a:endParaRPr lang="ja-JP" altLang="en-US"/>
          </a:p>
        </p:txBody>
      </p:sp>
      <p:grpSp>
        <p:nvGrpSpPr>
          <p:cNvPr id="254981" name="Group 14"/>
          <p:cNvGrpSpPr>
            <a:grpSpLocks/>
          </p:cNvGrpSpPr>
          <p:nvPr/>
        </p:nvGrpSpPr>
        <p:grpSpPr bwMode="auto">
          <a:xfrm>
            <a:off x="5545138" y="1474788"/>
            <a:ext cx="4319587" cy="3384550"/>
            <a:chOff x="75" y="929"/>
            <a:chExt cx="6063" cy="3489"/>
          </a:xfrm>
        </p:grpSpPr>
        <p:sp>
          <p:nvSpPr>
            <p:cNvPr id="254993" name="AutoShape 6"/>
            <p:cNvSpPr>
              <a:spLocks noChangeArrowheads="1"/>
            </p:cNvSpPr>
            <p:nvPr/>
          </p:nvSpPr>
          <p:spPr bwMode="auto">
            <a:xfrm>
              <a:off x="75" y="3131"/>
              <a:ext cx="250" cy="250"/>
            </a:xfrm>
            <a:prstGeom prst="leftArrow">
              <a:avLst>
                <a:gd name="adj1" fmla="val 50000"/>
                <a:gd name="adj2" fmla="val 25000"/>
              </a:avLst>
            </a:prstGeom>
            <a:noFill/>
            <a:ln w="9525">
              <a:noFill/>
              <a:round/>
              <a:headEnd/>
              <a:tailEnd/>
            </a:ln>
          </p:spPr>
          <p:txBody>
            <a:bodyPr wrap="none" anchor="ctr"/>
            <a:lstStyle/>
            <a:p>
              <a:endParaRPr lang="ja-JP" altLang="en-US"/>
            </a:p>
          </p:txBody>
        </p:sp>
        <p:graphicFrame>
          <p:nvGraphicFramePr>
            <p:cNvPr id="254978" name="Object 2"/>
            <p:cNvGraphicFramePr>
              <a:graphicFrameLocks noChangeAspect="1"/>
            </p:cNvGraphicFramePr>
            <p:nvPr/>
          </p:nvGraphicFramePr>
          <p:xfrm>
            <a:off x="227" y="929"/>
            <a:ext cx="5911" cy="3489"/>
          </p:xfrm>
          <a:graphic>
            <a:graphicData uri="http://schemas.openxmlformats.org/presentationml/2006/ole">
              <mc:AlternateContent xmlns:mc="http://schemas.openxmlformats.org/markup-compatibility/2006">
                <mc:Choice xmlns:v="urn:schemas-microsoft-com:vml" Requires="v">
                  <p:oleObj spid="_x0000_s255009" name="ビットマップ イメージ" r:id="rId5" imgW="8266667" imgH="5961905" progId="PBrush">
                    <p:embed/>
                  </p:oleObj>
                </mc:Choice>
                <mc:Fallback>
                  <p:oleObj name="ビットマップ イメージ" r:id="rId5" imgW="8266667" imgH="5961905" progId="PBrush">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 y="929"/>
                          <a:ext cx="5911" cy="348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54994" name="Line 4"/>
            <p:cNvSpPr>
              <a:spLocks noChangeShapeType="1"/>
            </p:cNvSpPr>
            <p:nvPr/>
          </p:nvSpPr>
          <p:spPr bwMode="auto">
            <a:xfrm>
              <a:off x="2528" y="1556"/>
              <a:ext cx="1" cy="2396"/>
            </a:xfrm>
            <a:prstGeom prst="line">
              <a:avLst/>
            </a:prstGeom>
            <a:noFill/>
            <a:ln w="9525">
              <a:noFill/>
              <a:round/>
              <a:headEnd/>
              <a:tailEnd/>
            </a:ln>
          </p:spPr>
          <p:txBody>
            <a:bodyPr/>
            <a:lstStyle/>
            <a:p>
              <a:endParaRPr lang="ja-JP" altLang="en-US"/>
            </a:p>
          </p:txBody>
        </p:sp>
        <p:sp>
          <p:nvSpPr>
            <p:cNvPr id="254995" name="Line 5"/>
            <p:cNvSpPr>
              <a:spLocks noChangeShapeType="1"/>
            </p:cNvSpPr>
            <p:nvPr/>
          </p:nvSpPr>
          <p:spPr bwMode="auto">
            <a:xfrm>
              <a:off x="2302" y="2046"/>
              <a:ext cx="1" cy="1758"/>
            </a:xfrm>
            <a:prstGeom prst="line">
              <a:avLst/>
            </a:prstGeom>
            <a:noFill/>
            <a:ln w="28575">
              <a:solidFill>
                <a:srgbClr val="FF6600"/>
              </a:solidFill>
              <a:prstDash val="lgDashDotDot"/>
              <a:miter lim="800000"/>
              <a:headEnd/>
              <a:tailEnd/>
            </a:ln>
          </p:spPr>
          <p:txBody>
            <a:bodyPr/>
            <a:lstStyle/>
            <a:p>
              <a:endParaRPr lang="ja-JP" altLang="en-US"/>
            </a:p>
          </p:txBody>
        </p:sp>
        <p:sp>
          <p:nvSpPr>
            <p:cNvPr id="254996" name="Line 8"/>
            <p:cNvSpPr>
              <a:spLocks noChangeShapeType="1"/>
            </p:cNvSpPr>
            <p:nvPr/>
          </p:nvSpPr>
          <p:spPr bwMode="auto">
            <a:xfrm flipH="1">
              <a:off x="2301" y="3268"/>
              <a:ext cx="283" cy="1"/>
            </a:xfrm>
            <a:prstGeom prst="line">
              <a:avLst/>
            </a:prstGeom>
            <a:noFill/>
            <a:ln w="28575">
              <a:solidFill>
                <a:srgbClr val="FF9900"/>
              </a:solidFill>
              <a:miter lim="800000"/>
              <a:headEnd/>
              <a:tailEnd type="triangle" w="med" len="med"/>
            </a:ln>
          </p:spPr>
          <p:txBody>
            <a:bodyPr/>
            <a:lstStyle/>
            <a:p>
              <a:endParaRPr lang="ja-JP" altLang="en-US"/>
            </a:p>
          </p:txBody>
        </p:sp>
        <p:sp>
          <p:nvSpPr>
            <p:cNvPr id="254997" name="Line 9"/>
            <p:cNvSpPr>
              <a:spLocks noChangeShapeType="1"/>
            </p:cNvSpPr>
            <p:nvPr/>
          </p:nvSpPr>
          <p:spPr bwMode="auto">
            <a:xfrm>
              <a:off x="2583" y="3121"/>
              <a:ext cx="1" cy="293"/>
            </a:xfrm>
            <a:prstGeom prst="line">
              <a:avLst/>
            </a:prstGeom>
            <a:noFill/>
            <a:ln w="38160">
              <a:solidFill>
                <a:srgbClr val="FF6600"/>
              </a:solidFill>
              <a:miter lim="800000"/>
              <a:headEnd/>
              <a:tailEnd/>
            </a:ln>
          </p:spPr>
          <p:txBody>
            <a:bodyPr/>
            <a:lstStyle/>
            <a:p>
              <a:endParaRPr lang="ja-JP" altLang="en-US"/>
            </a:p>
          </p:txBody>
        </p:sp>
        <p:sp>
          <p:nvSpPr>
            <p:cNvPr id="254998" name="Text Box 10"/>
            <p:cNvSpPr txBox="1">
              <a:spLocks noChangeArrowheads="1"/>
            </p:cNvSpPr>
            <p:nvPr/>
          </p:nvSpPr>
          <p:spPr bwMode="auto">
            <a:xfrm>
              <a:off x="2586" y="3107"/>
              <a:ext cx="1134" cy="326"/>
            </a:xfrm>
            <a:prstGeom prst="rect">
              <a:avLst/>
            </a:prstGeom>
            <a:noFill/>
            <a:ln w="9525">
              <a:noFill/>
              <a:round/>
              <a:headEnd/>
              <a:tailEnd/>
            </a:ln>
          </p:spPr>
          <p:txBody>
            <a:bodyPr lIns="100800" tIns="63000" rIns="100800" bIns="50400">
              <a:spAutoFit/>
            </a:bodyPr>
            <a:lstStyle/>
            <a:p>
              <a:pPr algn="ctr">
                <a:lnSpc>
                  <a:spcPct val="95000"/>
                </a:lnSpc>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400" i="0">
                  <a:solidFill>
                    <a:srgbClr val="000000"/>
                  </a:solidFill>
                </a:rPr>
                <a:t>Shift</a:t>
              </a:r>
            </a:p>
          </p:txBody>
        </p:sp>
      </p:grpSp>
      <p:sp>
        <p:nvSpPr>
          <p:cNvPr id="254982" name="Text Box 11"/>
          <p:cNvSpPr txBox="1">
            <a:spLocks noChangeArrowheads="1"/>
          </p:cNvSpPr>
          <p:nvPr/>
        </p:nvSpPr>
        <p:spPr bwMode="auto">
          <a:xfrm>
            <a:off x="5472113" y="6372225"/>
            <a:ext cx="4465637" cy="315913"/>
          </a:xfrm>
          <a:prstGeom prst="rect">
            <a:avLst/>
          </a:prstGeom>
          <a:noFill/>
          <a:ln w="9525">
            <a:noFill/>
            <a:round/>
            <a:headEnd/>
            <a:tailEnd/>
          </a:ln>
        </p:spPr>
        <p:txBody>
          <a:bodyPr lIns="100800" tIns="63000" rIns="100800" bIns="50400">
            <a:spAutoFit/>
          </a:bodyPr>
          <a:lstStyle/>
          <a:p>
            <a:pPr>
              <a:lnSpc>
                <a:spcPct val="95000"/>
              </a:lnSpc>
              <a:spcBef>
                <a:spcPts val="50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ja-JP" sz="1400">
                <a:solidFill>
                  <a:srgbClr val="000000"/>
                </a:solidFill>
              </a:rPr>
              <a:t>G. O’Sullivan, and R. Faukner, Opt. Eng. 33, 3978 (1994)</a:t>
            </a:r>
          </a:p>
        </p:txBody>
      </p:sp>
      <p:sp>
        <p:nvSpPr>
          <p:cNvPr id="254983" name="Text Box 5"/>
          <p:cNvSpPr txBox="1">
            <a:spLocks noChangeArrowheads="1"/>
          </p:cNvSpPr>
          <p:nvPr/>
        </p:nvSpPr>
        <p:spPr bwMode="auto">
          <a:xfrm>
            <a:off x="431800" y="6372225"/>
            <a:ext cx="4608513" cy="314325"/>
          </a:xfrm>
          <a:prstGeom prst="rect">
            <a:avLst/>
          </a:prstGeom>
          <a:noFill/>
          <a:ln w="9525">
            <a:noFill/>
            <a:miter lim="800000"/>
            <a:headEnd/>
            <a:tailEnd/>
          </a:ln>
        </p:spPr>
        <p:txBody>
          <a:bodyPr lIns="100783" tIns="50392" rIns="100783" bIns="50392">
            <a:spAutoFit/>
          </a:bodyPr>
          <a:lstStyle/>
          <a:p>
            <a:pPr defTabSz="1006475" eaLnBrk="0" hangingPunct="0">
              <a:spcBef>
                <a:spcPct val="50000"/>
              </a:spcBef>
              <a:buFont typeface="Wingdings" pitchFamily="2" charset="2"/>
              <a:buNone/>
            </a:pPr>
            <a:r>
              <a:rPr lang="en-US" altLang="ja-JP" sz="1400">
                <a:solidFill>
                  <a:srgbClr val="000000"/>
                </a:solidFill>
              </a:rPr>
              <a:t>J. Bauche, C. Bauche, et al,  J. Phys. B20 (1987) 1443-1450</a:t>
            </a:r>
          </a:p>
        </p:txBody>
      </p:sp>
      <p:grpSp>
        <p:nvGrpSpPr>
          <p:cNvPr id="254984" name="Group 22"/>
          <p:cNvGrpSpPr>
            <a:grpSpLocks/>
          </p:cNvGrpSpPr>
          <p:nvPr/>
        </p:nvGrpSpPr>
        <p:grpSpPr bwMode="auto">
          <a:xfrm>
            <a:off x="287338" y="1474788"/>
            <a:ext cx="5040312" cy="4752975"/>
            <a:chOff x="408" y="975"/>
            <a:chExt cx="3175" cy="2994"/>
          </a:xfrm>
        </p:grpSpPr>
        <p:grpSp>
          <p:nvGrpSpPr>
            <p:cNvPr id="254987" name="Group 15"/>
            <p:cNvGrpSpPr>
              <a:grpSpLocks/>
            </p:cNvGrpSpPr>
            <p:nvPr/>
          </p:nvGrpSpPr>
          <p:grpSpPr bwMode="auto">
            <a:xfrm>
              <a:off x="408" y="1202"/>
              <a:ext cx="3152" cy="2685"/>
              <a:chOff x="2608" y="844"/>
              <a:chExt cx="3152" cy="2685"/>
            </a:xfrm>
          </p:grpSpPr>
          <p:sp>
            <p:nvSpPr>
              <p:cNvPr id="254989" name="Picture 4"/>
              <p:cNvSpPr>
                <a:spLocks noChangeAspect="1" noChangeArrowheads="1"/>
              </p:cNvSpPr>
              <p:nvPr/>
            </p:nvSpPr>
            <p:spPr bwMode="auto">
              <a:xfrm rot="5400000">
                <a:off x="2941" y="511"/>
                <a:ext cx="2237" cy="2904"/>
              </a:xfrm>
              <a:prstGeom prst="rect">
                <a:avLst/>
              </a:prstGeom>
              <a:noFill/>
              <a:ln w="9525">
                <a:noFill/>
                <a:miter lim="800000"/>
                <a:headEnd/>
                <a:tailEnd/>
              </a:ln>
            </p:spPr>
            <p:txBody>
              <a:bodyPr/>
              <a:lstStyle/>
              <a:p>
                <a:endParaRPr lang="ja-JP" altLang="en-US"/>
              </a:p>
            </p:txBody>
          </p:sp>
          <p:sp>
            <p:nvSpPr>
              <p:cNvPr id="254990" name="テキスト ボックス 10"/>
              <p:cNvSpPr txBox="1">
                <a:spLocks noChangeArrowheads="1"/>
              </p:cNvSpPr>
              <p:nvPr/>
            </p:nvSpPr>
            <p:spPr bwMode="auto">
              <a:xfrm>
                <a:off x="2744" y="3068"/>
                <a:ext cx="2677" cy="461"/>
              </a:xfrm>
              <a:prstGeom prst="rect">
                <a:avLst/>
              </a:prstGeom>
              <a:noFill/>
              <a:ln w="9525">
                <a:noFill/>
                <a:miter lim="800000"/>
                <a:headEnd/>
                <a:tailEnd/>
              </a:ln>
            </p:spPr>
            <p:txBody>
              <a:bodyPr>
                <a:spAutoFit/>
              </a:bodyPr>
              <a:lstStyle/>
              <a:p>
                <a:pPr algn="ctr" defTabSz="914400" eaLnBrk="0" hangingPunct="0"/>
                <a:r>
                  <a:rPr kumimoji="1" lang="en-US" altLang="ja-JP" i="0">
                    <a:cs typeface="Times New Roman" pitchFamily="18" charset="0"/>
                  </a:rPr>
                  <a:t>4p</a:t>
                </a:r>
                <a:r>
                  <a:rPr kumimoji="1" lang="en-US" altLang="ja-JP" i="0" baseline="30000">
                    <a:cs typeface="Times New Roman" pitchFamily="18" charset="0"/>
                  </a:rPr>
                  <a:t>6</a:t>
                </a:r>
                <a:r>
                  <a:rPr kumimoji="1" lang="en-US" altLang="ja-JP" i="0">
                    <a:cs typeface="Times New Roman" pitchFamily="18" charset="0"/>
                  </a:rPr>
                  <a:t>4d</a:t>
                </a:r>
                <a:r>
                  <a:rPr kumimoji="1" lang="en-US" altLang="ja-JP" i="0" baseline="30000">
                    <a:cs typeface="Times New Roman" pitchFamily="18" charset="0"/>
                  </a:rPr>
                  <a:t>2</a:t>
                </a:r>
                <a:r>
                  <a:rPr kumimoji="1" lang="en-US" altLang="ja-JP" i="0">
                    <a:cs typeface="Times New Roman" pitchFamily="18" charset="0"/>
                  </a:rPr>
                  <a:t> – 4p</a:t>
                </a:r>
                <a:r>
                  <a:rPr kumimoji="1" lang="en-US" altLang="ja-JP" i="0" baseline="30000">
                    <a:cs typeface="Times New Roman" pitchFamily="18" charset="0"/>
                  </a:rPr>
                  <a:t>6</a:t>
                </a:r>
                <a:r>
                  <a:rPr kumimoji="1" lang="en-US" altLang="ja-JP" i="0">
                    <a:cs typeface="Times New Roman" pitchFamily="18" charset="0"/>
                  </a:rPr>
                  <a:t>4d4f  and  4p</a:t>
                </a:r>
                <a:r>
                  <a:rPr kumimoji="1" lang="en-US" altLang="ja-JP" i="0" baseline="30000">
                    <a:cs typeface="Times New Roman" pitchFamily="18" charset="0"/>
                  </a:rPr>
                  <a:t>6</a:t>
                </a:r>
                <a:r>
                  <a:rPr kumimoji="1" lang="en-US" altLang="ja-JP" i="0">
                    <a:cs typeface="Times New Roman" pitchFamily="18" charset="0"/>
                  </a:rPr>
                  <a:t>4d</a:t>
                </a:r>
                <a:r>
                  <a:rPr kumimoji="1" lang="en-US" altLang="ja-JP" i="0" baseline="30000">
                    <a:cs typeface="Times New Roman" pitchFamily="18" charset="0"/>
                  </a:rPr>
                  <a:t>2</a:t>
                </a:r>
                <a:r>
                  <a:rPr kumimoji="1" lang="en-US" altLang="ja-JP" i="0">
                    <a:cs typeface="Times New Roman" pitchFamily="18" charset="0"/>
                  </a:rPr>
                  <a:t> – 4p</a:t>
                </a:r>
                <a:r>
                  <a:rPr kumimoji="1" lang="en-US" altLang="ja-JP" i="0" baseline="30000">
                    <a:cs typeface="Times New Roman" pitchFamily="18" charset="0"/>
                  </a:rPr>
                  <a:t>5</a:t>
                </a:r>
                <a:r>
                  <a:rPr kumimoji="1" lang="en-US" altLang="ja-JP" i="0">
                    <a:cs typeface="Times New Roman" pitchFamily="18" charset="0"/>
                  </a:rPr>
                  <a:t>4d</a:t>
                </a:r>
                <a:r>
                  <a:rPr kumimoji="1" lang="en-US" altLang="ja-JP" i="0" baseline="30000">
                    <a:cs typeface="Times New Roman" pitchFamily="18" charset="0"/>
                  </a:rPr>
                  <a:t>3</a:t>
                </a:r>
                <a:br>
                  <a:rPr kumimoji="1" lang="en-US" altLang="ja-JP" i="0" baseline="30000">
                    <a:cs typeface="Times New Roman" pitchFamily="18" charset="0"/>
                  </a:rPr>
                </a:br>
                <a:r>
                  <a:rPr kumimoji="1" lang="en-US" altLang="ja-JP" sz="2400" i="0">
                    <a:cs typeface="Times New Roman" pitchFamily="18" charset="0"/>
                  </a:rPr>
                  <a:t>Transitions of Pr XXII</a:t>
                </a:r>
                <a:endParaRPr kumimoji="1" lang="ja-JP" altLang="en-US" sz="2400" i="0">
                  <a:cs typeface="Times New Roman" pitchFamily="18" charset="0"/>
                </a:endParaRPr>
              </a:p>
            </p:txBody>
          </p:sp>
          <p:sp>
            <p:nvSpPr>
              <p:cNvPr id="254991" name="テキスト ボックス 11"/>
              <p:cNvSpPr txBox="1">
                <a:spLocks noChangeArrowheads="1"/>
              </p:cNvSpPr>
              <p:nvPr/>
            </p:nvSpPr>
            <p:spPr bwMode="auto">
              <a:xfrm>
                <a:off x="4423" y="935"/>
                <a:ext cx="998" cy="404"/>
              </a:xfrm>
              <a:prstGeom prst="rect">
                <a:avLst/>
              </a:prstGeom>
              <a:noFill/>
              <a:ln w="9525">
                <a:noFill/>
                <a:miter lim="800000"/>
                <a:headEnd/>
                <a:tailEnd/>
              </a:ln>
            </p:spPr>
            <p:txBody>
              <a:bodyPr>
                <a:spAutoFit/>
              </a:bodyPr>
              <a:lstStyle/>
              <a:p>
                <a:pPr defTabSz="914400" eaLnBrk="0" hangingPunct="0"/>
                <a:r>
                  <a:rPr kumimoji="1" lang="en-US" altLang="ja-JP" b="0" i="0">
                    <a:cs typeface="Times New Roman" pitchFamily="18" charset="0"/>
                  </a:rPr>
                  <a:t>Superposition of pure arrays</a:t>
                </a:r>
                <a:endParaRPr kumimoji="1" lang="ja-JP" altLang="en-US" b="0" i="0">
                  <a:cs typeface="Times New Roman" pitchFamily="18" charset="0"/>
                </a:endParaRPr>
              </a:p>
            </p:txBody>
          </p:sp>
          <p:sp>
            <p:nvSpPr>
              <p:cNvPr id="254992" name="テキスト ボックス 12"/>
              <p:cNvSpPr txBox="1">
                <a:spLocks noChangeArrowheads="1"/>
              </p:cNvSpPr>
              <p:nvPr/>
            </p:nvSpPr>
            <p:spPr bwMode="auto">
              <a:xfrm>
                <a:off x="4353" y="1752"/>
                <a:ext cx="1407" cy="826"/>
              </a:xfrm>
              <a:prstGeom prst="rect">
                <a:avLst/>
              </a:prstGeom>
              <a:noFill/>
              <a:ln w="9525">
                <a:noFill/>
                <a:miter lim="800000"/>
                <a:headEnd/>
                <a:tailEnd/>
              </a:ln>
            </p:spPr>
            <p:txBody>
              <a:bodyPr>
                <a:spAutoFit/>
              </a:bodyPr>
              <a:lstStyle/>
              <a:p>
                <a:pPr algn="ctr" defTabSz="914400" eaLnBrk="0" hangingPunct="0">
                  <a:lnSpc>
                    <a:spcPts val="1600"/>
                  </a:lnSpc>
                </a:pPr>
                <a:r>
                  <a:rPr kumimoji="1" lang="en-US" altLang="ja-JP" b="0" i="0">
                    <a:cs typeface="Times New Roman" pitchFamily="18" charset="0"/>
                  </a:rPr>
                  <a:t>Configuration Mixing of </a:t>
                </a:r>
                <a:br>
                  <a:rPr kumimoji="1" lang="en-US" altLang="ja-JP" b="0" i="0">
                    <a:cs typeface="Times New Roman" pitchFamily="18" charset="0"/>
                  </a:rPr>
                </a:br>
                <a:r>
                  <a:rPr kumimoji="1" lang="en-US" altLang="ja-JP" b="0" i="0">
                    <a:cs typeface="Times New Roman" pitchFamily="18" charset="0"/>
                  </a:rPr>
                  <a:t> 4p</a:t>
                </a:r>
                <a:r>
                  <a:rPr kumimoji="1" lang="en-US" altLang="ja-JP" b="0" i="0" baseline="30000">
                    <a:cs typeface="Times New Roman" pitchFamily="18" charset="0"/>
                  </a:rPr>
                  <a:t>6</a:t>
                </a:r>
                <a:r>
                  <a:rPr kumimoji="1" lang="en-US" altLang="ja-JP" b="0" i="0">
                    <a:cs typeface="Times New Roman" pitchFamily="18" charset="0"/>
                  </a:rPr>
                  <a:t>4d4f and  4p</a:t>
                </a:r>
                <a:r>
                  <a:rPr kumimoji="1" lang="en-US" altLang="ja-JP" b="0" i="0" baseline="30000">
                    <a:cs typeface="Times New Roman" pitchFamily="18" charset="0"/>
                  </a:rPr>
                  <a:t>5</a:t>
                </a:r>
                <a:r>
                  <a:rPr kumimoji="1" lang="en-US" altLang="ja-JP" b="0" i="0">
                    <a:cs typeface="Times New Roman" pitchFamily="18" charset="0"/>
                  </a:rPr>
                  <a:t>4d</a:t>
                </a:r>
                <a:r>
                  <a:rPr kumimoji="1" lang="en-US" altLang="ja-JP" b="0" i="0" baseline="30000">
                    <a:cs typeface="Times New Roman" pitchFamily="18" charset="0"/>
                  </a:rPr>
                  <a:t>3</a:t>
                </a:r>
                <a:br>
                  <a:rPr kumimoji="1" lang="en-US" altLang="ja-JP" b="0" i="0" baseline="30000">
                    <a:cs typeface="Times New Roman" pitchFamily="18" charset="0"/>
                  </a:rPr>
                </a:br>
                <a:r>
                  <a:rPr kumimoji="1" lang="en-US" altLang="ja-JP" b="0" i="0">
                    <a:cs typeface="Times New Roman" pitchFamily="18" charset="0"/>
                  </a:rPr>
                  <a:t>is </a:t>
                </a:r>
                <a:br>
                  <a:rPr kumimoji="1" lang="en-US" altLang="ja-JP" b="0" i="0">
                    <a:cs typeface="Times New Roman" pitchFamily="18" charset="0"/>
                  </a:rPr>
                </a:br>
                <a:r>
                  <a:rPr kumimoji="1" lang="en-US" altLang="ja-JP" b="0" i="0">
                    <a:cs typeface="Times New Roman" pitchFamily="18" charset="0"/>
                  </a:rPr>
                  <a:t>accounted for</a:t>
                </a:r>
                <a:r>
                  <a:rPr kumimoji="1" lang="en-US" altLang="ja-JP" i="0" baseline="30000">
                    <a:cs typeface="Times New Roman" pitchFamily="18" charset="0"/>
                  </a:rPr>
                  <a:t/>
                </a:r>
                <a:br>
                  <a:rPr kumimoji="1" lang="en-US" altLang="ja-JP" i="0" baseline="30000">
                    <a:cs typeface="Times New Roman" pitchFamily="18" charset="0"/>
                  </a:rPr>
                </a:br>
                <a:r>
                  <a:rPr kumimoji="1" lang="en-US" altLang="ja-JP" b="0" i="0">
                    <a:cs typeface="Times New Roman" pitchFamily="18" charset="0"/>
                  </a:rPr>
                  <a:t> </a:t>
                </a:r>
                <a:endParaRPr kumimoji="1" lang="ja-JP" altLang="en-US" b="0" i="0">
                  <a:cs typeface="Times New Roman" pitchFamily="18" charset="0"/>
                </a:endParaRPr>
              </a:p>
            </p:txBody>
          </p:sp>
        </p:grpSp>
        <p:sp>
          <p:nvSpPr>
            <p:cNvPr id="254988" name="Rectangle 21"/>
            <p:cNvSpPr>
              <a:spLocks noChangeArrowheads="1"/>
            </p:cNvSpPr>
            <p:nvPr/>
          </p:nvSpPr>
          <p:spPr bwMode="auto">
            <a:xfrm>
              <a:off x="453" y="975"/>
              <a:ext cx="3130" cy="2994"/>
            </a:xfrm>
            <a:prstGeom prst="rect">
              <a:avLst/>
            </a:prstGeom>
            <a:noFill/>
            <a:ln w="38100">
              <a:solidFill>
                <a:srgbClr val="33CCCC"/>
              </a:solidFill>
              <a:miter lim="800000"/>
              <a:headEnd/>
              <a:tailEnd/>
            </a:ln>
          </p:spPr>
          <p:txBody>
            <a:bodyPr wrap="none" anchor="ctr"/>
            <a:lstStyle/>
            <a:p>
              <a:endParaRPr lang="ja-JP" altLang="en-US"/>
            </a:p>
          </p:txBody>
        </p:sp>
      </p:grpSp>
      <p:sp>
        <p:nvSpPr>
          <p:cNvPr id="254985" name="Text Box 24"/>
          <p:cNvSpPr txBox="1">
            <a:spLocks noChangeArrowheads="1"/>
          </p:cNvSpPr>
          <p:nvPr/>
        </p:nvSpPr>
        <p:spPr bwMode="auto">
          <a:xfrm>
            <a:off x="5761038" y="5148263"/>
            <a:ext cx="3600450" cy="641350"/>
          </a:xfrm>
          <a:prstGeom prst="rect">
            <a:avLst/>
          </a:prstGeom>
          <a:noFill/>
          <a:ln w="9525">
            <a:noFill/>
            <a:miter lim="800000"/>
            <a:headEnd/>
            <a:tailEnd/>
          </a:ln>
        </p:spPr>
        <p:txBody>
          <a:bodyPr>
            <a:spAutoFit/>
          </a:bodyPr>
          <a:lstStyle/>
          <a:p>
            <a:pPr algn="ctr" defTabSz="914400">
              <a:spcBef>
                <a:spcPct val="50000"/>
              </a:spcBef>
            </a:pPr>
            <a:r>
              <a:rPr lang="en-US" altLang="ja-JP" i="0"/>
              <a:t>Sn Ions </a:t>
            </a:r>
            <a:br>
              <a:rPr lang="en-US" altLang="ja-JP" i="0"/>
            </a:br>
            <a:r>
              <a:rPr lang="en-US" altLang="ja-JP"/>
              <a:t>4d – 4f  </a:t>
            </a:r>
            <a:r>
              <a:rPr lang="en-US" altLang="ja-JP" i="0"/>
              <a:t>and</a:t>
            </a:r>
            <a:r>
              <a:rPr lang="en-US" altLang="ja-JP"/>
              <a:t>  4p – 4d </a:t>
            </a:r>
            <a:r>
              <a:rPr lang="en-US" altLang="ja-JP" i="0"/>
              <a:t>Transitions</a:t>
            </a:r>
          </a:p>
        </p:txBody>
      </p:sp>
      <p:sp>
        <p:nvSpPr>
          <p:cNvPr id="254986" name="Rectangle 25"/>
          <p:cNvSpPr>
            <a:spLocks noChangeArrowheads="1"/>
          </p:cNvSpPr>
          <p:nvPr/>
        </p:nvSpPr>
        <p:spPr bwMode="auto">
          <a:xfrm>
            <a:off x="5472113" y="1474788"/>
            <a:ext cx="4321175" cy="4752975"/>
          </a:xfrm>
          <a:prstGeom prst="rect">
            <a:avLst/>
          </a:prstGeom>
          <a:noFill/>
          <a:ln w="38100">
            <a:solidFill>
              <a:srgbClr val="00FF00"/>
            </a:solidFill>
            <a:miter lim="800000"/>
            <a:headEnd/>
            <a:tailEnd/>
          </a:ln>
        </p:spPr>
        <p:txBody>
          <a:bodyPr wrap="none" anchor="ctr"/>
          <a:lstStyle/>
          <a:p>
            <a:endParaRPr lang="ja-JP"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EUV emission spectra of  13.5 nm </a:t>
            </a:r>
            <a:r>
              <a:rPr lang="en-US" altLang="ja-JP" sz="2400" b="1" dirty="0" smtClean="0">
                <a:solidFill>
                  <a:schemeClr val="bg1">
                    <a:lumMod val="75000"/>
                  </a:schemeClr>
                </a:solidFill>
                <a:latin typeface="Times New Roman" pitchFamily="18" charset="0"/>
              </a:rPr>
              <a:t>or shorter.</a:t>
            </a:r>
            <a:endParaRPr lang="en-US" altLang="ja-JP" sz="2400" b="1" dirty="0" smtClean="0">
              <a:solidFill>
                <a:schemeClr val="bg1">
                  <a:lumMod val="75000"/>
                </a:schemeClr>
              </a:solidFill>
              <a:latin typeface="Times New Roman" pitchFamily="18" charset="0"/>
            </a:endParaRP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Analysis of </a:t>
            </a:r>
            <a:r>
              <a:rPr lang="en-US" altLang="ja-JP" sz="2400" b="1" dirty="0" err="1" smtClean="0">
                <a:solidFill>
                  <a:schemeClr val="bg1">
                    <a:lumMod val="75000"/>
                  </a:schemeClr>
                </a:solidFill>
                <a:latin typeface="Times New Roman" pitchFamily="18" charset="0"/>
              </a:rPr>
              <a:t>Gd</a:t>
            </a:r>
            <a:r>
              <a:rPr lang="en-US" altLang="ja-JP" sz="2400" b="1" dirty="0" smtClean="0">
                <a:solidFill>
                  <a:schemeClr val="bg1">
                    <a:lumMod val="75000"/>
                  </a:schemeClr>
                </a:solidFill>
                <a:latin typeface="Times New Roman" pitchFamily="18" charset="0"/>
              </a:rPr>
              <a:t> and </a:t>
            </a:r>
            <a:r>
              <a:rPr lang="en-US" altLang="ja-JP" sz="2400" b="1" dirty="0" err="1" smtClean="0">
                <a:solidFill>
                  <a:schemeClr val="bg1">
                    <a:lumMod val="75000"/>
                  </a:schemeClr>
                </a:solidFill>
                <a:latin typeface="Times New Roman" pitchFamily="18" charset="0"/>
              </a:rPr>
              <a:t>Nd</a:t>
            </a:r>
            <a:r>
              <a:rPr lang="en-US" altLang="ja-JP" sz="2400" b="1" dirty="0" smtClean="0">
                <a:solidFill>
                  <a:schemeClr val="bg1">
                    <a:lumMod val="75000"/>
                  </a:schemeClr>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extLst>
      <p:ext uri="{BB962C8B-B14F-4D97-AF65-F5344CB8AC3E}">
        <p14:creationId xmlns:p14="http://schemas.microsoft.com/office/powerpoint/2010/main" val="1788948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387837" y="444481"/>
            <a:ext cx="6828923" cy="1111203"/>
          </a:xfrm>
        </p:spPr>
        <p:txBody>
          <a:bodyPr/>
          <a:lstStyle/>
          <a:p>
            <a:r>
              <a:rPr lang="en-US" altLang="ja-JP" sz="3100" b="1">
                <a:latin typeface="Times New Roman" pitchFamily="18" charset="0"/>
              </a:rPr>
              <a:t>Key effects to the electronic structure </a:t>
            </a:r>
            <a:br>
              <a:rPr lang="en-US" altLang="ja-JP" sz="3100" b="1">
                <a:latin typeface="Times New Roman" pitchFamily="18" charset="0"/>
              </a:rPr>
            </a:br>
            <a:r>
              <a:rPr lang="en-US" altLang="ja-JP" sz="3100" b="1">
                <a:latin typeface="Times New Roman" pitchFamily="18" charset="0"/>
              </a:rPr>
              <a:t>of open-shell atomic ions</a:t>
            </a:r>
          </a:p>
        </p:txBody>
      </p:sp>
      <p:pic>
        <p:nvPicPr>
          <p:cNvPr id="41987" name="Picture 3"/>
          <p:cNvPicPr>
            <a:picLocks noGrp="1" noChangeAspect="1" noChangeArrowheads="1"/>
          </p:cNvPicPr>
          <p:nvPr>
            <p:ph type="body" idx="4294967295"/>
          </p:nvPr>
        </p:nvPicPr>
        <p:blipFill>
          <a:blip r:embed="rId2">
            <a:lum contrast="25000"/>
            <a:extLst>
              <a:ext uri="{28A0092B-C50C-407E-A947-70E740481C1C}">
                <a14:useLocalDpi xmlns:a14="http://schemas.microsoft.com/office/drawing/2010/main" val="0"/>
              </a:ext>
            </a:extLst>
          </a:blip>
          <a:srcRect/>
          <a:stretch>
            <a:fillRect/>
          </a:stretch>
        </p:blipFill>
        <p:spPr>
          <a:xfrm>
            <a:off x="276517" y="1952916"/>
            <a:ext cx="6561157" cy="4845542"/>
          </a:xfrm>
          <a:ln w="28575">
            <a:solidFill>
              <a:srgbClr val="339966"/>
            </a:solidFill>
            <a:miter lim="800000"/>
            <a:headEnd/>
            <a:tailEnd/>
          </a:ln>
        </p:spPr>
      </p:pic>
      <p:sp>
        <p:nvSpPr>
          <p:cNvPr id="41988" name="Text Box 4"/>
          <p:cNvSpPr txBox="1">
            <a:spLocks noChangeArrowheads="1"/>
          </p:cNvSpPr>
          <p:nvPr/>
        </p:nvSpPr>
        <p:spPr bwMode="auto">
          <a:xfrm>
            <a:off x="7581470" y="3223362"/>
            <a:ext cx="2143883" cy="1753425"/>
          </a:xfrm>
          <a:prstGeom prst="rect">
            <a:avLst/>
          </a:prstGeom>
          <a:solidFill>
            <a:srgbClr val="FFCC00"/>
          </a:solidFill>
          <a:ln w="38100">
            <a:solidFill>
              <a:srgbClr val="FF6600"/>
            </a:solidFill>
            <a:miter lim="800000"/>
            <a:headEnd/>
            <a:tailEnd/>
          </a:ln>
        </p:spPr>
        <p:txBody>
          <a:bodyPr lIns="100794" tIns="50397" rIns="100794" bIns="50397">
            <a:spAutoFit/>
          </a:bodyPr>
          <a:lstStyle>
            <a:lvl1pPr eaLnBrk="0" hangingPunct="0">
              <a:defRPr sz="3600" b="1">
                <a:solidFill>
                  <a:schemeClr val="tx2"/>
                </a:solidFill>
                <a:latin typeface="Times New Roman" pitchFamily="18" charset="0"/>
                <a:ea typeface="ＭＳ Ｐゴシック" pitchFamily="50" charset="-128"/>
              </a:defRPr>
            </a:lvl1pPr>
            <a:lvl2pPr marL="742950" indent="-285750" eaLnBrk="0" hangingPunct="0">
              <a:defRPr sz="3600" b="1">
                <a:solidFill>
                  <a:schemeClr val="tx2"/>
                </a:solidFill>
                <a:latin typeface="Times New Roman" pitchFamily="18" charset="0"/>
                <a:ea typeface="ＭＳ Ｐゴシック" pitchFamily="50" charset="-128"/>
              </a:defRPr>
            </a:lvl2pPr>
            <a:lvl3pPr marL="1143000" indent="-228600" eaLnBrk="0" hangingPunct="0">
              <a:defRPr sz="3600" b="1">
                <a:solidFill>
                  <a:schemeClr val="tx2"/>
                </a:solidFill>
                <a:latin typeface="Times New Roman" pitchFamily="18" charset="0"/>
                <a:ea typeface="ＭＳ Ｐゴシック" pitchFamily="50" charset="-128"/>
              </a:defRPr>
            </a:lvl3pPr>
            <a:lvl4pPr marL="1600200" indent="-228600" eaLnBrk="0" hangingPunct="0">
              <a:defRPr sz="3600" b="1">
                <a:solidFill>
                  <a:schemeClr val="tx2"/>
                </a:solidFill>
                <a:latin typeface="Times New Roman" pitchFamily="18" charset="0"/>
                <a:ea typeface="ＭＳ Ｐゴシック" pitchFamily="50" charset="-128"/>
              </a:defRPr>
            </a:lvl4pPr>
            <a:lvl5pPr marL="2057400" indent="-228600" eaLnBrk="0" hangingPunct="0">
              <a:defRPr sz="36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9pPr>
          </a:lstStyle>
          <a:p>
            <a:pPr>
              <a:spcBef>
                <a:spcPct val="50000"/>
              </a:spcBef>
            </a:pPr>
            <a:r>
              <a:rPr lang="en-US" altLang="ja-JP" sz="2600">
                <a:solidFill>
                  <a:schemeClr val="tx1"/>
                </a:solidFill>
              </a:rPr>
              <a:t>Treatment to the non-local two electron potential</a:t>
            </a:r>
          </a:p>
        </p:txBody>
      </p:sp>
      <p:sp>
        <p:nvSpPr>
          <p:cNvPr id="41989" name="Text Box 5"/>
          <p:cNvSpPr txBox="1">
            <a:spLocks noChangeArrowheads="1"/>
          </p:cNvSpPr>
          <p:nvPr/>
        </p:nvSpPr>
        <p:spPr bwMode="auto">
          <a:xfrm>
            <a:off x="6946181" y="3779838"/>
            <a:ext cx="476030" cy="50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eaLnBrk="0" hangingPunct="0">
              <a:defRPr sz="3600" b="1">
                <a:solidFill>
                  <a:schemeClr val="tx2"/>
                </a:solidFill>
                <a:latin typeface="Times New Roman" pitchFamily="18" charset="0"/>
                <a:ea typeface="ＭＳ Ｐゴシック" pitchFamily="50" charset="-128"/>
              </a:defRPr>
            </a:lvl1pPr>
            <a:lvl2pPr marL="742950" indent="-285750" eaLnBrk="0" hangingPunct="0">
              <a:defRPr sz="3600" b="1">
                <a:solidFill>
                  <a:schemeClr val="tx2"/>
                </a:solidFill>
                <a:latin typeface="Times New Roman" pitchFamily="18" charset="0"/>
                <a:ea typeface="ＭＳ Ｐゴシック" pitchFamily="50" charset="-128"/>
              </a:defRPr>
            </a:lvl2pPr>
            <a:lvl3pPr marL="1143000" indent="-228600" eaLnBrk="0" hangingPunct="0">
              <a:defRPr sz="3600" b="1">
                <a:solidFill>
                  <a:schemeClr val="tx2"/>
                </a:solidFill>
                <a:latin typeface="Times New Roman" pitchFamily="18" charset="0"/>
                <a:ea typeface="ＭＳ Ｐゴシック" pitchFamily="50" charset="-128"/>
              </a:defRPr>
            </a:lvl3pPr>
            <a:lvl4pPr marL="1600200" indent="-228600" eaLnBrk="0" hangingPunct="0">
              <a:defRPr sz="3600" b="1">
                <a:solidFill>
                  <a:schemeClr val="tx2"/>
                </a:solidFill>
                <a:latin typeface="Times New Roman" pitchFamily="18" charset="0"/>
                <a:ea typeface="ＭＳ Ｐゴシック" pitchFamily="50" charset="-128"/>
              </a:defRPr>
            </a:lvl4pPr>
            <a:lvl5pPr marL="2057400" indent="-228600" eaLnBrk="0" hangingPunct="0">
              <a:defRPr sz="36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9pPr>
          </a:lstStyle>
          <a:p>
            <a:pPr>
              <a:spcBef>
                <a:spcPct val="50000"/>
              </a:spcBef>
            </a:pPr>
            <a:r>
              <a:rPr lang="en-US" altLang="ja-JP" sz="2600">
                <a:solidFill>
                  <a:schemeClr val="tx1"/>
                </a:solidFill>
              </a:rPr>
              <a:t>&amp;</a:t>
            </a:r>
          </a:p>
        </p:txBody>
      </p:sp>
      <p:sp>
        <p:nvSpPr>
          <p:cNvPr id="41990" name="Text Box 6">
            <a:hlinkClick r:id="rId3" action="ppaction://hlinkfile"/>
          </p:cNvPr>
          <p:cNvSpPr txBox="1">
            <a:spLocks noChangeArrowheads="1"/>
          </p:cNvSpPr>
          <p:nvPr/>
        </p:nvSpPr>
        <p:spPr bwMode="auto">
          <a:xfrm>
            <a:off x="7502716" y="6003992"/>
            <a:ext cx="2303143" cy="501888"/>
          </a:xfrm>
          <a:prstGeom prst="rect">
            <a:avLst/>
          </a:prstGeom>
          <a:solidFill>
            <a:srgbClr val="00CCFF"/>
          </a:solidFill>
          <a:ln w="38100">
            <a:solidFill>
              <a:srgbClr val="0000FF"/>
            </a:solidFill>
            <a:miter lim="800000"/>
            <a:headEnd/>
            <a:tailEnd/>
          </a:ln>
        </p:spPr>
        <p:txBody>
          <a:bodyPr lIns="100794" tIns="50397" rIns="100794" bIns="50397">
            <a:spAutoFit/>
          </a:bodyPr>
          <a:lstStyle>
            <a:lvl1pPr eaLnBrk="0" hangingPunct="0">
              <a:defRPr sz="3600" b="1">
                <a:solidFill>
                  <a:schemeClr val="tx2"/>
                </a:solidFill>
                <a:latin typeface="Times New Roman" pitchFamily="18" charset="0"/>
                <a:ea typeface="ＭＳ Ｐゴシック" pitchFamily="50" charset="-128"/>
              </a:defRPr>
            </a:lvl1pPr>
            <a:lvl2pPr marL="742950" indent="-285750" eaLnBrk="0" hangingPunct="0">
              <a:defRPr sz="3600" b="1">
                <a:solidFill>
                  <a:schemeClr val="tx2"/>
                </a:solidFill>
                <a:latin typeface="Times New Roman" pitchFamily="18" charset="0"/>
                <a:ea typeface="ＭＳ Ｐゴシック" pitchFamily="50" charset="-128"/>
              </a:defRPr>
            </a:lvl2pPr>
            <a:lvl3pPr marL="1143000" indent="-228600" eaLnBrk="0" hangingPunct="0">
              <a:defRPr sz="3600" b="1">
                <a:solidFill>
                  <a:schemeClr val="tx2"/>
                </a:solidFill>
                <a:latin typeface="Times New Roman" pitchFamily="18" charset="0"/>
                <a:ea typeface="ＭＳ Ｐゴシック" pitchFamily="50" charset="-128"/>
              </a:defRPr>
            </a:lvl3pPr>
            <a:lvl4pPr marL="1600200" indent="-228600" eaLnBrk="0" hangingPunct="0">
              <a:defRPr sz="3600" b="1">
                <a:solidFill>
                  <a:schemeClr val="tx2"/>
                </a:solidFill>
                <a:latin typeface="Times New Roman" pitchFamily="18" charset="0"/>
                <a:ea typeface="ＭＳ Ｐゴシック" pitchFamily="50" charset="-128"/>
              </a:defRPr>
            </a:lvl4pPr>
            <a:lvl5pPr marL="2057400" indent="-228600" eaLnBrk="0" hangingPunct="0">
              <a:defRPr sz="3600" b="1">
                <a:solidFill>
                  <a:schemeClr val="tx2"/>
                </a:solidFill>
                <a:latin typeface="Times New Roman" pitchFamily="18" charset="0"/>
                <a:ea typeface="ＭＳ Ｐゴシック" pitchFamily="50" charset="-128"/>
              </a:defRPr>
            </a:lvl5pPr>
            <a:lvl6pPr marL="25146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6pPr>
            <a:lvl7pPr marL="29718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7pPr>
            <a:lvl8pPr marL="34290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8pPr>
            <a:lvl9pPr marL="3886200" indent="-228600" eaLnBrk="0" fontAlgn="base" hangingPunct="0">
              <a:spcBef>
                <a:spcPct val="0"/>
              </a:spcBef>
              <a:spcAft>
                <a:spcPct val="0"/>
              </a:spcAft>
              <a:defRPr sz="3600" b="1">
                <a:solidFill>
                  <a:schemeClr val="tx2"/>
                </a:solidFill>
                <a:latin typeface="Times New Roman" pitchFamily="18" charset="0"/>
                <a:ea typeface="ＭＳ Ｐゴシック" pitchFamily="50" charset="-128"/>
              </a:defRPr>
            </a:lvl9pPr>
          </a:lstStyle>
          <a:p>
            <a:pPr>
              <a:spcBef>
                <a:spcPct val="50000"/>
              </a:spcBef>
            </a:pPr>
            <a:r>
              <a:rPr lang="en-US" altLang="ja-JP" sz="2600" dirty="0">
                <a:solidFill>
                  <a:schemeClr val="tx1"/>
                </a:solidFill>
              </a:rPr>
              <a:t>Atomic Codes</a:t>
            </a:r>
          </a:p>
        </p:txBody>
      </p:sp>
    </p:spTree>
    <p:extLst>
      <p:ext uri="{BB962C8B-B14F-4D97-AF65-F5344CB8AC3E}">
        <p14:creationId xmlns:p14="http://schemas.microsoft.com/office/powerpoint/2010/main" val="3069970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latin typeface="Times New Roman" pitchFamily="18" charset="0"/>
              </a:rPr>
              <a:t>The EUV emission spectra of  13.5 nm </a:t>
            </a:r>
            <a:r>
              <a:rPr lang="en-US" altLang="ja-JP" sz="2400" b="1" dirty="0" smtClean="0">
                <a:latin typeface="Times New Roman" pitchFamily="18" charset="0"/>
              </a:rPr>
              <a:t>or shorter.</a:t>
            </a:r>
            <a:endParaRPr lang="en-US" altLang="ja-JP" sz="2400" b="1" dirty="0" smtClean="0">
              <a:latin typeface="Times New Roman" pitchFamily="18" charset="0"/>
            </a:endParaRPr>
          </a:p>
          <a:p>
            <a:pPr marL="609600" indent="-609600" eaLnBrk="1" hangingPunct="1">
              <a:lnSpc>
                <a:spcPct val="90000"/>
              </a:lnSpc>
              <a:buFontTx/>
              <a:buAutoNum type="arabicPeriod"/>
            </a:pPr>
            <a:r>
              <a:rPr lang="en-US" altLang="ja-JP" sz="2400" b="1" dirty="0" smtClean="0">
                <a:latin typeface="Times New Roman" pitchFamily="18" charset="0"/>
              </a:rPr>
              <a:t>Analysis of </a:t>
            </a:r>
            <a:r>
              <a:rPr lang="en-US" altLang="ja-JP" sz="2400" b="1" dirty="0" err="1" smtClean="0">
                <a:latin typeface="Times New Roman" pitchFamily="18" charset="0"/>
              </a:rPr>
              <a:t>Gd</a:t>
            </a:r>
            <a:r>
              <a:rPr lang="en-US" altLang="ja-JP" sz="2400" b="1" dirty="0" smtClean="0">
                <a:latin typeface="Times New Roman" pitchFamily="18" charset="0"/>
              </a:rPr>
              <a:t> and </a:t>
            </a:r>
            <a:r>
              <a:rPr lang="en-US" altLang="ja-JP" sz="2400" b="1" dirty="0" err="1" smtClean="0">
                <a:latin typeface="Times New Roman" pitchFamily="18" charset="0"/>
              </a:rPr>
              <a:t>Nd</a:t>
            </a:r>
            <a:r>
              <a:rPr lang="en-US" altLang="ja-JP" sz="2400" b="1" dirty="0" smtClean="0">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503238" y="539750"/>
            <a:ext cx="9072562" cy="935038"/>
          </a:xfrm>
        </p:spPr>
        <p:txBody>
          <a:bodyPr/>
          <a:lstStyle/>
          <a:p>
            <a:pPr eaLnBrk="1" hangingPunct="1">
              <a:defRPr/>
            </a:pPr>
            <a:r>
              <a:rPr lang="en-US" altLang="ja-JP" sz="3200" b="1" dirty="0">
                <a:latin typeface="Times New Roman" pitchFamily="18" charset="0"/>
              </a:rPr>
              <a:t>Overview of Multi-Configuration </a:t>
            </a:r>
            <a:r>
              <a:rPr lang="en-US" altLang="ja-JP" sz="3200" b="1" dirty="0" smtClean="0">
                <a:latin typeface="Times New Roman" pitchFamily="18" charset="0"/>
              </a:rPr>
              <a:t>Method</a:t>
            </a:r>
            <a:endParaRPr lang="en-US" altLang="ja-JP" sz="3200" b="1" dirty="0">
              <a:latin typeface="Times New Roman" pitchFamily="18" charset="0"/>
            </a:endParaRPr>
          </a:p>
        </p:txBody>
      </p:sp>
      <p:grpSp>
        <p:nvGrpSpPr>
          <p:cNvPr id="141314" name="Group 9"/>
          <p:cNvGrpSpPr>
            <a:grpSpLocks/>
          </p:cNvGrpSpPr>
          <p:nvPr/>
        </p:nvGrpSpPr>
        <p:grpSpPr bwMode="auto">
          <a:xfrm>
            <a:off x="431800" y="1619250"/>
            <a:ext cx="9359900" cy="5222875"/>
            <a:chOff x="272" y="1111"/>
            <a:chExt cx="5896" cy="3290"/>
          </a:xfrm>
        </p:grpSpPr>
        <p:pic>
          <p:nvPicPr>
            <p:cNvPr id="141317" name="Picture 4"/>
            <p:cNvPicPr>
              <a:picLocks noChangeAspect="1" noChangeArrowheads="1"/>
            </p:cNvPicPr>
            <p:nvPr/>
          </p:nvPicPr>
          <p:blipFill>
            <a:blip r:embed="rId2"/>
            <a:srcRect/>
            <a:stretch>
              <a:fillRect/>
            </a:stretch>
          </p:blipFill>
          <p:spPr bwMode="auto">
            <a:xfrm>
              <a:off x="272" y="1111"/>
              <a:ext cx="5896" cy="3290"/>
            </a:xfrm>
            <a:prstGeom prst="rect">
              <a:avLst/>
            </a:prstGeom>
            <a:noFill/>
            <a:ln w="9525">
              <a:noFill/>
              <a:miter lim="800000"/>
              <a:headEnd/>
              <a:tailEnd/>
            </a:ln>
          </p:spPr>
        </p:pic>
        <p:sp>
          <p:nvSpPr>
            <p:cNvPr id="141318" name="Text Box 6"/>
            <p:cNvSpPr txBox="1">
              <a:spLocks noChangeArrowheads="1"/>
            </p:cNvSpPr>
            <p:nvPr/>
          </p:nvSpPr>
          <p:spPr bwMode="auto">
            <a:xfrm>
              <a:off x="272" y="1111"/>
              <a:ext cx="3810" cy="229"/>
            </a:xfrm>
            <a:prstGeom prst="rect">
              <a:avLst/>
            </a:prstGeom>
            <a:solidFill>
              <a:schemeClr val="bg1"/>
            </a:solidFill>
            <a:ln w="9525">
              <a:noFill/>
              <a:miter lim="800000"/>
              <a:headEnd/>
              <a:tailEnd/>
            </a:ln>
          </p:spPr>
          <p:txBody>
            <a:bodyPr>
              <a:spAutoFit/>
            </a:bodyPr>
            <a:lstStyle/>
            <a:p>
              <a:pPr hangingPunct="0">
                <a:lnSpc>
                  <a:spcPct val="89000"/>
                </a:lnSpc>
                <a:spcBef>
                  <a:spcPct val="50000"/>
                </a:spcBef>
                <a:buClr>
                  <a:srgbClr val="000000"/>
                </a:buClr>
                <a:buSzPct val="45000"/>
                <a:buFont typeface="Wingdings" pitchFamily="2" charset="2"/>
                <a:buNone/>
              </a:pPr>
              <a:r>
                <a:rPr lang="en-US" altLang="ja-JP" sz="2000" b="0" i="0"/>
                <a:t>Configuration State Function (CSF):</a:t>
              </a:r>
              <a:endParaRPr lang="en-US" altLang="ja-JP" sz="2000">
                <a:latin typeface="Arial" charset="0"/>
              </a:endParaRPr>
            </a:p>
          </p:txBody>
        </p:sp>
        <p:sp>
          <p:nvSpPr>
            <p:cNvPr id="141319" name="Text Box 7"/>
            <p:cNvSpPr txBox="1">
              <a:spLocks noChangeArrowheads="1"/>
            </p:cNvSpPr>
            <p:nvPr/>
          </p:nvSpPr>
          <p:spPr bwMode="auto">
            <a:xfrm>
              <a:off x="317" y="2699"/>
              <a:ext cx="1679" cy="229"/>
            </a:xfrm>
            <a:prstGeom prst="rect">
              <a:avLst/>
            </a:prstGeom>
            <a:solidFill>
              <a:schemeClr val="bg1"/>
            </a:solidFill>
            <a:ln w="9525">
              <a:noFill/>
              <a:miter lim="800000"/>
              <a:headEnd/>
              <a:tailEnd/>
            </a:ln>
          </p:spPr>
          <p:txBody>
            <a:bodyPr>
              <a:spAutoFit/>
            </a:bodyPr>
            <a:lstStyle/>
            <a:p>
              <a:pPr hangingPunct="0">
                <a:lnSpc>
                  <a:spcPct val="89000"/>
                </a:lnSpc>
                <a:spcBef>
                  <a:spcPct val="50000"/>
                </a:spcBef>
                <a:buClr>
                  <a:srgbClr val="000000"/>
                </a:buClr>
                <a:buSzPct val="45000"/>
                <a:buFont typeface="Wingdings" pitchFamily="2" charset="2"/>
                <a:buNone/>
              </a:pPr>
              <a:r>
                <a:rPr lang="en-US" altLang="ja-JP" sz="2000" b="0" i="0"/>
                <a:t>Variational Condition:</a:t>
              </a:r>
            </a:p>
          </p:txBody>
        </p:sp>
        <p:sp>
          <p:nvSpPr>
            <p:cNvPr id="141320" name="Text Box 8"/>
            <p:cNvSpPr txBox="1">
              <a:spLocks noChangeArrowheads="1"/>
            </p:cNvSpPr>
            <p:nvPr/>
          </p:nvSpPr>
          <p:spPr bwMode="auto">
            <a:xfrm>
              <a:off x="317" y="3288"/>
              <a:ext cx="1043" cy="229"/>
            </a:xfrm>
            <a:prstGeom prst="rect">
              <a:avLst/>
            </a:prstGeom>
            <a:solidFill>
              <a:schemeClr val="bg1"/>
            </a:solidFill>
            <a:ln w="9525">
              <a:noFill/>
              <a:miter lim="800000"/>
              <a:headEnd/>
              <a:tailEnd/>
            </a:ln>
          </p:spPr>
          <p:txBody>
            <a:bodyPr>
              <a:spAutoFit/>
            </a:bodyPr>
            <a:lstStyle/>
            <a:p>
              <a:pPr hangingPunct="0">
                <a:lnSpc>
                  <a:spcPct val="89000"/>
                </a:lnSpc>
                <a:spcBef>
                  <a:spcPct val="50000"/>
                </a:spcBef>
                <a:buClr>
                  <a:srgbClr val="000000"/>
                </a:buClr>
                <a:buSzPct val="45000"/>
                <a:buFont typeface="Wingdings" pitchFamily="2" charset="2"/>
                <a:buNone/>
              </a:pPr>
              <a:r>
                <a:rPr lang="en-US" altLang="ja-JP" sz="2000" b="0" i="0"/>
                <a:t>Constraint:</a:t>
              </a:r>
            </a:p>
          </p:txBody>
        </p:sp>
      </p:grpSp>
      <p:pic>
        <p:nvPicPr>
          <p:cNvPr id="141315" name="Picture 10"/>
          <p:cNvPicPr>
            <a:picLocks noChangeAspect="1" noChangeArrowheads="1"/>
          </p:cNvPicPr>
          <p:nvPr/>
        </p:nvPicPr>
        <p:blipFill>
          <a:blip r:embed="rId3"/>
          <a:srcRect/>
          <a:stretch>
            <a:fillRect/>
          </a:stretch>
        </p:blipFill>
        <p:spPr bwMode="auto">
          <a:xfrm>
            <a:off x="6634163" y="4356100"/>
            <a:ext cx="3446462" cy="879475"/>
          </a:xfrm>
          <a:prstGeom prst="rect">
            <a:avLst/>
          </a:prstGeom>
          <a:noFill/>
          <a:ln w="9525">
            <a:noFill/>
            <a:miter lim="800000"/>
            <a:headEnd/>
            <a:tailEnd/>
          </a:ln>
        </p:spPr>
      </p:pic>
      <p:sp>
        <p:nvSpPr>
          <p:cNvPr id="141316" name="Text Box 11"/>
          <p:cNvSpPr txBox="1">
            <a:spLocks noChangeArrowheads="1"/>
          </p:cNvSpPr>
          <p:nvPr/>
        </p:nvSpPr>
        <p:spPr bwMode="auto">
          <a:xfrm>
            <a:off x="6553200" y="4572000"/>
            <a:ext cx="431800" cy="363538"/>
          </a:xfrm>
          <a:prstGeom prst="rect">
            <a:avLst/>
          </a:prstGeom>
          <a:noFill/>
          <a:ln w="9525">
            <a:noFill/>
            <a:miter lim="800000"/>
            <a:headEnd/>
            <a:tailEnd/>
          </a:ln>
        </p:spPr>
        <p:txBody>
          <a:bodyPr>
            <a:spAutoFit/>
          </a:bodyPr>
          <a:lstStyle/>
          <a:p>
            <a:pPr hangingPunct="0">
              <a:lnSpc>
                <a:spcPct val="89000"/>
              </a:lnSpc>
              <a:spcBef>
                <a:spcPct val="50000"/>
              </a:spcBef>
              <a:buClr>
                <a:srgbClr val="000000"/>
              </a:buClr>
              <a:buSzPct val="45000"/>
              <a:buFont typeface="Wingdings" pitchFamily="2" charset="2"/>
              <a:buNone/>
            </a:pPr>
            <a:r>
              <a:rPr lang="en-US" altLang="ja-JP" sz="2000" b="0" i="0"/>
              <a:t>or</a:t>
            </a:r>
          </a:p>
        </p:txBody>
      </p:sp>
      <p:sp>
        <p:nvSpPr>
          <p:cNvPr id="2" name="テキスト ボックス 1"/>
          <p:cNvSpPr txBox="1"/>
          <p:nvPr/>
        </p:nvSpPr>
        <p:spPr>
          <a:xfrm>
            <a:off x="647702" y="6862536"/>
            <a:ext cx="8353160" cy="584775"/>
          </a:xfrm>
          <a:prstGeom prst="rect">
            <a:avLst/>
          </a:prstGeom>
          <a:noFill/>
          <a:ln w="38100">
            <a:solidFill>
              <a:srgbClr val="FF0000"/>
            </a:solidFill>
          </a:ln>
        </p:spPr>
        <p:txBody>
          <a:bodyPr wrap="square" rtlCol="0">
            <a:spAutoFit/>
          </a:bodyPr>
          <a:lstStyle/>
          <a:p>
            <a:r>
              <a:rPr kumimoji="1" lang="en-US" altLang="ja-JP" sz="2800" i="0" dirty="0" smtClean="0">
                <a:solidFill>
                  <a:srgbClr val="FF0000"/>
                </a:solidFill>
                <a:cs typeface="Times New Roman" pitchFamily="18" charset="0"/>
              </a:rPr>
              <a:t>Make the first order variation of the orbitals to </a:t>
            </a:r>
            <a:r>
              <a:rPr kumimoji="1" lang="en-US" altLang="ja-JP" sz="3200" i="0" dirty="0" smtClean="0">
                <a:solidFill>
                  <a:srgbClr val="FF0000"/>
                </a:solidFill>
                <a:cs typeface="Times New Roman" pitchFamily="18" charset="0"/>
              </a:rPr>
              <a:t>zero</a:t>
            </a:r>
            <a:endParaRPr kumimoji="1" lang="ja-JP" altLang="en-US" sz="3200" i="0" dirty="0">
              <a:solidFill>
                <a:srgbClr val="FF0000"/>
              </a:solidFill>
              <a:cs typeface="Times New Roman" pitchFamily="18" charset="0"/>
            </a:endParaRPr>
          </a:p>
        </p:txBody>
      </p:sp>
    </p:spTree>
    <p:extLst>
      <p:ext uri="{BB962C8B-B14F-4D97-AF65-F5344CB8AC3E}">
        <p14:creationId xmlns:p14="http://schemas.microsoft.com/office/powerpoint/2010/main" val="2460917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タイトル 1"/>
          <p:cNvSpPr>
            <a:spLocks noGrp="1"/>
          </p:cNvSpPr>
          <p:nvPr>
            <p:ph type="title" idx="4294967295"/>
          </p:nvPr>
        </p:nvSpPr>
        <p:spPr>
          <a:xfrm>
            <a:off x="504825" y="539750"/>
            <a:ext cx="9072563" cy="935767"/>
          </a:xfrm>
        </p:spPr>
        <p:txBody>
          <a:bodyPr lIns="100794" tIns="50397" rIns="100794" bIns="50397"/>
          <a:lstStyle/>
          <a:p>
            <a:pPr eaLnBrk="1" hangingPunct="1">
              <a:defRPr/>
            </a:pPr>
            <a:r>
              <a:rPr lang="en-US" altLang="ja-JP" sz="2800" b="1" dirty="0">
                <a:latin typeface="Times New Roman" pitchFamily="18" charset="0"/>
                <a:cs typeface="Times New Roman" pitchFamily="18" charset="0"/>
              </a:rPr>
              <a:t>Treatment of non-local two-electron interactions</a:t>
            </a:r>
            <a:endParaRPr lang="ja-JP" altLang="en-US" sz="2800" b="1" dirty="0">
              <a:latin typeface="Times New Roman" pitchFamily="18" charset="0"/>
              <a:cs typeface="Times New Roman" pitchFamily="18" charset="0"/>
            </a:endParaRPr>
          </a:p>
        </p:txBody>
      </p:sp>
      <p:sp>
        <p:nvSpPr>
          <p:cNvPr id="3" name="コンテンツ プレースホルダー 2"/>
          <p:cNvSpPr>
            <a:spLocks noGrp="1" noRot="1" noChangeAspect="1" noMove="1" noResize="1" noEditPoints="1" noAdjustHandles="1" noChangeArrowheads="1" noChangeShapeType="1" noTextEdit="1"/>
          </p:cNvSpPr>
          <p:nvPr>
            <p:ph idx="4294967295"/>
          </p:nvPr>
        </p:nvSpPr>
        <p:spPr>
          <a:xfrm>
            <a:off x="514675" y="1636099"/>
            <a:ext cx="9072849" cy="5716505"/>
          </a:xfrm>
          <a:blipFill rotWithShape="1">
            <a:blip r:embed="rId2"/>
            <a:stretch>
              <a:fillRect l="-1556" t="-1175" b="-353"/>
            </a:stretch>
          </a:blipFill>
          <a:extLst/>
        </p:spPr>
        <p:txBody>
          <a:bodyPr lIns="91440" tIns="45720" rIns="91440" bIns="45720"/>
          <a:lstStyle/>
          <a:p>
            <a:pPr defTabSz="0">
              <a:buFont typeface="Arial" pitchFamily="34" charset="0"/>
              <a:buChar char="•"/>
              <a:defRPr/>
            </a:pPr>
            <a:r>
              <a:rPr kumimoji="0" lang="ja-JP" altLang="en-US">
                <a:noFill/>
                <a:sym typeface="Arial" pitchFamily="34" charset="0"/>
              </a:rPr>
              <a:t> </a:t>
            </a:r>
          </a:p>
        </p:txBody>
      </p:sp>
    </p:spTree>
    <p:extLst>
      <p:ext uri="{BB962C8B-B14F-4D97-AF65-F5344CB8AC3E}">
        <p14:creationId xmlns:p14="http://schemas.microsoft.com/office/powerpoint/2010/main" val="718810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タイトル 1"/>
          <p:cNvSpPr>
            <a:spLocks noGrp="1" noChangeArrowheads="1"/>
          </p:cNvSpPr>
          <p:nvPr>
            <p:ph type="title" idx="4294967295"/>
          </p:nvPr>
        </p:nvSpPr>
        <p:spPr>
          <a:xfrm>
            <a:off x="1069975" y="604838"/>
            <a:ext cx="8178800" cy="871537"/>
          </a:xfrm>
          <a:solidFill>
            <a:srgbClr val="CCFFCC"/>
          </a:solidFill>
          <a:ln>
            <a:solidFill>
              <a:srgbClr val="339966"/>
            </a:solidFill>
          </a:ln>
        </p:spPr>
        <p:txBody>
          <a:bodyPr lIns="100794" tIns="50397" rIns="100794" bIns="50397"/>
          <a:lstStyle/>
          <a:p>
            <a:pPr marL="514350" indent="-514350" defTabSz="914400" eaLnBrk="1" hangingPunct="1">
              <a:spcBef>
                <a:spcPct val="20000"/>
              </a:spcBef>
              <a:defRPr/>
            </a:pPr>
            <a:r>
              <a:rPr lang="en-US" altLang="ja-JP" sz="3200" b="1">
                <a:latin typeface="Times New Roman" pitchFamily="18" charset="0"/>
                <a:sym typeface="Times New Roman" pitchFamily="18" charset="0"/>
              </a:rPr>
              <a:t>The use of GRASP family of codes</a:t>
            </a:r>
            <a:endParaRPr lang="ja-JP" altLang="en-US"/>
          </a:p>
        </p:txBody>
      </p:sp>
      <p:sp>
        <p:nvSpPr>
          <p:cNvPr id="144386" name="コンテンツ プレースホルダ 2"/>
          <p:cNvSpPr>
            <a:spLocks noGrp="1" noChangeArrowheads="1"/>
          </p:cNvSpPr>
          <p:nvPr>
            <p:ph idx="4294967295"/>
          </p:nvPr>
        </p:nvSpPr>
        <p:spPr>
          <a:xfrm>
            <a:off x="514350" y="1714500"/>
            <a:ext cx="9072563" cy="5318125"/>
          </a:xfrm>
        </p:spPr>
        <p:txBody>
          <a:bodyPr lIns="100794" tIns="50397" rIns="100794" bIns="50397"/>
          <a:lstStyle/>
          <a:p>
            <a:pPr marL="514350" indent="-514350" defTabSz="0" eaLnBrk="1" hangingPunct="1">
              <a:buFontTx/>
              <a:buAutoNum type="arabicPeriod"/>
            </a:pPr>
            <a:r>
              <a:rPr lang="en-US" altLang="ja-JP" sz="1800" b="1" smtClean="0">
                <a:latin typeface="Times New Roman" pitchFamily="18" charset="0"/>
                <a:sym typeface="Times New Roman" pitchFamily="18" charset="0"/>
              </a:rPr>
              <a:t>GRASP and GRASP2</a:t>
            </a:r>
            <a:r>
              <a:rPr lang="ja-JP" altLang="en-US" sz="1800" b="1" smtClean="0">
                <a:latin typeface="Times New Roman" pitchFamily="18" charset="0"/>
                <a:sym typeface="Times New Roman" pitchFamily="18" charset="0"/>
              </a:rPr>
              <a:t/>
            </a:r>
            <a:br>
              <a:rPr lang="ja-JP" altLang="en-US" sz="1800" b="1" smtClean="0">
                <a:latin typeface="Times New Roman" pitchFamily="18" charset="0"/>
                <a:sym typeface="Times New Roman" pitchFamily="18" charset="0"/>
              </a:rPr>
            </a:br>
            <a:r>
              <a:rPr lang="en-US" altLang="ja-JP" sz="1800" b="1" smtClean="0">
                <a:latin typeface="Times New Roman" pitchFamily="18" charset="0"/>
                <a:sym typeface="Times New Roman" pitchFamily="18" charset="0"/>
              </a:rPr>
              <a:t>-- Very convenient for simple calculation with batch mode user interface</a:t>
            </a:r>
            <a:r>
              <a:rPr lang="ja-JP" altLang="en-US" sz="1800" b="1" smtClean="0">
                <a:latin typeface="Times New Roman" pitchFamily="18" charset="0"/>
                <a:sym typeface="Times New Roman" pitchFamily="18" charset="0"/>
              </a:rPr>
              <a:t/>
            </a:r>
            <a:br>
              <a:rPr lang="ja-JP" altLang="en-US" sz="1800" b="1" smtClean="0">
                <a:latin typeface="Times New Roman" pitchFamily="18" charset="0"/>
                <a:sym typeface="Times New Roman" pitchFamily="18" charset="0"/>
              </a:rPr>
            </a:br>
            <a:r>
              <a:rPr lang="fr-FR" altLang="ja-JP" sz="1800" b="1" i="1" smtClean="0"/>
              <a:t>K. G. Dyall, et al., Comp. Phys. Communications, 55, 425 (1989).</a:t>
            </a:r>
            <a:br>
              <a:rPr lang="fr-FR" altLang="ja-JP" sz="1800" b="1" i="1" smtClean="0"/>
            </a:br>
            <a:r>
              <a:rPr lang="fr-FR" altLang="ja-JP" sz="1800" b="1" i="1" smtClean="0"/>
              <a:t>F. A. Parpia, et al, unpublished version of GRASP: GRASP2. </a:t>
            </a:r>
          </a:p>
          <a:p>
            <a:pPr marL="514350" indent="-514350" defTabSz="0" eaLnBrk="1" hangingPunct="1">
              <a:buFontTx/>
              <a:buAutoNum type="arabicPeriod"/>
            </a:pPr>
            <a:endParaRPr lang="ja-JP" altLang="en-US" sz="1800" b="1" smtClean="0">
              <a:latin typeface="Times New Roman" pitchFamily="18" charset="0"/>
              <a:sym typeface="Times New Roman" pitchFamily="18" charset="0"/>
            </a:endParaRPr>
          </a:p>
          <a:p>
            <a:pPr marL="514350" indent="-514350" defTabSz="0" eaLnBrk="1" hangingPunct="1">
              <a:buFontTx/>
              <a:buAutoNum type="arabicPeriod"/>
            </a:pPr>
            <a:r>
              <a:rPr lang="en-US" altLang="ja-JP" sz="1800" b="1" smtClean="0">
                <a:solidFill>
                  <a:srgbClr val="FF3300"/>
                </a:solidFill>
                <a:latin typeface="Times New Roman" pitchFamily="18" charset="0"/>
                <a:sym typeface="Times New Roman" pitchFamily="18" charset="0"/>
              </a:rPr>
              <a:t>GRASP92 + RATIP</a:t>
            </a:r>
            <a:r>
              <a:rPr lang="ja-JP" altLang="en-US" sz="1800" b="1" smtClean="0">
                <a:solidFill>
                  <a:srgbClr val="FF3300"/>
                </a:solidFill>
                <a:latin typeface="Times New Roman" pitchFamily="18" charset="0"/>
                <a:sym typeface="Times New Roman" pitchFamily="18" charset="0"/>
              </a:rPr>
              <a:t/>
            </a:r>
            <a:br>
              <a:rPr lang="ja-JP" altLang="en-US" sz="1800" b="1" smtClean="0">
                <a:solidFill>
                  <a:srgbClr val="FF3300"/>
                </a:solidFill>
                <a:latin typeface="Times New Roman" pitchFamily="18" charset="0"/>
                <a:sym typeface="Times New Roman" pitchFamily="18" charset="0"/>
              </a:rPr>
            </a:br>
            <a:r>
              <a:rPr lang="en-US" altLang="ja-JP" sz="1800" b="1" smtClean="0">
                <a:solidFill>
                  <a:srgbClr val="FF3300"/>
                </a:solidFill>
                <a:latin typeface="Times New Roman" pitchFamily="18" charset="0"/>
                <a:sym typeface="Times New Roman" pitchFamily="18" charset="0"/>
              </a:rPr>
              <a:t>-- Interactive user interface that is convenient for sophisticated types of calculations.</a:t>
            </a:r>
            <a:r>
              <a:rPr lang="ja-JP" altLang="en-US" sz="1800" b="1" smtClean="0">
                <a:solidFill>
                  <a:srgbClr val="FF3300"/>
                </a:solidFill>
                <a:latin typeface="Times New Roman" pitchFamily="18" charset="0"/>
                <a:sym typeface="Times New Roman" pitchFamily="18" charset="0"/>
              </a:rPr>
              <a:t/>
            </a:r>
            <a:br>
              <a:rPr lang="ja-JP" altLang="en-US" sz="1800" b="1" smtClean="0">
                <a:solidFill>
                  <a:srgbClr val="FF3300"/>
                </a:solidFill>
                <a:latin typeface="Times New Roman" pitchFamily="18" charset="0"/>
                <a:sym typeface="Times New Roman" pitchFamily="18" charset="0"/>
              </a:rPr>
            </a:br>
            <a:r>
              <a:rPr lang="en-US" altLang="ja-JP" sz="1800" b="1" smtClean="0">
                <a:solidFill>
                  <a:srgbClr val="FF3300"/>
                </a:solidFill>
                <a:latin typeface="Times New Roman" pitchFamily="18" charset="0"/>
                <a:sym typeface="Times New Roman" pitchFamily="18" charset="0"/>
              </a:rPr>
              <a:t>-- In combination with RATIP code package, several types of transitions such as Auger processes may be calculated</a:t>
            </a:r>
            <a:r>
              <a:rPr lang="en-US" altLang="ja-JP" sz="1800" b="1" smtClean="0">
                <a:latin typeface="Times New Roman" pitchFamily="18" charset="0"/>
                <a:sym typeface="Times New Roman" pitchFamily="18" charset="0"/>
              </a:rPr>
              <a:t> </a:t>
            </a:r>
            <a:r>
              <a:rPr lang="ja-JP" altLang="en-US" sz="1800" b="1" smtClean="0">
                <a:latin typeface="Times New Roman" pitchFamily="18" charset="0"/>
                <a:sym typeface="Times New Roman" pitchFamily="18" charset="0"/>
              </a:rPr>
              <a:t/>
            </a:r>
            <a:br>
              <a:rPr lang="ja-JP" altLang="en-US" sz="1800" b="1" smtClean="0">
                <a:latin typeface="Times New Roman" pitchFamily="18" charset="0"/>
                <a:sym typeface="Times New Roman" pitchFamily="18" charset="0"/>
              </a:rPr>
            </a:br>
            <a:r>
              <a:rPr lang="fr-FR" altLang="ja-JP" sz="1800" b="1" i="1" smtClean="0"/>
              <a:t>F. A. Parpia, et al., Comp. Phys. Communications,</a:t>
            </a:r>
            <a:r>
              <a:rPr lang="fr-FR" altLang="ja-JP" sz="1800" b="1" i="1" u="sng" smtClean="0"/>
              <a:t>94</a:t>
            </a:r>
            <a:r>
              <a:rPr lang="fr-FR" altLang="ja-JP" sz="1800" b="1" i="1" smtClean="0"/>
              <a:t>, 249 (1996).</a:t>
            </a:r>
            <a:br>
              <a:rPr lang="fr-FR" altLang="ja-JP" sz="1800" b="1" i="1" smtClean="0"/>
            </a:br>
            <a:r>
              <a:rPr lang="fr-FR" altLang="ja-JP" sz="1800" b="1" i="1" smtClean="0"/>
              <a:t>S. Fritzsche et al., Phys. Scr. </a:t>
            </a:r>
            <a:r>
              <a:rPr lang="fr-FR" altLang="ja-JP" sz="1800" b="1" i="1" u="sng" smtClean="0"/>
              <a:t>T80</a:t>
            </a:r>
            <a:r>
              <a:rPr lang="fr-FR" altLang="ja-JP" sz="1800" b="1" i="1" smtClean="0"/>
              <a:t>, 479 (1999).</a:t>
            </a:r>
            <a:r>
              <a:rPr lang="fr-FR" altLang="ja-JP" sz="1800" b="1" smtClean="0"/>
              <a:t/>
            </a:r>
            <a:br>
              <a:rPr lang="fr-FR" altLang="ja-JP" sz="1800" b="1" smtClean="0"/>
            </a:br>
            <a:endParaRPr lang="ja-JP" altLang="en-US" sz="1800" b="1" smtClean="0">
              <a:latin typeface="Times New Roman" pitchFamily="18" charset="0"/>
              <a:sym typeface="Times New Roman" pitchFamily="18" charset="0"/>
            </a:endParaRPr>
          </a:p>
          <a:p>
            <a:pPr marL="514350" indent="-514350" defTabSz="0" eaLnBrk="1" hangingPunct="1">
              <a:buFontTx/>
              <a:buAutoNum type="arabicPeriod"/>
            </a:pPr>
            <a:r>
              <a:rPr lang="en-US" altLang="ja-JP" sz="1800" b="1" smtClean="0">
                <a:latin typeface="Times New Roman" pitchFamily="18" charset="0"/>
                <a:sym typeface="Times New Roman" pitchFamily="18" charset="0"/>
              </a:rPr>
              <a:t>GRASP2K    </a:t>
            </a:r>
            <a:r>
              <a:rPr lang="ja-JP" altLang="en-US" sz="1800" b="1" smtClean="0">
                <a:latin typeface="Times New Roman" pitchFamily="18" charset="0"/>
                <a:sym typeface="Times New Roman" pitchFamily="18" charset="0"/>
              </a:rPr>
              <a:t/>
            </a:r>
            <a:br>
              <a:rPr lang="ja-JP" altLang="en-US" sz="1800" b="1" smtClean="0">
                <a:latin typeface="Times New Roman" pitchFamily="18" charset="0"/>
                <a:sym typeface="Times New Roman" pitchFamily="18" charset="0"/>
              </a:rPr>
            </a:br>
            <a:r>
              <a:rPr lang="en-US" altLang="ja-JP" sz="1800" b="1" smtClean="0">
                <a:latin typeface="Times New Roman" pitchFamily="18" charset="0"/>
                <a:sym typeface="Times New Roman" pitchFamily="18" charset="0"/>
              </a:rPr>
              <a:t>-- Gives wide range of applicability.</a:t>
            </a:r>
            <a:br>
              <a:rPr lang="en-US" altLang="ja-JP" sz="1800" b="1" smtClean="0">
                <a:latin typeface="Times New Roman" pitchFamily="18" charset="0"/>
                <a:sym typeface="Times New Roman" pitchFamily="18" charset="0"/>
              </a:rPr>
            </a:br>
            <a:r>
              <a:rPr lang="fr-FR" altLang="ja-JP" sz="1800" b="1" i="1" smtClean="0"/>
              <a:t>P. Jonsson et al., Comp. Phys. Communications, </a:t>
            </a:r>
            <a:r>
              <a:rPr lang="fr-FR" altLang="ja-JP" sz="1800" b="1" i="1" u="sng" smtClean="0"/>
              <a:t>177</a:t>
            </a:r>
            <a:r>
              <a:rPr lang="fr-FR" altLang="ja-JP" sz="1800" b="1" i="1" smtClean="0"/>
              <a:t>, 597 (2007).</a:t>
            </a:r>
            <a:r>
              <a:rPr lang="en-US" altLang="ja-JP" sz="2400" b="1" i="1" smtClean="0">
                <a:latin typeface="Times New Roman" pitchFamily="18" charset="0"/>
                <a:sym typeface="Times New Roman" pitchFamily="18" charset="0"/>
              </a:rPr>
              <a:t>   </a:t>
            </a:r>
            <a:endParaRPr lang="ja-JP" altLang="en-US" i="1" smtClean="0"/>
          </a:p>
        </p:txBody>
      </p:sp>
    </p:spTree>
    <p:extLst>
      <p:ext uri="{BB962C8B-B14F-4D97-AF65-F5344CB8AC3E}">
        <p14:creationId xmlns:p14="http://schemas.microsoft.com/office/powerpoint/2010/main" val="418018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ctrTitle"/>
          </p:nvPr>
        </p:nvSpPr>
        <p:spPr>
          <a:xfrm>
            <a:off x="359662" y="467377"/>
            <a:ext cx="9433310" cy="793098"/>
          </a:xfrm>
        </p:spPr>
        <p:txBody>
          <a:bodyPr/>
          <a:lstStyle/>
          <a:p>
            <a:pPr>
              <a:defRPr/>
            </a:pPr>
            <a:r>
              <a:rPr lang="en-US" altLang="ja-JP" sz="2800" b="1" dirty="0" smtClean="0">
                <a:latin typeface="Times New Roman" pitchFamily="18" charset="0"/>
                <a:cs typeface="Times New Roman" pitchFamily="18" charset="0"/>
              </a:rPr>
              <a:t>Comparison between GRASP and HULLAC,  the CI effects </a:t>
            </a:r>
            <a:endParaRPr lang="ja-JP" altLang="en-US" sz="2800" b="1" dirty="0" smtClean="0">
              <a:latin typeface="Times New Roman" pitchFamily="18" charset="0"/>
              <a:cs typeface="Times New Roman" pitchFamily="18" charset="0"/>
            </a:endParaRPr>
          </a:p>
        </p:txBody>
      </p:sp>
      <p:pic>
        <p:nvPicPr>
          <p:cNvPr id="261122"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4680261" y="1504288"/>
            <a:ext cx="4368243" cy="3666553"/>
          </a:xfrm>
          <a:prstGeom prst="rect">
            <a:avLst/>
          </a:prstGeom>
          <a:noFill/>
          <a:ln w="25400">
            <a:noFill/>
            <a:miter lim="800000"/>
            <a:headEnd/>
            <a:tailEnd/>
          </a:ln>
        </p:spPr>
      </p:pic>
      <p:sp>
        <p:nvSpPr>
          <p:cNvPr id="261123" name="Text Box 4"/>
          <p:cNvSpPr txBox="1">
            <a:spLocks noChangeArrowheads="1"/>
          </p:cNvSpPr>
          <p:nvPr/>
        </p:nvSpPr>
        <p:spPr bwMode="auto">
          <a:xfrm>
            <a:off x="7679493" y="1740809"/>
            <a:ext cx="1139710" cy="655776"/>
          </a:xfrm>
          <a:prstGeom prst="rect">
            <a:avLst/>
          </a:prstGeom>
          <a:noFill/>
          <a:ln w="9525">
            <a:noFill/>
            <a:miter lim="800000"/>
            <a:headEnd/>
            <a:tailEnd/>
          </a:ln>
        </p:spPr>
        <p:txBody>
          <a:bodyPr wrap="none" lIns="100794" tIns="50397" rIns="100794" bIns="50397">
            <a:spAutoFit/>
          </a:bodyPr>
          <a:lstStyle/>
          <a:p>
            <a:pPr defTabSz="495300"/>
            <a:r>
              <a:rPr kumimoji="1" lang="en-US" altLang="ja-JP" b="0" i="0" dirty="0" smtClean="0">
                <a:latin typeface="Times" pitchFamily="18" charset="0"/>
              </a:rPr>
              <a:t>HULLAC</a:t>
            </a:r>
            <a:endParaRPr kumimoji="1" lang="en-US" altLang="ja-JP" b="0" i="0" dirty="0">
              <a:latin typeface="Times" pitchFamily="18" charset="0"/>
            </a:endParaRPr>
          </a:p>
          <a:p>
            <a:pPr defTabSz="495300"/>
            <a:r>
              <a:rPr kumimoji="1" lang="en-US" altLang="ja-JP" b="0" i="0" dirty="0" smtClean="0">
                <a:latin typeface="Times" pitchFamily="18" charset="0"/>
              </a:rPr>
              <a:t>W/O CI</a:t>
            </a:r>
            <a:endParaRPr kumimoji="1" lang="ja-JP" altLang="en-US" b="0" i="0" dirty="0">
              <a:latin typeface="Times" pitchFamily="18" charset="0"/>
            </a:endParaRPr>
          </a:p>
        </p:txBody>
      </p:sp>
      <p:sp>
        <p:nvSpPr>
          <p:cNvPr id="261124" name="Text Box 5"/>
          <p:cNvSpPr txBox="1">
            <a:spLocks noChangeArrowheads="1"/>
          </p:cNvSpPr>
          <p:nvPr/>
        </p:nvSpPr>
        <p:spPr bwMode="auto">
          <a:xfrm>
            <a:off x="7563775" y="2955842"/>
            <a:ext cx="1139710" cy="655776"/>
          </a:xfrm>
          <a:prstGeom prst="rect">
            <a:avLst/>
          </a:prstGeom>
          <a:noFill/>
          <a:ln w="9525">
            <a:noFill/>
            <a:miter lim="800000"/>
            <a:headEnd/>
            <a:tailEnd/>
          </a:ln>
        </p:spPr>
        <p:txBody>
          <a:bodyPr wrap="none" lIns="100794" tIns="50397" rIns="100794" bIns="50397">
            <a:spAutoFit/>
          </a:bodyPr>
          <a:lstStyle/>
          <a:p>
            <a:pPr defTabSz="495300"/>
            <a:r>
              <a:rPr kumimoji="1" lang="en-US" altLang="ja-JP" b="0" i="0" dirty="0" smtClean="0">
                <a:latin typeface="Times" pitchFamily="18" charset="0"/>
              </a:rPr>
              <a:t>HULLAC</a:t>
            </a:r>
            <a:endParaRPr kumimoji="1" lang="en-US" altLang="ja-JP" b="0" i="0" dirty="0">
              <a:latin typeface="Times" pitchFamily="18" charset="0"/>
            </a:endParaRPr>
          </a:p>
          <a:p>
            <a:pPr defTabSz="495300"/>
            <a:r>
              <a:rPr kumimoji="1" lang="en-US" altLang="ja-JP" b="0" i="0" dirty="0" smtClean="0">
                <a:latin typeface="Times" pitchFamily="18" charset="0"/>
              </a:rPr>
              <a:t>With CI</a:t>
            </a:r>
            <a:endParaRPr kumimoji="1" lang="ja-JP" altLang="en-US" b="0" i="0" dirty="0">
              <a:latin typeface="Times" pitchFamily="18" charset="0"/>
            </a:endParaRPr>
          </a:p>
        </p:txBody>
      </p:sp>
      <p:sp>
        <p:nvSpPr>
          <p:cNvPr id="261125" name="Text Box 6"/>
          <p:cNvSpPr txBox="1">
            <a:spLocks noChangeArrowheads="1"/>
          </p:cNvSpPr>
          <p:nvPr/>
        </p:nvSpPr>
        <p:spPr bwMode="auto">
          <a:xfrm>
            <a:off x="7644757" y="4211895"/>
            <a:ext cx="962162" cy="717331"/>
          </a:xfrm>
          <a:prstGeom prst="rect">
            <a:avLst/>
          </a:prstGeom>
          <a:noFill/>
          <a:ln w="9525">
            <a:noFill/>
            <a:miter lim="800000"/>
            <a:headEnd/>
            <a:tailEnd/>
          </a:ln>
        </p:spPr>
        <p:txBody>
          <a:bodyPr wrap="none" lIns="100794" tIns="50397" rIns="100794" bIns="50397">
            <a:spAutoFit/>
          </a:bodyPr>
          <a:lstStyle/>
          <a:p>
            <a:pPr defTabSz="495300"/>
            <a:r>
              <a:rPr kumimoji="1" lang="en-US" altLang="ja-JP" b="0" i="0" dirty="0" smtClean="0">
                <a:latin typeface="Times" pitchFamily="18" charset="0"/>
              </a:rPr>
              <a:t>GRASP</a:t>
            </a:r>
          </a:p>
          <a:p>
            <a:pPr defTabSz="495300"/>
            <a:r>
              <a:rPr kumimoji="1" lang="en-US" altLang="ja-JP" b="0" i="0" dirty="0" smtClean="0">
                <a:latin typeface="Times" pitchFamily="18" charset="0"/>
              </a:rPr>
              <a:t>With C</a:t>
            </a:r>
            <a:r>
              <a:rPr kumimoji="1" lang="en-US" altLang="ja-JP" sz="2200" b="0" i="0" dirty="0" smtClean="0">
                <a:latin typeface="Times" pitchFamily="18" charset="0"/>
              </a:rPr>
              <a:t>I</a:t>
            </a:r>
            <a:endParaRPr kumimoji="1" lang="en-US" altLang="ja-JP" sz="2200" b="0" i="0" dirty="0">
              <a:latin typeface="Times" pitchFamily="18" charset="0"/>
            </a:endParaRPr>
          </a:p>
        </p:txBody>
      </p:sp>
      <p:pic>
        <p:nvPicPr>
          <p:cNvPr id="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39265" y="1547527"/>
            <a:ext cx="4208937" cy="4694039"/>
          </a:xfrm>
          <a:prstGeom prst="rect">
            <a:avLst/>
          </a:prstGeom>
          <a:noFill/>
          <a:ln w="25400">
            <a:solidFill>
              <a:srgbClr val="00B050"/>
            </a:solidFill>
            <a:miter lim="800000"/>
            <a:headEnd/>
            <a:tailEnd/>
          </a:ln>
        </p:spPr>
      </p:pic>
      <p:sp>
        <p:nvSpPr>
          <p:cNvPr id="2" name="テキスト ボックス 1"/>
          <p:cNvSpPr txBox="1"/>
          <p:nvPr/>
        </p:nvSpPr>
        <p:spPr>
          <a:xfrm>
            <a:off x="5110563" y="1876256"/>
            <a:ext cx="937890" cy="461665"/>
          </a:xfrm>
          <a:prstGeom prst="rect">
            <a:avLst/>
          </a:prstGeom>
          <a:noFill/>
        </p:spPr>
        <p:txBody>
          <a:bodyPr wrap="square" rtlCol="0">
            <a:spAutoFit/>
          </a:bodyPr>
          <a:lstStyle/>
          <a:p>
            <a:r>
              <a:rPr kumimoji="1" lang="en-US" altLang="ja-JP" sz="2400" i="0" dirty="0" smtClean="0"/>
              <a:t>Sn</a:t>
            </a:r>
            <a:r>
              <a:rPr kumimoji="1" lang="en-US" altLang="ja-JP" sz="2400" i="0" baseline="30000" dirty="0" smtClean="0"/>
              <a:t>12+</a:t>
            </a:r>
            <a:endParaRPr kumimoji="1" lang="ja-JP" altLang="en-US" sz="2400" i="0" dirty="0"/>
          </a:p>
        </p:txBody>
      </p:sp>
      <p:sp>
        <p:nvSpPr>
          <p:cNvPr id="3" name="テキスト ボックス 2"/>
          <p:cNvSpPr txBox="1"/>
          <p:nvPr/>
        </p:nvSpPr>
        <p:spPr>
          <a:xfrm>
            <a:off x="4896292" y="4986175"/>
            <a:ext cx="4464620" cy="369332"/>
          </a:xfrm>
          <a:prstGeom prst="rect">
            <a:avLst/>
          </a:prstGeom>
          <a:solidFill>
            <a:schemeClr val="bg1"/>
          </a:solidFill>
        </p:spPr>
        <p:txBody>
          <a:bodyPr wrap="square" rtlCol="0">
            <a:spAutoFit/>
          </a:bodyPr>
          <a:lstStyle/>
          <a:p>
            <a:pPr marL="342900" indent="-342900">
              <a:buAutoNum type="arabicPlain" startAt="11"/>
            </a:pPr>
            <a:r>
              <a:rPr kumimoji="1" lang="en-US" altLang="ja-JP" i="0" dirty="0" smtClean="0"/>
              <a:t>         12             13             14             15</a:t>
            </a:r>
          </a:p>
        </p:txBody>
      </p:sp>
      <p:sp>
        <p:nvSpPr>
          <p:cNvPr id="4" name="テキスト ボックス 3"/>
          <p:cNvSpPr txBox="1"/>
          <p:nvPr/>
        </p:nvSpPr>
        <p:spPr>
          <a:xfrm>
            <a:off x="5579508" y="5338086"/>
            <a:ext cx="2805278" cy="369332"/>
          </a:xfrm>
          <a:prstGeom prst="rect">
            <a:avLst/>
          </a:prstGeom>
          <a:noFill/>
        </p:spPr>
        <p:txBody>
          <a:bodyPr wrap="square" rtlCol="0">
            <a:spAutoFit/>
          </a:bodyPr>
          <a:lstStyle/>
          <a:p>
            <a:pPr algn="ctr"/>
            <a:r>
              <a:rPr kumimoji="1" lang="en-US" altLang="ja-JP" i="0" dirty="0" smtClean="0"/>
              <a:t>Wavelength (nm)</a:t>
            </a:r>
            <a:endParaRPr kumimoji="1" lang="ja-JP" altLang="en-US" i="0" dirty="0"/>
          </a:p>
        </p:txBody>
      </p:sp>
      <p:sp>
        <p:nvSpPr>
          <p:cNvPr id="5" name="テキスト ボックス 4"/>
          <p:cNvSpPr txBox="1"/>
          <p:nvPr/>
        </p:nvSpPr>
        <p:spPr>
          <a:xfrm>
            <a:off x="2297847" y="2337921"/>
            <a:ext cx="1944270" cy="400110"/>
          </a:xfrm>
          <a:prstGeom prst="rect">
            <a:avLst/>
          </a:prstGeom>
          <a:noFill/>
        </p:spPr>
        <p:txBody>
          <a:bodyPr wrap="square" rtlCol="0">
            <a:spAutoFit/>
          </a:bodyPr>
          <a:lstStyle/>
          <a:p>
            <a:r>
              <a:rPr kumimoji="1" lang="en-US" altLang="ja-JP" sz="2000" b="0" i="0" dirty="0" smtClean="0">
                <a:cs typeface="Times New Roman" pitchFamily="18" charset="0"/>
              </a:rPr>
              <a:t>CXS, TMU</a:t>
            </a:r>
            <a:endParaRPr kumimoji="1" lang="ja-JP" altLang="en-US" sz="2000" b="0" i="0" dirty="0">
              <a:cs typeface="Times New Roman" pitchFamily="18" charset="0"/>
            </a:endParaRPr>
          </a:p>
        </p:txBody>
      </p:sp>
      <p:sp>
        <p:nvSpPr>
          <p:cNvPr id="12" name="テキスト ボックス 11"/>
          <p:cNvSpPr txBox="1"/>
          <p:nvPr/>
        </p:nvSpPr>
        <p:spPr>
          <a:xfrm>
            <a:off x="431672" y="1837864"/>
            <a:ext cx="937890" cy="461665"/>
          </a:xfrm>
          <a:prstGeom prst="rect">
            <a:avLst/>
          </a:prstGeom>
          <a:noFill/>
        </p:spPr>
        <p:txBody>
          <a:bodyPr wrap="square" rtlCol="0">
            <a:spAutoFit/>
          </a:bodyPr>
          <a:lstStyle/>
          <a:p>
            <a:r>
              <a:rPr kumimoji="1" lang="en-US" altLang="ja-JP" sz="2400" i="0" dirty="0" smtClean="0"/>
              <a:t>Xe</a:t>
            </a:r>
            <a:r>
              <a:rPr kumimoji="1" lang="en-US" altLang="ja-JP" sz="2400" i="0" baseline="30000" dirty="0" smtClean="0"/>
              <a:t>10+</a:t>
            </a:r>
            <a:endParaRPr kumimoji="1" lang="ja-JP" altLang="en-US" sz="2400" i="0" dirty="0"/>
          </a:p>
        </p:txBody>
      </p:sp>
      <p:sp>
        <p:nvSpPr>
          <p:cNvPr id="13" name="Text Box 4"/>
          <p:cNvSpPr txBox="1">
            <a:spLocks noChangeArrowheads="1"/>
          </p:cNvSpPr>
          <p:nvPr/>
        </p:nvSpPr>
        <p:spPr bwMode="auto">
          <a:xfrm>
            <a:off x="2852527" y="2937176"/>
            <a:ext cx="1139710" cy="378777"/>
          </a:xfrm>
          <a:prstGeom prst="rect">
            <a:avLst/>
          </a:prstGeom>
          <a:noFill/>
          <a:ln w="9525">
            <a:noFill/>
            <a:miter lim="800000"/>
            <a:headEnd/>
            <a:tailEnd/>
          </a:ln>
        </p:spPr>
        <p:txBody>
          <a:bodyPr wrap="none" lIns="100794" tIns="50397" rIns="100794" bIns="50397">
            <a:spAutoFit/>
          </a:bodyPr>
          <a:lstStyle/>
          <a:p>
            <a:pPr defTabSz="495300"/>
            <a:r>
              <a:rPr kumimoji="1" lang="en-US" altLang="ja-JP" b="0" i="0" dirty="0" smtClean="0">
                <a:latin typeface="Times" pitchFamily="18" charset="0"/>
              </a:rPr>
              <a:t>HULLAC</a:t>
            </a:r>
            <a:endParaRPr kumimoji="1" lang="en-US" altLang="ja-JP" b="0" i="0" dirty="0">
              <a:latin typeface="Times" pitchFamily="18" charset="0"/>
            </a:endParaRPr>
          </a:p>
        </p:txBody>
      </p:sp>
      <p:sp>
        <p:nvSpPr>
          <p:cNvPr id="14" name="Text Box 4"/>
          <p:cNvSpPr txBox="1">
            <a:spLocks noChangeArrowheads="1"/>
          </p:cNvSpPr>
          <p:nvPr/>
        </p:nvSpPr>
        <p:spPr bwMode="auto">
          <a:xfrm>
            <a:off x="2852527" y="4022506"/>
            <a:ext cx="947350" cy="378777"/>
          </a:xfrm>
          <a:prstGeom prst="rect">
            <a:avLst/>
          </a:prstGeom>
          <a:noFill/>
          <a:ln w="9525">
            <a:noFill/>
            <a:miter lim="800000"/>
            <a:headEnd/>
            <a:tailEnd/>
          </a:ln>
        </p:spPr>
        <p:txBody>
          <a:bodyPr wrap="none" lIns="100794" tIns="50397" rIns="100794" bIns="50397">
            <a:spAutoFit/>
          </a:bodyPr>
          <a:lstStyle/>
          <a:p>
            <a:pPr defTabSz="495300"/>
            <a:r>
              <a:rPr kumimoji="1" lang="en-US" altLang="ja-JP" b="0" i="0" dirty="0" smtClean="0">
                <a:latin typeface="Times" pitchFamily="18" charset="0"/>
              </a:rPr>
              <a:t>GRASP</a:t>
            </a:r>
            <a:endParaRPr kumimoji="1" lang="en-US" altLang="ja-JP" b="0" i="0" dirty="0">
              <a:latin typeface="Times" pitchFamily="18" charset="0"/>
            </a:endParaRPr>
          </a:p>
        </p:txBody>
      </p:sp>
      <p:sp>
        <p:nvSpPr>
          <p:cNvPr id="15" name="Text Box 4"/>
          <p:cNvSpPr txBox="1">
            <a:spLocks noChangeArrowheads="1"/>
          </p:cNvSpPr>
          <p:nvPr/>
        </p:nvSpPr>
        <p:spPr bwMode="auto">
          <a:xfrm>
            <a:off x="2852527" y="5170841"/>
            <a:ext cx="588277" cy="378777"/>
          </a:xfrm>
          <a:prstGeom prst="rect">
            <a:avLst/>
          </a:prstGeom>
          <a:noFill/>
          <a:ln w="9525">
            <a:noFill/>
            <a:miter lim="800000"/>
            <a:headEnd/>
            <a:tailEnd/>
          </a:ln>
        </p:spPr>
        <p:txBody>
          <a:bodyPr wrap="none" lIns="100794" tIns="50397" rIns="100794" bIns="50397">
            <a:spAutoFit/>
          </a:bodyPr>
          <a:lstStyle/>
          <a:p>
            <a:pPr defTabSz="495300"/>
            <a:r>
              <a:rPr kumimoji="1" lang="en-US" altLang="ja-JP" b="0" i="0" dirty="0" smtClean="0">
                <a:latin typeface="Times" pitchFamily="18" charset="0"/>
              </a:rPr>
              <a:t>RCI</a:t>
            </a:r>
            <a:endParaRPr kumimoji="1" lang="en-US" altLang="ja-JP" b="0" i="0" dirty="0">
              <a:latin typeface="Times" pitchFamily="18" charset="0"/>
            </a:endParaRPr>
          </a:p>
        </p:txBody>
      </p:sp>
      <p:sp>
        <p:nvSpPr>
          <p:cNvPr id="6" name="円/楕円 5"/>
          <p:cNvSpPr/>
          <p:nvPr/>
        </p:nvSpPr>
        <p:spPr bwMode="auto">
          <a:xfrm>
            <a:off x="2663982" y="4570560"/>
            <a:ext cx="1008140" cy="600281"/>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grpSp>
        <p:nvGrpSpPr>
          <p:cNvPr id="17" name="グループ化 16"/>
          <p:cNvGrpSpPr/>
          <p:nvPr/>
        </p:nvGrpSpPr>
        <p:grpSpPr>
          <a:xfrm>
            <a:off x="3981892" y="2597937"/>
            <a:ext cx="5844940" cy="4235893"/>
            <a:chOff x="2087902" y="2090055"/>
            <a:chExt cx="7429160" cy="4658225"/>
          </a:xfrm>
        </p:grpSpPr>
        <p:sp>
          <p:nvSpPr>
            <p:cNvPr id="18" name="Text Box 5"/>
            <p:cNvSpPr txBox="1">
              <a:spLocks noChangeArrowheads="1"/>
            </p:cNvSpPr>
            <p:nvPr/>
          </p:nvSpPr>
          <p:spPr bwMode="auto">
            <a:xfrm>
              <a:off x="2303932" y="6443663"/>
              <a:ext cx="6986118" cy="304617"/>
            </a:xfrm>
            <a:prstGeom prst="rect">
              <a:avLst/>
            </a:prstGeom>
            <a:noFill/>
            <a:ln w="38100">
              <a:solidFill>
                <a:srgbClr val="92D050"/>
              </a:solidFill>
              <a:miter lim="800000"/>
              <a:headEnd/>
              <a:tailEnd/>
            </a:ln>
          </p:spPr>
          <p:txBody>
            <a:bodyPr wrap="square">
              <a:spAutoFit/>
            </a:bodyPr>
            <a:lstStyle/>
            <a:p>
              <a:pPr defTabSz="914400">
                <a:spcBef>
                  <a:spcPct val="50000"/>
                </a:spcBef>
              </a:pPr>
              <a:r>
                <a:rPr lang="en-US" altLang="ja-JP" sz="1200" dirty="0"/>
                <a:t>F. Koike, S. </a:t>
              </a:r>
              <a:r>
                <a:rPr lang="en-US" altLang="ja-JP" sz="1200" dirty="0" err="1"/>
                <a:t>Fritzsche</a:t>
              </a:r>
              <a:r>
                <a:rPr lang="en-US" altLang="ja-JP" sz="1200" dirty="0"/>
                <a:t>, K. Nishihara, J. Phys. Conf. Ser.58 (2007) 157-160</a:t>
              </a:r>
            </a:p>
          </p:txBody>
        </p:sp>
        <p:pic>
          <p:nvPicPr>
            <p:cNvPr id="19"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87902" y="2090055"/>
              <a:ext cx="7429160" cy="4252008"/>
            </a:xfrm>
            <a:prstGeom prst="rect">
              <a:avLst/>
            </a:prstGeom>
            <a:noFill/>
            <a:ln w="38100">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 name="直線矢印コネクタ 8"/>
          <p:cNvCxnSpPr/>
          <p:nvPr/>
        </p:nvCxnSpPr>
        <p:spPr bwMode="auto">
          <a:xfrm flipH="1" flipV="1">
            <a:off x="3494961" y="5202802"/>
            <a:ext cx="457409" cy="244234"/>
          </a:xfrm>
          <a:prstGeom prst="straightConnector1">
            <a:avLst/>
          </a:prstGeom>
          <a:solidFill>
            <a:srgbClr val="00B8FF"/>
          </a:solidFill>
          <a:ln w="50800" cap="flat" cmpd="sng" algn="ctr">
            <a:solidFill>
              <a:srgbClr val="00B050"/>
            </a:solidFill>
            <a:prstDash val="solid"/>
            <a:round/>
            <a:headEnd type="none" w="med" len="med"/>
            <a:tailEnd type="arrow"/>
          </a:ln>
          <a:effectLst/>
        </p:spPr>
      </p:cxnSp>
      <p:sp>
        <p:nvSpPr>
          <p:cNvPr id="8" name="テキスト ボックス 7"/>
          <p:cNvSpPr txBox="1"/>
          <p:nvPr/>
        </p:nvSpPr>
        <p:spPr>
          <a:xfrm>
            <a:off x="7920712" y="2562376"/>
            <a:ext cx="1925868" cy="1938992"/>
          </a:xfrm>
          <a:prstGeom prst="rect">
            <a:avLst/>
          </a:prstGeom>
          <a:noFill/>
        </p:spPr>
        <p:txBody>
          <a:bodyPr wrap="square" rtlCol="0">
            <a:spAutoFit/>
          </a:bodyPr>
          <a:lstStyle/>
          <a:p>
            <a:r>
              <a:rPr kumimoji="1" lang="en-US" altLang="ja-JP" sz="2000" i="0" dirty="0" smtClean="0">
                <a:cs typeface="Times New Roman" pitchFamily="18" charset="0"/>
              </a:rPr>
              <a:t>Broken line : minimal base calculation.</a:t>
            </a:r>
          </a:p>
          <a:p>
            <a:r>
              <a:rPr kumimoji="1" lang="en-US" altLang="ja-JP" sz="2000" i="0" dirty="0" smtClean="0">
                <a:cs typeface="Times New Roman" pitchFamily="18" charset="0"/>
              </a:rPr>
              <a:t>Solid line: large scale CI calculation</a:t>
            </a:r>
            <a:endParaRPr kumimoji="1" lang="ja-JP" altLang="en-US" sz="2000" i="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The EUV emission spectra of  13.5 nm or shorter.</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Analysis of </a:t>
            </a:r>
            <a:r>
              <a:rPr lang="en-US" altLang="ja-JP" sz="2400" b="1" dirty="0" err="1" smtClean="0">
                <a:solidFill>
                  <a:schemeClr val="bg1">
                    <a:lumMod val="75000"/>
                  </a:schemeClr>
                </a:solidFill>
                <a:latin typeface="Times New Roman" pitchFamily="18" charset="0"/>
              </a:rPr>
              <a:t>Gd</a:t>
            </a:r>
            <a:r>
              <a:rPr lang="en-US" altLang="ja-JP" sz="2400" b="1" dirty="0" smtClean="0">
                <a:solidFill>
                  <a:schemeClr val="bg1">
                    <a:lumMod val="75000"/>
                  </a:schemeClr>
                </a:solidFill>
                <a:latin typeface="Times New Roman" pitchFamily="18" charset="0"/>
              </a:rPr>
              <a:t> and </a:t>
            </a:r>
            <a:r>
              <a:rPr lang="en-US" altLang="ja-JP" sz="2400" b="1" dirty="0" err="1" smtClean="0">
                <a:solidFill>
                  <a:schemeClr val="bg1">
                    <a:lumMod val="75000"/>
                  </a:schemeClr>
                </a:solidFill>
                <a:latin typeface="Times New Roman" pitchFamily="18" charset="0"/>
              </a:rPr>
              <a:t>Nd</a:t>
            </a:r>
            <a:r>
              <a:rPr lang="en-US" altLang="ja-JP" sz="2400" b="1" dirty="0" smtClean="0">
                <a:solidFill>
                  <a:schemeClr val="bg1">
                    <a:lumMod val="75000"/>
                  </a:schemeClr>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extLst>
      <p:ext uri="{BB962C8B-B14F-4D97-AF65-F5344CB8AC3E}">
        <p14:creationId xmlns:p14="http://schemas.microsoft.com/office/powerpoint/2010/main" val="1753835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3"/>
          <p:cNvPicPr>
            <a:picLocks noChangeAspect="1" noChangeArrowheads="1"/>
          </p:cNvPicPr>
          <p:nvPr/>
        </p:nvPicPr>
        <p:blipFill>
          <a:blip r:embed="rId3"/>
          <a:srcRect/>
          <a:stretch>
            <a:fillRect/>
          </a:stretch>
        </p:blipFill>
        <p:spPr bwMode="auto">
          <a:xfrm>
            <a:off x="5761038" y="684213"/>
            <a:ext cx="4032250" cy="2886075"/>
          </a:xfrm>
          <a:prstGeom prst="rect">
            <a:avLst/>
          </a:prstGeom>
          <a:noFill/>
          <a:ln w="28575">
            <a:solidFill>
              <a:srgbClr val="33CCCC"/>
            </a:solidFill>
            <a:miter lim="800000"/>
            <a:headEnd/>
            <a:tailEnd/>
          </a:ln>
        </p:spPr>
      </p:pic>
      <p:grpSp>
        <p:nvGrpSpPr>
          <p:cNvPr id="138242" name="Group 11"/>
          <p:cNvGrpSpPr>
            <a:grpSpLocks/>
          </p:cNvGrpSpPr>
          <p:nvPr/>
        </p:nvGrpSpPr>
        <p:grpSpPr bwMode="auto">
          <a:xfrm>
            <a:off x="0" y="2124075"/>
            <a:ext cx="5616575" cy="4103688"/>
            <a:chOff x="143" y="382"/>
            <a:chExt cx="5980" cy="4070"/>
          </a:xfrm>
        </p:grpSpPr>
        <p:pic>
          <p:nvPicPr>
            <p:cNvPr id="138246" name="Picture 12"/>
            <p:cNvPicPr>
              <a:picLocks noChangeAspect="1" noChangeArrowheads="1"/>
            </p:cNvPicPr>
            <p:nvPr/>
          </p:nvPicPr>
          <p:blipFill>
            <a:blip r:embed="rId4"/>
            <a:srcRect/>
            <a:stretch>
              <a:fillRect/>
            </a:stretch>
          </p:blipFill>
          <p:spPr bwMode="auto">
            <a:xfrm>
              <a:off x="143" y="382"/>
              <a:ext cx="5980" cy="4070"/>
            </a:xfrm>
            <a:prstGeom prst="rect">
              <a:avLst/>
            </a:prstGeom>
            <a:noFill/>
            <a:ln w="9525">
              <a:noFill/>
              <a:round/>
              <a:headEnd/>
              <a:tailEnd/>
            </a:ln>
          </p:spPr>
        </p:pic>
        <p:sp>
          <p:nvSpPr>
            <p:cNvPr id="138247" name="AutoShape 13"/>
            <p:cNvSpPr>
              <a:spLocks noChangeArrowheads="1"/>
            </p:cNvSpPr>
            <p:nvPr/>
          </p:nvSpPr>
          <p:spPr bwMode="auto">
            <a:xfrm>
              <a:off x="2268" y="2018"/>
              <a:ext cx="163" cy="1124"/>
            </a:xfrm>
            <a:prstGeom prst="upDownArrow">
              <a:avLst>
                <a:gd name="adj1" fmla="val 50000"/>
                <a:gd name="adj2" fmla="val 137276"/>
              </a:avLst>
            </a:prstGeom>
            <a:solidFill>
              <a:srgbClr val="FF0000"/>
            </a:solidFill>
            <a:ln w="9525">
              <a:noFill/>
              <a:round/>
              <a:headEnd/>
              <a:tailEnd/>
            </a:ln>
          </p:spPr>
          <p:txBody>
            <a:bodyPr wrap="none" anchor="ctr"/>
            <a:lstStyle/>
            <a:p>
              <a:endParaRPr lang="ja-JP" altLang="en-US"/>
            </a:p>
          </p:txBody>
        </p:sp>
        <p:sp>
          <p:nvSpPr>
            <p:cNvPr id="138248" name="Text Box 14"/>
            <p:cNvSpPr txBox="1">
              <a:spLocks noChangeArrowheads="1"/>
            </p:cNvSpPr>
            <p:nvPr/>
          </p:nvSpPr>
          <p:spPr bwMode="auto">
            <a:xfrm>
              <a:off x="3310" y="1292"/>
              <a:ext cx="1179" cy="800"/>
            </a:xfrm>
            <a:prstGeom prst="rect">
              <a:avLst/>
            </a:prstGeom>
            <a:solidFill>
              <a:srgbClr val="FFFF00"/>
            </a:solidFill>
            <a:ln w="9525">
              <a:noFill/>
              <a:round/>
              <a:headEnd/>
              <a:tailEnd/>
            </a:ln>
          </p:spPr>
          <p:txBody>
            <a:bodyPr lIns="100800" tIns="64260" rIns="100800" bIns="50400">
              <a:spAutoFit/>
            </a:bodyPr>
            <a:lstStyle/>
            <a:p>
              <a:pPr>
                <a:lnSpc>
                  <a:spcPct val="95000"/>
                </a:lnSpc>
                <a:spcBef>
                  <a:spcPts val="13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200" i="0">
                  <a:solidFill>
                    <a:srgbClr val="000000"/>
                  </a:solidFill>
                </a:rPr>
                <a:t>Peak Positions almost coincide.</a:t>
              </a:r>
            </a:p>
          </p:txBody>
        </p:sp>
        <p:sp>
          <p:nvSpPr>
            <p:cNvPr id="138249" name="Line 15"/>
            <p:cNvSpPr>
              <a:spLocks noChangeShapeType="1"/>
            </p:cNvSpPr>
            <p:nvPr/>
          </p:nvSpPr>
          <p:spPr bwMode="auto">
            <a:xfrm flipV="1">
              <a:off x="1497" y="2289"/>
              <a:ext cx="0" cy="1589"/>
            </a:xfrm>
            <a:prstGeom prst="line">
              <a:avLst/>
            </a:prstGeom>
            <a:noFill/>
            <a:ln w="28575">
              <a:solidFill>
                <a:srgbClr val="FF0000"/>
              </a:solidFill>
              <a:miter lim="800000"/>
              <a:headEnd/>
              <a:tailEnd type="triangle" w="med" len="med"/>
            </a:ln>
          </p:spPr>
          <p:txBody>
            <a:bodyPr/>
            <a:lstStyle/>
            <a:p>
              <a:endParaRPr lang="ja-JP" altLang="en-US"/>
            </a:p>
          </p:txBody>
        </p:sp>
        <p:sp>
          <p:nvSpPr>
            <p:cNvPr id="138250" name="Text Box 16"/>
            <p:cNvSpPr txBox="1">
              <a:spLocks noChangeArrowheads="1"/>
            </p:cNvSpPr>
            <p:nvPr/>
          </p:nvSpPr>
          <p:spPr bwMode="auto">
            <a:xfrm>
              <a:off x="2721" y="3696"/>
              <a:ext cx="2087" cy="285"/>
            </a:xfrm>
            <a:prstGeom prst="rect">
              <a:avLst/>
            </a:prstGeom>
            <a:solidFill>
              <a:srgbClr val="FFFF00"/>
            </a:solidFill>
            <a:ln w="28575">
              <a:noFill/>
              <a:round/>
              <a:headEnd/>
              <a:tailEnd/>
            </a:ln>
          </p:spPr>
          <p:txBody>
            <a:bodyPr lIns="100800" tIns="64260" rIns="100800" bIns="50400">
              <a:spAutoFit/>
            </a:bodyPr>
            <a:lstStyle/>
            <a:p>
              <a:pPr>
                <a:lnSpc>
                  <a:spcPct val="95000"/>
                </a:lnSpc>
                <a:spcBef>
                  <a:spcPts val="13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1200" i="0">
                  <a:solidFill>
                    <a:srgbClr val="000000"/>
                  </a:solidFill>
                </a:rPr>
                <a:t>Only 4p is opposite in sign</a:t>
              </a:r>
            </a:p>
          </p:txBody>
        </p:sp>
        <p:sp>
          <p:nvSpPr>
            <p:cNvPr id="138251" name="Line 17"/>
            <p:cNvSpPr>
              <a:spLocks noChangeShapeType="1"/>
            </p:cNvSpPr>
            <p:nvPr/>
          </p:nvSpPr>
          <p:spPr bwMode="auto">
            <a:xfrm>
              <a:off x="1497" y="3878"/>
              <a:ext cx="1224" cy="0"/>
            </a:xfrm>
            <a:prstGeom prst="line">
              <a:avLst/>
            </a:prstGeom>
            <a:noFill/>
            <a:ln w="19050">
              <a:solidFill>
                <a:srgbClr val="FF0000"/>
              </a:solidFill>
              <a:round/>
              <a:headEnd/>
              <a:tailEnd/>
            </a:ln>
          </p:spPr>
          <p:txBody>
            <a:bodyPr/>
            <a:lstStyle/>
            <a:p>
              <a:endParaRPr lang="ja-JP" altLang="en-US"/>
            </a:p>
          </p:txBody>
        </p:sp>
        <p:sp>
          <p:nvSpPr>
            <p:cNvPr id="138252" name="Line 18"/>
            <p:cNvSpPr>
              <a:spLocks noChangeShapeType="1"/>
            </p:cNvSpPr>
            <p:nvPr/>
          </p:nvSpPr>
          <p:spPr bwMode="auto">
            <a:xfrm flipH="1">
              <a:off x="2404" y="1655"/>
              <a:ext cx="1089" cy="817"/>
            </a:xfrm>
            <a:prstGeom prst="line">
              <a:avLst/>
            </a:prstGeom>
            <a:noFill/>
            <a:ln w="19050">
              <a:solidFill>
                <a:srgbClr val="FF0000"/>
              </a:solidFill>
              <a:round/>
              <a:headEnd/>
              <a:tailEnd type="triangle" w="med" len="med"/>
            </a:ln>
          </p:spPr>
          <p:txBody>
            <a:bodyPr/>
            <a:lstStyle/>
            <a:p>
              <a:endParaRPr lang="ja-JP" altLang="en-US"/>
            </a:p>
          </p:txBody>
        </p:sp>
      </p:grpSp>
      <p:sp>
        <p:nvSpPr>
          <p:cNvPr id="291859" name="Text Box 19"/>
          <p:cNvSpPr txBox="1">
            <a:spLocks noChangeArrowheads="1"/>
          </p:cNvSpPr>
          <p:nvPr/>
        </p:nvSpPr>
        <p:spPr bwMode="auto">
          <a:xfrm>
            <a:off x="142875" y="1403350"/>
            <a:ext cx="1008063" cy="487363"/>
          </a:xfrm>
          <a:prstGeom prst="rect">
            <a:avLst/>
          </a:prstGeom>
          <a:gradFill rotWithShape="0">
            <a:gsLst>
              <a:gs pos="0">
                <a:srgbClr val="FFFF00"/>
              </a:gs>
              <a:gs pos="100000">
                <a:srgbClr val="DBDB00"/>
              </a:gs>
            </a:gsLst>
            <a:path path="shape">
              <a:fillToRect l="50000" t="50000" r="50000" b="50000"/>
            </a:path>
          </a:gradFill>
          <a:ln w="9525">
            <a:noFill/>
            <a:round/>
            <a:headEnd/>
            <a:tailEnd/>
          </a:ln>
          <a:effectLst>
            <a:outerShdw dist="107933" dir="8100000" algn="ctr" rotWithShape="0">
              <a:srgbClr val="808080">
                <a:alpha val="50027"/>
              </a:srgbClr>
            </a:outerShdw>
          </a:effectLst>
        </p:spPr>
        <p:txBody>
          <a:bodyPr lIns="100800" tIns="88200" rIns="100800" bIns="50400">
            <a:spAutoFit/>
          </a:bodyPr>
          <a:lstStyle/>
          <a:p>
            <a:pPr algn="ctr">
              <a:lnSpc>
                <a:spcPct val="95000"/>
              </a:lnSpc>
              <a:spcBef>
                <a:spcPts val="37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i="0" dirty="0">
                <a:solidFill>
                  <a:srgbClr val="000000"/>
                </a:solidFill>
              </a:rPr>
              <a:t>Sn</a:t>
            </a:r>
            <a:r>
              <a:rPr lang="en-US" sz="2400" i="0" baseline="30000" dirty="0">
                <a:solidFill>
                  <a:srgbClr val="000000"/>
                </a:solidFill>
              </a:rPr>
              <a:t>12+</a:t>
            </a:r>
          </a:p>
        </p:txBody>
      </p:sp>
      <p:sp>
        <p:nvSpPr>
          <p:cNvPr id="291860" name="Rectangle 20"/>
          <p:cNvSpPr>
            <a:spLocks noGrp="1" noChangeArrowheads="1"/>
          </p:cNvSpPr>
          <p:nvPr>
            <p:ph type="title" idx="4294967295"/>
          </p:nvPr>
        </p:nvSpPr>
        <p:spPr>
          <a:xfrm>
            <a:off x="142875" y="179388"/>
            <a:ext cx="4319588" cy="935037"/>
          </a:xfrm>
        </p:spPr>
        <p:txBody>
          <a:bodyPr/>
          <a:lstStyle/>
          <a:p>
            <a:pPr>
              <a:defRPr/>
            </a:pPr>
            <a:r>
              <a:rPr lang="en-US" altLang="ja-JP" sz="2400" b="1" smtClean="0">
                <a:latin typeface="Times New Roman" pitchFamily="18" charset="0"/>
              </a:rPr>
              <a:t>Orbital wavefunctions and orbital energies</a:t>
            </a:r>
          </a:p>
        </p:txBody>
      </p:sp>
      <p:sp>
        <p:nvSpPr>
          <p:cNvPr id="138245" name="Picture 21"/>
          <p:cNvSpPr>
            <a:spLocks noChangeAspect="1" noChangeArrowheads="1"/>
          </p:cNvSpPr>
          <p:nvPr/>
        </p:nvSpPr>
        <p:spPr bwMode="auto">
          <a:xfrm>
            <a:off x="5761038" y="3851275"/>
            <a:ext cx="4103687" cy="2952750"/>
          </a:xfrm>
          <a:prstGeom prst="rect">
            <a:avLst/>
          </a:prstGeom>
          <a:noFill/>
          <a:ln w="28575">
            <a:solidFill>
              <a:srgbClr val="339966"/>
            </a:solidFill>
            <a:miter lim="800000"/>
            <a:headEnd/>
            <a:tailEnd/>
          </a:ln>
        </p:spPr>
        <p:txBody>
          <a:bodyPr/>
          <a:lstStyle/>
          <a:p>
            <a:endParaRPr lang="ja-JP" altLang="en-US"/>
          </a:p>
        </p:txBody>
      </p:sp>
      <p:pic>
        <p:nvPicPr>
          <p:cNvPr id="303106" name="Picture 2"/>
          <p:cNvPicPr>
            <a:picLocks noChangeAspect="1" noChangeArrowheads="1"/>
          </p:cNvPicPr>
          <p:nvPr/>
        </p:nvPicPr>
        <p:blipFill>
          <a:blip r:embed="rId5">
            <a:lum contrast="25000"/>
            <a:extLst>
              <a:ext uri="{28A0092B-C50C-407E-A947-70E740481C1C}">
                <a14:useLocalDpi xmlns:a14="http://schemas.microsoft.com/office/drawing/2010/main" val="0"/>
              </a:ext>
            </a:extLst>
          </a:blip>
          <a:srcRect/>
          <a:stretch>
            <a:fillRect/>
          </a:stretch>
        </p:blipFill>
        <p:spPr bwMode="auto">
          <a:xfrm>
            <a:off x="5784377" y="3873505"/>
            <a:ext cx="4022021" cy="293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1419933" y="1485388"/>
            <a:ext cx="2776708" cy="523220"/>
          </a:xfrm>
          <a:prstGeom prst="rect">
            <a:avLst/>
          </a:prstGeom>
          <a:noFill/>
        </p:spPr>
        <p:txBody>
          <a:bodyPr wrap="square" rtlCol="0">
            <a:spAutoFit/>
          </a:bodyPr>
          <a:lstStyle/>
          <a:p>
            <a:r>
              <a:rPr kumimoji="1" lang="en-US" altLang="ja-JP" sz="2800" i="0" dirty="0" smtClean="0">
                <a:cs typeface="Times New Roman" pitchFamily="18" charset="0"/>
              </a:rPr>
              <a:t>… 4s</a:t>
            </a:r>
            <a:r>
              <a:rPr kumimoji="1" lang="en-US" altLang="ja-JP" sz="2800" i="0" baseline="30000" dirty="0" smtClean="0">
                <a:cs typeface="Times New Roman" pitchFamily="18" charset="0"/>
              </a:rPr>
              <a:t>2</a:t>
            </a:r>
            <a:r>
              <a:rPr kumimoji="1" lang="en-US" altLang="ja-JP" sz="2800" i="0" dirty="0" smtClean="0">
                <a:cs typeface="Times New Roman" pitchFamily="18" charset="0"/>
              </a:rPr>
              <a:t>4p</a:t>
            </a:r>
            <a:r>
              <a:rPr kumimoji="1" lang="en-US" altLang="ja-JP" sz="2800" i="0" baseline="30000" dirty="0" smtClean="0">
                <a:cs typeface="Times New Roman" pitchFamily="18" charset="0"/>
              </a:rPr>
              <a:t>6</a:t>
            </a:r>
            <a:r>
              <a:rPr kumimoji="1" lang="en-US" altLang="ja-JP" sz="2800" i="0" dirty="0" smtClean="0">
                <a:cs typeface="Times New Roman" pitchFamily="18" charset="0"/>
              </a:rPr>
              <a:t>4d</a:t>
            </a:r>
            <a:r>
              <a:rPr kumimoji="1" lang="en-US" altLang="ja-JP" sz="2800" i="0" baseline="30000" dirty="0" smtClean="0">
                <a:cs typeface="Times New Roman" pitchFamily="18" charset="0"/>
              </a:rPr>
              <a:t>2</a:t>
            </a:r>
            <a:endParaRPr kumimoji="1" lang="ja-JP" altLang="en-US" sz="2800" i="0" dirty="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p:cNvPicPr>
            <a:picLocks noChangeAspect="1" noChangeArrowheads="1"/>
          </p:cNvPicPr>
          <p:nvPr/>
        </p:nvPicPr>
        <p:blipFill>
          <a:blip r:embed="rId3"/>
          <a:srcRect/>
          <a:stretch>
            <a:fillRect/>
          </a:stretch>
        </p:blipFill>
        <p:spPr bwMode="auto">
          <a:xfrm>
            <a:off x="1071563" y="1293813"/>
            <a:ext cx="7726362" cy="5483225"/>
          </a:xfrm>
          <a:prstGeom prst="rect">
            <a:avLst/>
          </a:prstGeom>
          <a:noFill/>
          <a:ln w="9525">
            <a:noFill/>
            <a:round/>
            <a:headEnd/>
            <a:tailEnd/>
          </a:ln>
          <a:effectLst>
            <a:outerShdw dist="107933" dir="2700000" algn="ctr" rotWithShape="0">
              <a:srgbClr val="808080">
                <a:alpha val="50027"/>
              </a:srgbClr>
            </a:outerShdw>
          </a:effectLst>
        </p:spPr>
      </p:pic>
      <p:sp>
        <p:nvSpPr>
          <p:cNvPr id="277507" name="Rectangle 3"/>
          <p:cNvSpPr>
            <a:spLocks noGrp="1" noChangeArrowheads="1"/>
          </p:cNvSpPr>
          <p:nvPr>
            <p:ph type="title"/>
          </p:nvPr>
        </p:nvSpPr>
        <p:spPr>
          <a:xfrm>
            <a:off x="0" y="0"/>
            <a:ext cx="3360738" cy="1427163"/>
          </a:xfrm>
          <a:ln w="9525">
            <a:noFill/>
          </a:ln>
          <a:effectLst>
            <a:outerShdw dist="107933" dir="2700000" algn="ctr" rotWithShape="0">
              <a:srgbClr val="808080">
                <a:alpha val="50027"/>
              </a:srgbClr>
            </a:outerShdw>
          </a:effectLst>
        </p:spPr>
        <p:txBody>
          <a:bodyPr lIns="0" tIns="74088" rIns="0" bIns="0"/>
          <a:lstStyle/>
          <a:p>
            <a:pPr defTabSz="449263">
              <a:lnSpc>
                <a:spcPct val="79000"/>
              </a:lnSpc>
              <a:tabLst>
                <a:tab pos="0" algn="l"/>
                <a:tab pos="88900" algn="l"/>
                <a:tab pos="538163"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Lst>
              <a:defRPr/>
            </a:pPr>
            <a:r>
              <a:rPr lang="en-US" sz="3200" b="1" i="1" dirty="0" smtClean="0">
                <a:latin typeface="Times New Roman" pitchFamily="18" charset="0"/>
              </a:rPr>
              <a:t>4d-4f &amp; 4p-4d</a:t>
            </a:r>
            <a:r>
              <a:rPr lang="en-US" sz="3200" b="1" dirty="0" smtClean="0">
                <a:latin typeface="Times New Roman" pitchFamily="18" charset="0"/>
              </a:rPr>
              <a:t> Transitions of </a:t>
            </a:r>
            <a:br>
              <a:rPr lang="en-US" sz="3200" b="1" dirty="0" smtClean="0">
                <a:latin typeface="Times New Roman" pitchFamily="18" charset="0"/>
              </a:rPr>
            </a:br>
            <a:r>
              <a:rPr lang="en-US" sz="3200" b="1" dirty="0" smtClean="0">
                <a:latin typeface="Times New Roman" pitchFamily="18" charset="0"/>
              </a:rPr>
              <a:t>Sn</a:t>
            </a:r>
            <a:r>
              <a:rPr lang="en-US" sz="3200" b="1" baseline="30000" dirty="0" smtClean="0">
                <a:latin typeface="Times New Roman" pitchFamily="18" charset="0"/>
              </a:rPr>
              <a:t>12+</a:t>
            </a:r>
            <a:r>
              <a:rPr lang="en-US" sz="3200" b="1" dirty="0" smtClean="0">
                <a:latin typeface="Times New Roman" pitchFamily="18" charset="0"/>
              </a:rPr>
              <a:t> Ions</a:t>
            </a:r>
          </a:p>
        </p:txBody>
      </p:sp>
      <p:sp>
        <p:nvSpPr>
          <p:cNvPr id="257027" name="Text Box 4"/>
          <p:cNvSpPr txBox="1">
            <a:spLocks noChangeArrowheads="1"/>
          </p:cNvSpPr>
          <p:nvPr/>
        </p:nvSpPr>
        <p:spPr bwMode="auto">
          <a:xfrm>
            <a:off x="1962150" y="6122988"/>
            <a:ext cx="6797675" cy="731837"/>
          </a:xfrm>
          <a:prstGeom prst="rect">
            <a:avLst/>
          </a:prstGeom>
          <a:solidFill>
            <a:srgbClr val="FFFFFF"/>
          </a:solidFill>
          <a:ln w="9525">
            <a:noFill/>
            <a:round/>
            <a:headEnd/>
            <a:tailEnd/>
          </a:ln>
        </p:spPr>
        <p:txBody>
          <a:bodyPr lIns="100800" tIns="64260" rIns="100800" bIns="50400">
            <a:spAutoFit/>
          </a:bodyPr>
          <a:lstStyle/>
          <a:p>
            <a:pPr>
              <a:lnSpc>
                <a:spcPct val="95000"/>
              </a:lnSpc>
              <a:spcBef>
                <a:spcPts val="13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200" i="0" dirty="0">
                <a:solidFill>
                  <a:srgbClr val="000000"/>
                </a:solidFill>
              </a:rPr>
              <a:t>     10               12            14            16            18             20     </a:t>
            </a:r>
          </a:p>
        </p:txBody>
      </p:sp>
      <p:sp>
        <p:nvSpPr>
          <p:cNvPr id="277509" name="Text Box 5"/>
          <p:cNvSpPr txBox="1">
            <a:spLocks noChangeArrowheads="1"/>
          </p:cNvSpPr>
          <p:nvPr/>
        </p:nvSpPr>
        <p:spPr bwMode="auto">
          <a:xfrm>
            <a:off x="3611563" y="6467475"/>
            <a:ext cx="3697287" cy="415925"/>
          </a:xfrm>
          <a:prstGeom prst="rect">
            <a:avLst/>
          </a:prstGeom>
          <a:solidFill>
            <a:srgbClr val="FFFFFF"/>
          </a:solidFill>
          <a:ln w="9525">
            <a:noFill/>
            <a:round/>
            <a:headEnd/>
            <a:tailEnd/>
          </a:ln>
          <a:effectLst>
            <a:outerShdw dist="107933" dir="2700000" algn="ctr" rotWithShape="0">
              <a:srgbClr val="868686">
                <a:alpha val="50027"/>
              </a:srgbClr>
            </a:outerShdw>
          </a:effectLst>
        </p:spPr>
        <p:txBody>
          <a:bodyPr lIns="100800" tIns="64260" rIns="100800" bIns="50400">
            <a:spAutoFit/>
          </a:bodyPr>
          <a:lstStyle/>
          <a:p>
            <a:pPr algn="ctr">
              <a:lnSpc>
                <a:spcPct val="95000"/>
              </a:lnSpc>
              <a:spcBef>
                <a:spcPts val="13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i="0" dirty="0">
                <a:solidFill>
                  <a:srgbClr val="000000"/>
                </a:solidFill>
              </a:rPr>
              <a:t>Wavelength (nm)</a:t>
            </a:r>
          </a:p>
        </p:txBody>
      </p:sp>
      <p:sp>
        <p:nvSpPr>
          <p:cNvPr id="277510" name="Freeform 6"/>
          <p:cNvSpPr>
            <a:spLocks noChangeArrowheads="1"/>
          </p:cNvSpPr>
          <p:nvPr/>
        </p:nvSpPr>
        <p:spPr bwMode="auto">
          <a:xfrm>
            <a:off x="2525713" y="2686050"/>
            <a:ext cx="5767387" cy="3408363"/>
          </a:xfrm>
          <a:custGeom>
            <a:avLst/>
            <a:gdLst>
              <a:gd name="T0" fmla="*/ 72 w 3296"/>
              <a:gd name="T1" fmla="*/ 1548 h 1564"/>
              <a:gd name="T2" fmla="*/ 264 w 3296"/>
              <a:gd name="T3" fmla="*/ 1564 h 1564"/>
              <a:gd name="T4" fmla="*/ 392 w 3296"/>
              <a:gd name="T5" fmla="*/ 1548 h 1564"/>
              <a:gd name="T6" fmla="*/ 560 w 3296"/>
              <a:gd name="T7" fmla="*/ 1540 h 1564"/>
              <a:gd name="T8" fmla="*/ 776 w 3296"/>
              <a:gd name="T9" fmla="*/ 1460 h 1564"/>
              <a:gd name="T10" fmla="*/ 888 w 3296"/>
              <a:gd name="T11" fmla="*/ 1284 h 1564"/>
              <a:gd name="T12" fmla="*/ 944 w 3296"/>
              <a:gd name="T13" fmla="*/ 1004 h 1564"/>
              <a:gd name="T14" fmla="*/ 960 w 3296"/>
              <a:gd name="T15" fmla="*/ 716 h 1564"/>
              <a:gd name="T16" fmla="*/ 984 w 3296"/>
              <a:gd name="T17" fmla="*/ 676 h 1564"/>
              <a:gd name="T18" fmla="*/ 1000 w 3296"/>
              <a:gd name="T19" fmla="*/ 340 h 1564"/>
              <a:gd name="T20" fmla="*/ 1000 w 3296"/>
              <a:gd name="T21" fmla="*/ 100 h 1564"/>
              <a:gd name="T22" fmla="*/ 1064 w 3296"/>
              <a:gd name="T23" fmla="*/ 124 h 1564"/>
              <a:gd name="T24" fmla="*/ 1064 w 3296"/>
              <a:gd name="T25" fmla="*/ 364 h 1564"/>
              <a:gd name="T26" fmla="*/ 1104 w 3296"/>
              <a:gd name="T27" fmla="*/ 516 h 1564"/>
              <a:gd name="T28" fmla="*/ 1120 w 3296"/>
              <a:gd name="T29" fmla="*/ 708 h 1564"/>
              <a:gd name="T30" fmla="*/ 1160 w 3296"/>
              <a:gd name="T31" fmla="*/ 916 h 1564"/>
              <a:gd name="T32" fmla="*/ 1176 w 3296"/>
              <a:gd name="T33" fmla="*/ 1124 h 1564"/>
              <a:gd name="T34" fmla="*/ 1232 w 3296"/>
              <a:gd name="T35" fmla="*/ 1300 h 1564"/>
              <a:gd name="T36" fmla="*/ 1424 w 3296"/>
              <a:gd name="T37" fmla="*/ 1372 h 1564"/>
              <a:gd name="T38" fmla="*/ 1552 w 3296"/>
              <a:gd name="T39" fmla="*/ 1396 h 1564"/>
              <a:gd name="T40" fmla="*/ 1720 w 3296"/>
              <a:gd name="T41" fmla="*/ 1388 h 1564"/>
              <a:gd name="T42" fmla="*/ 1816 w 3296"/>
              <a:gd name="T43" fmla="*/ 1348 h 1564"/>
              <a:gd name="T44" fmla="*/ 1976 w 3296"/>
              <a:gd name="T45" fmla="*/ 1292 h 1564"/>
              <a:gd name="T46" fmla="*/ 2032 w 3296"/>
              <a:gd name="T47" fmla="*/ 1204 h 1564"/>
              <a:gd name="T48" fmla="*/ 2080 w 3296"/>
              <a:gd name="T49" fmla="*/ 1084 h 1564"/>
              <a:gd name="T50" fmla="*/ 2136 w 3296"/>
              <a:gd name="T51" fmla="*/ 1212 h 1564"/>
              <a:gd name="T52" fmla="*/ 2192 w 3296"/>
              <a:gd name="T53" fmla="*/ 1188 h 1564"/>
              <a:gd name="T54" fmla="*/ 2224 w 3296"/>
              <a:gd name="T55" fmla="*/ 1316 h 1564"/>
              <a:gd name="T56" fmla="*/ 2288 w 3296"/>
              <a:gd name="T57" fmla="*/ 1308 h 1564"/>
              <a:gd name="T58" fmla="*/ 2328 w 3296"/>
              <a:gd name="T59" fmla="*/ 1276 h 1564"/>
              <a:gd name="T60" fmla="*/ 2424 w 3296"/>
              <a:gd name="T61" fmla="*/ 1212 h 1564"/>
              <a:gd name="T62" fmla="*/ 2472 w 3296"/>
              <a:gd name="T63" fmla="*/ 1220 h 1564"/>
              <a:gd name="T64" fmla="*/ 2600 w 3296"/>
              <a:gd name="T65" fmla="*/ 1212 h 1564"/>
              <a:gd name="T66" fmla="*/ 2712 w 3296"/>
              <a:gd name="T67" fmla="*/ 1252 h 1564"/>
              <a:gd name="T68" fmla="*/ 2760 w 3296"/>
              <a:gd name="T69" fmla="*/ 1212 h 1564"/>
              <a:gd name="T70" fmla="*/ 2840 w 3296"/>
              <a:gd name="T71" fmla="*/ 1300 h 1564"/>
              <a:gd name="T72" fmla="*/ 2848 w 3296"/>
              <a:gd name="T73" fmla="*/ 932 h 1564"/>
              <a:gd name="T74" fmla="*/ 2864 w 3296"/>
              <a:gd name="T75" fmla="*/ 1340 h 1564"/>
              <a:gd name="T76" fmla="*/ 2968 w 3296"/>
              <a:gd name="T77" fmla="*/ 1252 h 1564"/>
              <a:gd name="T78" fmla="*/ 3080 w 3296"/>
              <a:gd name="T79" fmla="*/ 1204 h 1564"/>
              <a:gd name="T80" fmla="*/ 3120 w 3296"/>
              <a:gd name="T81" fmla="*/ 1356 h 1564"/>
              <a:gd name="T82" fmla="*/ 3240 w 3296"/>
              <a:gd name="T83" fmla="*/ 1436 h 15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96"/>
              <a:gd name="T127" fmla="*/ 0 h 1564"/>
              <a:gd name="T128" fmla="*/ 3296 w 3296"/>
              <a:gd name="T129" fmla="*/ 1564 h 15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96" h="1564">
                <a:moveTo>
                  <a:pt x="0" y="1524"/>
                </a:moveTo>
                <a:cubicBezTo>
                  <a:pt x="23" y="1534"/>
                  <a:pt x="47" y="1545"/>
                  <a:pt x="72" y="1548"/>
                </a:cubicBezTo>
                <a:cubicBezTo>
                  <a:pt x="97" y="1551"/>
                  <a:pt x="120" y="1537"/>
                  <a:pt x="152" y="1540"/>
                </a:cubicBezTo>
                <a:cubicBezTo>
                  <a:pt x="184" y="1543"/>
                  <a:pt x="237" y="1564"/>
                  <a:pt x="264" y="1564"/>
                </a:cubicBezTo>
                <a:cubicBezTo>
                  <a:pt x="291" y="1564"/>
                  <a:pt x="291" y="1543"/>
                  <a:pt x="312" y="1540"/>
                </a:cubicBezTo>
                <a:cubicBezTo>
                  <a:pt x="333" y="1537"/>
                  <a:pt x="364" y="1545"/>
                  <a:pt x="392" y="1548"/>
                </a:cubicBezTo>
                <a:cubicBezTo>
                  <a:pt x="420" y="1551"/>
                  <a:pt x="452" y="1557"/>
                  <a:pt x="480" y="1556"/>
                </a:cubicBezTo>
                <a:cubicBezTo>
                  <a:pt x="508" y="1555"/>
                  <a:pt x="520" y="1549"/>
                  <a:pt x="560" y="1540"/>
                </a:cubicBezTo>
                <a:cubicBezTo>
                  <a:pt x="600" y="1531"/>
                  <a:pt x="684" y="1513"/>
                  <a:pt x="720" y="1500"/>
                </a:cubicBezTo>
                <a:cubicBezTo>
                  <a:pt x="756" y="1487"/>
                  <a:pt x="755" y="1479"/>
                  <a:pt x="776" y="1460"/>
                </a:cubicBezTo>
                <a:cubicBezTo>
                  <a:pt x="797" y="1441"/>
                  <a:pt x="829" y="1417"/>
                  <a:pt x="848" y="1388"/>
                </a:cubicBezTo>
                <a:cubicBezTo>
                  <a:pt x="867" y="1359"/>
                  <a:pt x="877" y="1321"/>
                  <a:pt x="888" y="1284"/>
                </a:cubicBezTo>
                <a:cubicBezTo>
                  <a:pt x="899" y="1247"/>
                  <a:pt x="903" y="1211"/>
                  <a:pt x="912" y="1164"/>
                </a:cubicBezTo>
                <a:cubicBezTo>
                  <a:pt x="921" y="1117"/>
                  <a:pt x="937" y="1056"/>
                  <a:pt x="944" y="1004"/>
                </a:cubicBezTo>
                <a:cubicBezTo>
                  <a:pt x="951" y="952"/>
                  <a:pt x="949" y="900"/>
                  <a:pt x="952" y="852"/>
                </a:cubicBezTo>
                <a:cubicBezTo>
                  <a:pt x="955" y="804"/>
                  <a:pt x="960" y="757"/>
                  <a:pt x="960" y="716"/>
                </a:cubicBezTo>
                <a:cubicBezTo>
                  <a:pt x="960" y="675"/>
                  <a:pt x="948" y="611"/>
                  <a:pt x="952" y="604"/>
                </a:cubicBezTo>
                <a:cubicBezTo>
                  <a:pt x="956" y="597"/>
                  <a:pt x="976" y="689"/>
                  <a:pt x="984" y="676"/>
                </a:cubicBezTo>
                <a:cubicBezTo>
                  <a:pt x="992" y="663"/>
                  <a:pt x="997" y="580"/>
                  <a:pt x="1000" y="524"/>
                </a:cubicBezTo>
                <a:cubicBezTo>
                  <a:pt x="1003" y="468"/>
                  <a:pt x="1001" y="393"/>
                  <a:pt x="1000" y="340"/>
                </a:cubicBezTo>
                <a:cubicBezTo>
                  <a:pt x="999" y="287"/>
                  <a:pt x="992" y="244"/>
                  <a:pt x="992" y="204"/>
                </a:cubicBezTo>
                <a:cubicBezTo>
                  <a:pt x="992" y="164"/>
                  <a:pt x="997" y="133"/>
                  <a:pt x="1000" y="100"/>
                </a:cubicBezTo>
                <a:cubicBezTo>
                  <a:pt x="1003" y="67"/>
                  <a:pt x="997" y="0"/>
                  <a:pt x="1008" y="4"/>
                </a:cubicBezTo>
                <a:cubicBezTo>
                  <a:pt x="1019" y="8"/>
                  <a:pt x="1056" y="87"/>
                  <a:pt x="1064" y="124"/>
                </a:cubicBezTo>
                <a:cubicBezTo>
                  <a:pt x="1072" y="161"/>
                  <a:pt x="1056" y="188"/>
                  <a:pt x="1056" y="228"/>
                </a:cubicBezTo>
                <a:cubicBezTo>
                  <a:pt x="1056" y="268"/>
                  <a:pt x="1057" y="331"/>
                  <a:pt x="1064" y="364"/>
                </a:cubicBezTo>
                <a:cubicBezTo>
                  <a:pt x="1071" y="397"/>
                  <a:pt x="1089" y="403"/>
                  <a:pt x="1096" y="428"/>
                </a:cubicBezTo>
                <a:cubicBezTo>
                  <a:pt x="1103" y="453"/>
                  <a:pt x="1103" y="485"/>
                  <a:pt x="1104" y="516"/>
                </a:cubicBezTo>
                <a:cubicBezTo>
                  <a:pt x="1105" y="547"/>
                  <a:pt x="1101" y="580"/>
                  <a:pt x="1104" y="612"/>
                </a:cubicBezTo>
                <a:cubicBezTo>
                  <a:pt x="1107" y="644"/>
                  <a:pt x="1115" y="677"/>
                  <a:pt x="1120" y="708"/>
                </a:cubicBezTo>
                <a:cubicBezTo>
                  <a:pt x="1125" y="739"/>
                  <a:pt x="1129" y="761"/>
                  <a:pt x="1136" y="796"/>
                </a:cubicBezTo>
                <a:cubicBezTo>
                  <a:pt x="1143" y="831"/>
                  <a:pt x="1155" y="879"/>
                  <a:pt x="1160" y="916"/>
                </a:cubicBezTo>
                <a:cubicBezTo>
                  <a:pt x="1165" y="953"/>
                  <a:pt x="1165" y="985"/>
                  <a:pt x="1168" y="1020"/>
                </a:cubicBezTo>
                <a:cubicBezTo>
                  <a:pt x="1171" y="1055"/>
                  <a:pt x="1165" y="1092"/>
                  <a:pt x="1176" y="1124"/>
                </a:cubicBezTo>
                <a:cubicBezTo>
                  <a:pt x="1187" y="1156"/>
                  <a:pt x="1223" y="1183"/>
                  <a:pt x="1232" y="1212"/>
                </a:cubicBezTo>
                <a:cubicBezTo>
                  <a:pt x="1241" y="1241"/>
                  <a:pt x="1215" y="1275"/>
                  <a:pt x="1232" y="1300"/>
                </a:cubicBezTo>
                <a:cubicBezTo>
                  <a:pt x="1249" y="1325"/>
                  <a:pt x="1304" y="1352"/>
                  <a:pt x="1336" y="1364"/>
                </a:cubicBezTo>
                <a:cubicBezTo>
                  <a:pt x="1368" y="1376"/>
                  <a:pt x="1397" y="1373"/>
                  <a:pt x="1424" y="1372"/>
                </a:cubicBezTo>
                <a:cubicBezTo>
                  <a:pt x="1451" y="1371"/>
                  <a:pt x="1475" y="1352"/>
                  <a:pt x="1496" y="1356"/>
                </a:cubicBezTo>
                <a:cubicBezTo>
                  <a:pt x="1517" y="1360"/>
                  <a:pt x="1528" y="1388"/>
                  <a:pt x="1552" y="1396"/>
                </a:cubicBezTo>
                <a:cubicBezTo>
                  <a:pt x="1576" y="1404"/>
                  <a:pt x="1612" y="1405"/>
                  <a:pt x="1640" y="1404"/>
                </a:cubicBezTo>
                <a:cubicBezTo>
                  <a:pt x="1668" y="1403"/>
                  <a:pt x="1699" y="1393"/>
                  <a:pt x="1720" y="1388"/>
                </a:cubicBezTo>
                <a:cubicBezTo>
                  <a:pt x="1741" y="1383"/>
                  <a:pt x="1752" y="1379"/>
                  <a:pt x="1768" y="1372"/>
                </a:cubicBezTo>
                <a:cubicBezTo>
                  <a:pt x="1784" y="1365"/>
                  <a:pt x="1793" y="1355"/>
                  <a:pt x="1816" y="1348"/>
                </a:cubicBezTo>
                <a:cubicBezTo>
                  <a:pt x="1839" y="1341"/>
                  <a:pt x="1877" y="1341"/>
                  <a:pt x="1904" y="1332"/>
                </a:cubicBezTo>
                <a:cubicBezTo>
                  <a:pt x="1931" y="1323"/>
                  <a:pt x="1963" y="1309"/>
                  <a:pt x="1976" y="1292"/>
                </a:cubicBezTo>
                <a:cubicBezTo>
                  <a:pt x="1989" y="1275"/>
                  <a:pt x="1975" y="1243"/>
                  <a:pt x="1984" y="1228"/>
                </a:cubicBezTo>
                <a:cubicBezTo>
                  <a:pt x="1993" y="1213"/>
                  <a:pt x="2020" y="1217"/>
                  <a:pt x="2032" y="1204"/>
                </a:cubicBezTo>
                <a:cubicBezTo>
                  <a:pt x="2044" y="1191"/>
                  <a:pt x="2048" y="1168"/>
                  <a:pt x="2056" y="1148"/>
                </a:cubicBezTo>
                <a:cubicBezTo>
                  <a:pt x="2064" y="1128"/>
                  <a:pt x="2071" y="1081"/>
                  <a:pt x="2080" y="1084"/>
                </a:cubicBezTo>
                <a:cubicBezTo>
                  <a:pt x="2089" y="1087"/>
                  <a:pt x="2103" y="1143"/>
                  <a:pt x="2112" y="1164"/>
                </a:cubicBezTo>
                <a:cubicBezTo>
                  <a:pt x="2121" y="1185"/>
                  <a:pt x="2131" y="1217"/>
                  <a:pt x="2136" y="1212"/>
                </a:cubicBezTo>
                <a:cubicBezTo>
                  <a:pt x="2141" y="1207"/>
                  <a:pt x="2135" y="1136"/>
                  <a:pt x="2144" y="1132"/>
                </a:cubicBezTo>
                <a:cubicBezTo>
                  <a:pt x="2153" y="1128"/>
                  <a:pt x="2181" y="1168"/>
                  <a:pt x="2192" y="1188"/>
                </a:cubicBezTo>
                <a:cubicBezTo>
                  <a:pt x="2203" y="1208"/>
                  <a:pt x="2203" y="1231"/>
                  <a:pt x="2208" y="1252"/>
                </a:cubicBezTo>
                <a:cubicBezTo>
                  <a:pt x="2213" y="1273"/>
                  <a:pt x="2215" y="1321"/>
                  <a:pt x="2224" y="1316"/>
                </a:cubicBezTo>
                <a:cubicBezTo>
                  <a:pt x="2233" y="1311"/>
                  <a:pt x="2253" y="1221"/>
                  <a:pt x="2264" y="1220"/>
                </a:cubicBezTo>
                <a:cubicBezTo>
                  <a:pt x="2275" y="1219"/>
                  <a:pt x="2283" y="1307"/>
                  <a:pt x="2288" y="1308"/>
                </a:cubicBezTo>
                <a:cubicBezTo>
                  <a:pt x="2293" y="1309"/>
                  <a:pt x="2289" y="1233"/>
                  <a:pt x="2296" y="1228"/>
                </a:cubicBezTo>
                <a:cubicBezTo>
                  <a:pt x="2303" y="1223"/>
                  <a:pt x="2309" y="1271"/>
                  <a:pt x="2328" y="1276"/>
                </a:cubicBezTo>
                <a:cubicBezTo>
                  <a:pt x="2347" y="1281"/>
                  <a:pt x="2392" y="1271"/>
                  <a:pt x="2408" y="1260"/>
                </a:cubicBezTo>
                <a:cubicBezTo>
                  <a:pt x="2424" y="1249"/>
                  <a:pt x="2421" y="1207"/>
                  <a:pt x="2424" y="1212"/>
                </a:cubicBezTo>
                <a:cubicBezTo>
                  <a:pt x="2427" y="1217"/>
                  <a:pt x="2416" y="1291"/>
                  <a:pt x="2424" y="1292"/>
                </a:cubicBezTo>
                <a:cubicBezTo>
                  <a:pt x="2432" y="1293"/>
                  <a:pt x="2456" y="1233"/>
                  <a:pt x="2472" y="1220"/>
                </a:cubicBezTo>
                <a:cubicBezTo>
                  <a:pt x="2488" y="1207"/>
                  <a:pt x="2499" y="1213"/>
                  <a:pt x="2520" y="1212"/>
                </a:cubicBezTo>
                <a:cubicBezTo>
                  <a:pt x="2541" y="1211"/>
                  <a:pt x="2576" y="1212"/>
                  <a:pt x="2600" y="1212"/>
                </a:cubicBezTo>
                <a:cubicBezTo>
                  <a:pt x="2624" y="1212"/>
                  <a:pt x="2646" y="1205"/>
                  <a:pt x="2664" y="1212"/>
                </a:cubicBezTo>
                <a:cubicBezTo>
                  <a:pt x="2682" y="1219"/>
                  <a:pt x="2704" y="1236"/>
                  <a:pt x="2712" y="1252"/>
                </a:cubicBezTo>
                <a:cubicBezTo>
                  <a:pt x="2720" y="1268"/>
                  <a:pt x="2704" y="1315"/>
                  <a:pt x="2712" y="1308"/>
                </a:cubicBezTo>
                <a:cubicBezTo>
                  <a:pt x="2720" y="1301"/>
                  <a:pt x="2741" y="1221"/>
                  <a:pt x="2760" y="1212"/>
                </a:cubicBezTo>
                <a:cubicBezTo>
                  <a:pt x="2779" y="1203"/>
                  <a:pt x="2811" y="1237"/>
                  <a:pt x="2824" y="1252"/>
                </a:cubicBezTo>
                <a:cubicBezTo>
                  <a:pt x="2837" y="1267"/>
                  <a:pt x="2835" y="1321"/>
                  <a:pt x="2840" y="1300"/>
                </a:cubicBezTo>
                <a:cubicBezTo>
                  <a:pt x="2845" y="1279"/>
                  <a:pt x="2855" y="1185"/>
                  <a:pt x="2856" y="1124"/>
                </a:cubicBezTo>
                <a:cubicBezTo>
                  <a:pt x="2857" y="1063"/>
                  <a:pt x="2845" y="925"/>
                  <a:pt x="2848" y="932"/>
                </a:cubicBezTo>
                <a:cubicBezTo>
                  <a:pt x="2851" y="939"/>
                  <a:pt x="2869" y="1096"/>
                  <a:pt x="2872" y="1164"/>
                </a:cubicBezTo>
                <a:cubicBezTo>
                  <a:pt x="2875" y="1232"/>
                  <a:pt x="2857" y="1311"/>
                  <a:pt x="2864" y="1340"/>
                </a:cubicBezTo>
                <a:cubicBezTo>
                  <a:pt x="2871" y="1369"/>
                  <a:pt x="2895" y="1355"/>
                  <a:pt x="2912" y="1340"/>
                </a:cubicBezTo>
                <a:cubicBezTo>
                  <a:pt x="2929" y="1325"/>
                  <a:pt x="2949" y="1280"/>
                  <a:pt x="2968" y="1252"/>
                </a:cubicBezTo>
                <a:cubicBezTo>
                  <a:pt x="2987" y="1224"/>
                  <a:pt x="3005" y="1180"/>
                  <a:pt x="3024" y="1172"/>
                </a:cubicBezTo>
                <a:cubicBezTo>
                  <a:pt x="3043" y="1164"/>
                  <a:pt x="3072" y="1176"/>
                  <a:pt x="3080" y="1204"/>
                </a:cubicBezTo>
                <a:cubicBezTo>
                  <a:pt x="3088" y="1232"/>
                  <a:pt x="3065" y="1315"/>
                  <a:pt x="3072" y="1340"/>
                </a:cubicBezTo>
                <a:cubicBezTo>
                  <a:pt x="3079" y="1365"/>
                  <a:pt x="3104" y="1343"/>
                  <a:pt x="3120" y="1356"/>
                </a:cubicBezTo>
                <a:cubicBezTo>
                  <a:pt x="3136" y="1369"/>
                  <a:pt x="3148" y="1407"/>
                  <a:pt x="3168" y="1420"/>
                </a:cubicBezTo>
                <a:cubicBezTo>
                  <a:pt x="3188" y="1433"/>
                  <a:pt x="3219" y="1428"/>
                  <a:pt x="3240" y="1436"/>
                </a:cubicBezTo>
                <a:cubicBezTo>
                  <a:pt x="3261" y="1444"/>
                  <a:pt x="3291" y="1461"/>
                  <a:pt x="3296" y="1468"/>
                </a:cubicBezTo>
              </a:path>
            </a:pathLst>
          </a:custGeom>
          <a:noFill/>
          <a:ln w="38160" cap="flat">
            <a:solidFill>
              <a:srgbClr val="339966"/>
            </a:solidFill>
            <a:round/>
            <a:headEnd/>
            <a:tailEnd/>
          </a:ln>
        </p:spPr>
        <p:txBody>
          <a:bodyPr wrap="none" anchor="ctr"/>
          <a:lstStyle/>
          <a:p>
            <a:endParaRPr lang="ja-JP" altLang="en-US"/>
          </a:p>
        </p:txBody>
      </p:sp>
      <p:grpSp>
        <p:nvGrpSpPr>
          <p:cNvPr id="277511" name="Group 7"/>
          <p:cNvGrpSpPr>
            <a:grpSpLocks/>
          </p:cNvGrpSpPr>
          <p:nvPr/>
        </p:nvGrpSpPr>
        <p:grpSpPr bwMode="auto">
          <a:xfrm>
            <a:off x="4619625" y="3108325"/>
            <a:ext cx="1201738" cy="876300"/>
            <a:chOff x="2910" y="1958"/>
            <a:chExt cx="757" cy="552"/>
          </a:xfrm>
        </p:grpSpPr>
        <p:sp>
          <p:nvSpPr>
            <p:cNvPr id="257042" name="AutoShape 8"/>
            <p:cNvSpPr>
              <a:spLocks noChangeArrowheads="1"/>
            </p:cNvSpPr>
            <p:nvPr/>
          </p:nvSpPr>
          <p:spPr bwMode="auto">
            <a:xfrm>
              <a:off x="2912" y="1958"/>
              <a:ext cx="669" cy="552"/>
            </a:xfrm>
            <a:prstGeom prst="leftArrow">
              <a:avLst>
                <a:gd name="adj1" fmla="val 50000"/>
                <a:gd name="adj2" fmla="val 30299"/>
              </a:avLst>
            </a:prstGeom>
            <a:solidFill>
              <a:srgbClr val="00FF00"/>
            </a:solidFill>
            <a:ln w="9360">
              <a:solidFill>
                <a:srgbClr val="000000"/>
              </a:solidFill>
              <a:miter lim="800000"/>
              <a:headEnd/>
              <a:tailEnd/>
            </a:ln>
          </p:spPr>
          <p:txBody>
            <a:bodyPr wrap="none" anchor="ctr"/>
            <a:lstStyle/>
            <a:p>
              <a:endParaRPr lang="ja-JP" altLang="en-US"/>
            </a:p>
          </p:txBody>
        </p:sp>
        <p:sp>
          <p:nvSpPr>
            <p:cNvPr id="257043" name="Text Box 9"/>
            <p:cNvSpPr txBox="1">
              <a:spLocks noChangeArrowheads="1"/>
            </p:cNvSpPr>
            <p:nvPr/>
          </p:nvSpPr>
          <p:spPr bwMode="auto">
            <a:xfrm>
              <a:off x="2910" y="2057"/>
              <a:ext cx="757" cy="297"/>
            </a:xfrm>
            <a:prstGeom prst="rect">
              <a:avLst/>
            </a:prstGeom>
            <a:noFill/>
            <a:ln w="9525">
              <a:noFill/>
              <a:round/>
              <a:headEnd/>
              <a:tailEnd/>
            </a:ln>
          </p:spPr>
          <p:txBody>
            <a:bodyPr lIns="100800" tIns="66780" rIns="100800" bIns="50400">
              <a:spAutoFit/>
            </a:bodyPr>
            <a:lstStyle/>
            <a:p>
              <a:pPr algn="ctr">
                <a:lnSpc>
                  <a:spcPct val="95000"/>
                </a:lnSpc>
                <a:spcBef>
                  <a:spcPts val="16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b="0" i="0">
                  <a:solidFill>
                    <a:srgbClr val="000000"/>
                  </a:solidFill>
                </a:rPr>
                <a:t>0.2nm</a:t>
              </a:r>
            </a:p>
          </p:txBody>
        </p:sp>
      </p:grpSp>
      <p:grpSp>
        <p:nvGrpSpPr>
          <p:cNvPr id="277514" name="Group 10"/>
          <p:cNvGrpSpPr>
            <a:grpSpLocks/>
          </p:cNvGrpSpPr>
          <p:nvPr/>
        </p:nvGrpSpPr>
        <p:grpSpPr bwMode="auto">
          <a:xfrm>
            <a:off x="4410075" y="1954213"/>
            <a:ext cx="4386263" cy="3190875"/>
            <a:chOff x="2778" y="1231"/>
            <a:chExt cx="2763" cy="2010"/>
          </a:xfrm>
        </p:grpSpPr>
        <p:sp>
          <p:nvSpPr>
            <p:cNvPr id="257035" name="Line 11"/>
            <p:cNvSpPr>
              <a:spLocks noChangeShapeType="1"/>
            </p:cNvSpPr>
            <p:nvPr/>
          </p:nvSpPr>
          <p:spPr bwMode="auto">
            <a:xfrm flipH="1">
              <a:off x="2777" y="1548"/>
              <a:ext cx="599" cy="584"/>
            </a:xfrm>
            <a:prstGeom prst="line">
              <a:avLst/>
            </a:prstGeom>
            <a:noFill/>
            <a:ln w="38160">
              <a:solidFill>
                <a:srgbClr val="FF0000"/>
              </a:solidFill>
              <a:miter lim="800000"/>
              <a:headEnd/>
              <a:tailEnd type="triangle" w="med" len="med"/>
            </a:ln>
          </p:spPr>
          <p:txBody>
            <a:bodyPr/>
            <a:lstStyle/>
            <a:p>
              <a:endParaRPr lang="ja-JP" altLang="en-US"/>
            </a:p>
          </p:txBody>
        </p:sp>
        <p:sp>
          <p:nvSpPr>
            <p:cNvPr id="257036" name="Text Box 12"/>
            <p:cNvSpPr txBox="1">
              <a:spLocks noChangeArrowheads="1"/>
            </p:cNvSpPr>
            <p:nvPr/>
          </p:nvSpPr>
          <p:spPr bwMode="auto">
            <a:xfrm>
              <a:off x="3376" y="1231"/>
              <a:ext cx="2001" cy="316"/>
            </a:xfrm>
            <a:prstGeom prst="rect">
              <a:avLst/>
            </a:prstGeom>
            <a:noFill/>
            <a:ln w="9525">
              <a:noFill/>
              <a:round/>
              <a:headEnd/>
              <a:tailEnd/>
            </a:ln>
          </p:spPr>
          <p:txBody>
            <a:bodyPr wrap="none" anchor="ctr"/>
            <a:lstStyle/>
            <a:p>
              <a:endParaRPr lang="ja-JP" altLang="en-US"/>
            </a:p>
          </p:txBody>
        </p:sp>
        <p:sp>
          <p:nvSpPr>
            <p:cNvPr id="257037" name="Text Box 13"/>
            <p:cNvSpPr txBox="1">
              <a:spLocks noChangeArrowheads="1"/>
            </p:cNvSpPr>
            <p:nvPr/>
          </p:nvSpPr>
          <p:spPr bwMode="auto">
            <a:xfrm>
              <a:off x="3376" y="1231"/>
              <a:ext cx="2164" cy="646"/>
            </a:xfrm>
            <a:prstGeom prst="rect">
              <a:avLst/>
            </a:prstGeom>
            <a:solidFill>
              <a:srgbClr val="FFFF00"/>
            </a:solidFill>
            <a:ln w="9525">
              <a:noFill/>
              <a:round/>
              <a:headEnd/>
              <a:tailEnd/>
            </a:ln>
          </p:spPr>
          <p:txBody>
            <a:bodyPr lIns="100800" tIns="69930" rIns="100800" bIns="50400">
              <a:spAutoFit/>
            </a:bodyPr>
            <a:lstStyle/>
            <a:p>
              <a:pPr algn="ctr">
                <a:lnSpc>
                  <a:spcPct val="95000"/>
                </a:lnSpc>
                <a:spcBef>
                  <a:spcPts val="1938"/>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3100">
                  <a:solidFill>
                    <a:srgbClr val="000000"/>
                  </a:solidFill>
                </a:rPr>
                <a:t>4d-4f</a:t>
              </a:r>
              <a:r>
                <a:rPr lang="en-US" altLang="ja-JP" sz="3100" i="0">
                  <a:solidFill>
                    <a:srgbClr val="000000"/>
                  </a:solidFill>
                </a:rPr>
                <a:t>  + </a:t>
              </a:r>
              <a:r>
                <a:rPr lang="en-US" altLang="ja-JP" sz="3100">
                  <a:solidFill>
                    <a:srgbClr val="000000"/>
                  </a:solidFill>
                </a:rPr>
                <a:t>4p-4d</a:t>
              </a:r>
            </a:p>
            <a:p>
              <a:pPr algn="ctr">
                <a:lnSpc>
                  <a:spcPct val="95000"/>
                </a:lnSpc>
                <a:spcBef>
                  <a:spcPts val="13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200" i="0">
                  <a:solidFill>
                    <a:srgbClr val="000000"/>
                  </a:solidFill>
                </a:rPr>
                <a:t>Interference considered</a:t>
              </a:r>
            </a:p>
          </p:txBody>
        </p:sp>
        <p:sp>
          <p:nvSpPr>
            <p:cNvPr id="257038" name="Line 14"/>
            <p:cNvSpPr>
              <a:spLocks noChangeShapeType="1"/>
            </p:cNvSpPr>
            <p:nvPr/>
          </p:nvSpPr>
          <p:spPr bwMode="auto">
            <a:xfrm flipH="1">
              <a:off x="2777" y="2491"/>
              <a:ext cx="599" cy="750"/>
            </a:xfrm>
            <a:prstGeom prst="line">
              <a:avLst/>
            </a:prstGeom>
            <a:noFill/>
            <a:ln w="38160">
              <a:solidFill>
                <a:srgbClr val="0000FF"/>
              </a:solidFill>
              <a:miter lim="800000"/>
              <a:headEnd/>
              <a:tailEnd type="triangle" w="med" len="med"/>
            </a:ln>
          </p:spPr>
          <p:txBody>
            <a:bodyPr/>
            <a:lstStyle/>
            <a:p>
              <a:endParaRPr lang="ja-JP" altLang="en-US"/>
            </a:p>
          </p:txBody>
        </p:sp>
        <p:sp>
          <p:nvSpPr>
            <p:cNvPr id="257039" name="Text Box 15"/>
            <p:cNvSpPr txBox="1">
              <a:spLocks noChangeArrowheads="1"/>
            </p:cNvSpPr>
            <p:nvPr/>
          </p:nvSpPr>
          <p:spPr bwMode="auto">
            <a:xfrm>
              <a:off x="3502" y="2270"/>
              <a:ext cx="1192" cy="298"/>
            </a:xfrm>
            <a:prstGeom prst="rect">
              <a:avLst/>
            </a:prstGeom>
            <a:noFill/>
            <a:ln w="9525">
              <a:noFill/>
              <a:round/>
              <a:headEnd/>
              <a:tailEnd/>
            </a:ln>
          </p:spPr>
          <p:txBody>
            <a:bodyPr lIns="100800" tIns="66780" rIns="100800" bIns="50400">
              <a:spAutoFit/>
            </a:bodyPr>
            <a:lstStyle/>
            <a:p>
              <a:pPr>
                <a:lnSpc>
                  <a:spcPct val="95000"/>
                </a:lnSpc>
                <a:spcBef>
                  <a:spcPts val="16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a:solidFill>
                    <a:srgbClr val="000000"/>
                  </a:solidFill>
                </a:rPr>
                <a:t>4d-4f</a:t>
              </a:r>
              <a:r>
                <a:rPr lang="en-US" altLang="ja-JP" sz="2600" i="0">
                  <a:solidFill>
                    <a:srgbClr val="000000"/>
                  </a:solidFill>
                </a:rPr>
                <a:t> only</a:t>
              </a:r>
            </a:p>
          </p:txBody>
        </p:sp>
        <p:sp>
          <p:nvSpPr>
            <p:cNvPr id="257040" name="Line 16"/>
            <p:cNvSpPr>
              <a:spLocks noChangeShapeType="1"/>
            </p:cNvSpPr>
            <p:nvPr/>
          </p:nvSpPr>
          <p:spPr bwMode="auto">
            <a:xfrm flipH="1">
              <a:off x="3501" y="3011"/>
              <a:ext cx="357" cy="229"/>
            </a:xfrm>
            <a:prstGeom prst="line">
              <a:avLst/>
            </a:prstGeom>
            <a:noFill/>
            <a:ln w="38160">
              <a:solidFill>
                <a:srgbClr val="008000"/>
              </a:solidFill>
              <a:miter lim="800000"/>
              <a:headEnd/>
              <a:tailEnd type="triangle" w="med" len="med"/>
            </a:ln>
          </p:spPr>
          <p:txBody>
            <a:bodyPr/>
            <a:lstStyle/>
            <a:p>
              <a:endParaRPr lang="ja-JP" altLang="en-US"/>
            </a:p>
          </p:txBody>
        </p:sp>
        <p:sp>
          <p:nvSpPr>
            <p:cNvPr id="257041" name="Text Box 17"/>
            <p:cNvSpPr txBox="1">
              <a:spLocks noChangeArrowheads="1"/>
            </p:cNvSpPr>
            <p:nvPr/>
          </p:nvSpPr>
          <p:spPr bwMode="auto">
            <a:xfrm>
              <a:off x="3858" y="2853"/>
              <a:ext cx="1192" cy="298"/>
            </a:xfrm>
            <a:prstGeom prst="rect">
              <a:avLst/>
            </a:prstGeom>
            <a:noFill/>
            <a:ln w="9525">
              <a:noFill/>
              <a:round/>
              <a:headEnd/>
              <a:tailEnd/>
            </a:ln>
          </p:spPr>
          <p:txBody>
            <a:bodyPr lIns="100800" tIns="66780" rIns="100800" bIns="50400">
              <a:spAutoFit/>
            </a:bodyPr>
            <a:lstStyle/>
            <a:p>
              <a:pPr>
                <a:lnSpc>
                  <a:spcPct val="95000"/>
                </a:lnSpc>
                <a:spcBef>
                  <a:spcPts val="16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a:solidFill>
                    <a:srgbClr val="000000"/>
                  </a:solidFill>
                </a:rPr>
                <a:t>4p-4d</a:t>
              </a:r>
              <a:r>
                <a:rPr lang="en-US" altLang="ja-JP" sz="2600" i="0">
                  <a:solidFill>
                    <a:srgbClr val="000000"/>
                  </a:solidFill>
                </a:rPr>
                <a:t> only</a:t>
              </a:r>
            </a:p>
          </p:txBody>
        </p:sp>
      </p:grpSp>
      <p:sp>
        <p:nvSpPr>
          <p:cNvPr id="257032" name="Text Box 18"/>
          <p:cNvSpPr txBox="1">
            <a:spLocks noChangeArrowheads="1"/>
          </p:cNvSpPr>
          <p:nvPr/>
        </p:nvSpPr>
        <p:spPr bwMode="auto">
          <a:xfrm>
            <a:off x="3863975" y="1344613"/>
            <a:ext cx="3613150" cy="415925"/>
          </a:xfrm>
          <a:prstGeom prst="rect">
            <a:avLst/>
          </a:prstGeom>
          <a:solidFill>
            <a:srgbClr val="FFFFFF"/>
          </a:solidFill>
          <a:ln w="9525">
            <a:noFill/>
            <a:round/>
            <a:headEnd/>
            <a:tailEnd/>
          </a:ln>
        </p:spPr>
        <p:txBody>
          <a:bodyPr lIns="100800" tIns="64260" rIns="100800" bIns="50400">
            <a:spAutoFit/>
          </a:bodyPr>
          <a:lstStyle/>
          <a:p>
            <a:pPr>
              <a:lnSpc>
                <a:spcPct val="95000"/>
              </a:lnSpc>
              <a:spcBef>
                <a:spcPts val="137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200" i="0">
                <a:solidFill>
                  <a:srgbClr val="000000"/>
                </a:solidFill>
              </a:rPr>
              <a:t>A-coefficients of Sn</a:t>
            </a:r>
            <a:r>
              <a:rPr lang="en-US" altLang="ja-JP" sz="2200" i="0" baseline="30000">
                <a:solidFill>
                  <a:srgbClr val="000000"/>
                </a:solidFill>
              </a:rPr>
              <a:t>12+</a:t>
            </a:r>
            <a:r>
              <a:rPr lang="en-US" altLang="ja-JP" sz="2200" i="0">
                <a:solidFill>
                  <a:srgbClr val="000000"/>
                </a:solidFill>
              </a:rPr>
              <a:t> ions</a:t>
            </a:r>
          </a:p>
        </p:txBody>
      </p:sp>
      <p:sp>
        <p:nvSpPr>
          <p:cNvPr id="257033" name="Text Box 19"/>
          <p:cNvSpPr txBox="1">
            <a:spLocks noChangeArrowheads="1"/>
          </p:cNvSpPr>
          <p:nvPr/>
        </p:nvSpPr>
        <p:spPr bwMode="auto">
          <a:xfrm rot="-5400000">
            <a:off x="-688824" y="3565119"/>
            <a:ext cx="4107589" cy="498428"/>
          </a:xfrm>
          <a:prstGeom prst="rect">
            <a:avLst/>
          </a:prstGeom>
          <a:solidFill>
            <a:srgbClr val="FFFFFF"/>
          </a:solidFill>
          <a:ln w="9525">
            <a:noFill/>
            <a:round/>
            <a:headEnd/>
            <a:tailEnd/>
          </a:ln>
        </p:spPr>
        <p:txBody>
          <a:bodyPr wrap="square" lIns="100800" tIns="66780" rIns="100800" bIns="50400">
            <a:spAutoFit/>
          </a:bodyPr>
          <a:lstStyle/>
          <a:p>
            <a:pPr algn="ctr">
              <a:lnSpc>
                <a:spcPct val="95000"/>
              </a:lnSpc>
              <a:spcBef>
                <a:spcPts val="1625"/>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600" i="0" dirty="0">
                <a:solidFill>
                  <a:srgbClr val="000000"/>
                </a:solidFill>
              </a:rPr>
              <a:t>A-coefficients</a:t>
            </a:r>
          </a:p>
        </p:txBody>
      </p:sp>
      <p:sp>
        <p:nvSpPr>
          <p:cNvPr id="257034" name="Text Box 20"/>
          <p:cNvSpPr txBox="1">
            <a:spLocks noChangeArrowheads="1"/>
          </p:cNvSpPr>
          <p:nvPr/>
        </p:nvSpPr>
        <p:spPr bwMode="auto">
          <a:xfrm>
            <a:off x="5627688" y="3024188"/>
            <a:ext cx="3024187" cy="677862"/>
          </a:xfrm>
          <a:prstGeom prst="rect">
            <a:avLst/>
          </a:prstGeom>
          <a:noFill/>
          <a:ln w="9525">
            <a:noFill/>
            <a:round/>
            <a:headEnd/>
            <a:tailEnd/>
          </a:ln>
        </p:spPr>
        <p:txBody>
          <a:bodyPr lIns="100800" tIns="63000" rIns="100800" bIns="50400">
            <a:spAutoFit/>
          </a:bodyPr>
          <a:lstStyle/>
          <a:p>
            <a:pPr>
              <a:lnSpc>
                <a:spcPct val="95000"/>
              </a:lnSpc>
              <a:spcBef>
                <a:spcPts val="125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ja-JP" sz="2000" i="0">
                <a:solidFill>
                  <a:srgbClr val="33CC33"/>
                </a:solidFill>
              </a:rPr>
              <a:t>CXS Experiments (Tanuma et al TMU)</a:t>
            </a:r>
          </a:p>
        </p:txBody>
      </p:sp>
      <p:sp>
        <p:nvSpPr>
          <p:cNvPr id="4" name="正方形/長方形 3"/>
          <p:cNvSpPr/>
          <p:nvPr/>
        </p:nvSpPr>
        <p:spPr bwMode="auto">
          <a:xfrm>
            <a:off x="1727851" y="1760538"/>
            <a:ext cx="936131" cy="39635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fill="hold" nodeType="clickEffect">
                                  <p:stCondLst>
                                    <p:cond delay="0"/>
                                  </p:stCondLst>
                                  <p:childTnLst>
                                    <p:animEffect transition="out" filter="fade">
                                      <p:cBhvr additive="repl">
                                        <p:cTn id="6" dur="2000"/>
                                        <p:tgtEl>
                                          <p:spTgt spid="277514"/>
                                        </p:tgtEl>
                                      </p:cBhvr>
                                    </p:animEffect>
                                    <p:set>
                                      <p:cBhvr additive="repl">
                                        <p:cTn id="7" dur="1" fill="hold">
                                          <p:stCondLst>
                                            <p:cond delay="0"/>
                                          </p:stCondLst>
                                        </p:cTn>
                                        <p:tgtEl>
                                          <p:spTgt spid="2775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277511"/>
                                        </p:tgtEl>
                                        <p:attrNameLst>
                                          <p:attrName>style.visibility</p:attrName>
                                        </p:attrNameLst>
                                      </p:cBhvr>
                                      <p:to>
                                        <p:strVal val="visible"/>
                                      </p:to>
                                    </p:set>
                                    <p:animEffect transition="in" filter="checkerboard(across)">
                                      <p:cBhvr additive="repl">
                                        <p:cTn id="12" dur="500"/>
                                        <p:tgtEl>
                                          <p:spTgt spid="277511"/>
                                        </p:tgtEl>
                                      </p:cBhvr>
                                    </p:animEffect>
                                  </p:childTnLst>
                                </p:cTn>
                              </p:par>
                              <p:par>
                                <p:cTn id="13" presetID="22" presetClass="entr" presetSubtype="4" fill="hold" grpId="0" nodeType="withEffect">
                                  <p:stCondLst>
                                    <p:cond delay="0"/>
                                  </p:stCondLst>
                                  <p:childTnLst>
                                    <p:set>
                                      <p:cBhvr additive="repl">
                                        <p:cTn id="14" dur="1" fill="hold">
                                          <p:stCondLst>
                                            <p:cond delay="0"/>
                                          </p:stCondLst>
                                        </p:cTn>
                                        <p:tgtEl>
                                          <p:spTgt spid="277510"/>
                                        </p:tgtEl>
                                        <p:attrNameLst>
                                          <p:attrName>style.visibility</p:attrName>
                                        </p:attrNameLst>
                                      </p:cBhvr>
                                      <p:to>
                                        <p:strVal val="visible"/>
                                      </p:to>
                                    </p:set>
                                    <p:animEffect transition="in" filter="wipe(down)">
                                      <p:cBhvr additive="repl">
                                        <p:cTn id="15" dur="500"/>
                                        <p:tgtEl>
                                          <p:spTgt spid="277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31013" y="1521814"/>
            <a:ext cx="7200887" cy="2978123"/>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4" name="正方形/長方形 3"/>
          <p:cNvSpPr/>
          <p:nvPr/>
        </p:nvSpPr>
        <p:spPr bwMode="auto">
          <a:xfrm>
            <a:off x="7206512" y="395367"/>
            <a:ext cx="2858003" cy="6502864"/>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322562" name="Rectangle 2"/>
          <p:cNvSpPr>
            <a:spLocks noGrp="1" noChangeArrowheads="1"/>
          </p:cNvSpPr>
          <p:nvPr>
            <p:ph type="title"/>
          </p:nvPr>
        </p:nvSpPr>
        <p:spPr>
          <a:xfrm>
            <a:off x="0" y="-1"/>
            <a:ext cx="3960162" cy="1247803"/>
          </a:xfrm>
        </p:spPr>
        <p:txBody>
          <a:bodyPr/>
          <a:lstStyle/>
          <a:p>
            <a:pPr>
              <a:defRPr/>
            </a:pPr>
            <a:r>
              <a:rPr lang="en-US" altLang="ja-JP" sz="3600" b="1" i="1" dirty="0" smtClean="0">
                <a:latin typeface="Times New Roman" pitchFamily="18" charset="0"/>
                <a:cs typeface="Times New Roman" pitchFamily="18" charset="0"/>
              </a:rPr>
              <a:t>Z</a:t>
            </a:r>
            <a:r>
              <a:rPr lang="en-US" altLang="ja-JP" sz="3600" b="1" dirty="0" smtClean="0">
                <a:latin typeface="Times New Roman" pitchFamily="18" charset="0"/>
                <a:cs typeface="Times New Roman" pitchFamily="18" charset="0"/>
              </a:rPr>
              <a:t> dependence </a:t>
            </a:r>
            <a:br>
              <a:rPr lang="en-US" altLang="ja-JP" sz="3600" b="1" dirty="0" smtClean="0">
                <a:latin typeface="Times New Roman" pitchFamily="18" charset="0"/>
                <a:cs typeface="Times New Roman" pitchFamily="18" charset="0"/>
              </a:rPr>
            </a:br>
            <a:r>
              <a:rPr lang="en-US" altLang="ja-JP" sz="3600" b="1" dirty="0" smtClean="0">
                <a:latin typeface="Times New Roman" pitchFamily="18" charset="0"/>
                <a:cs typeface="Times New Roman" pitchFamily="18" charset="0"/>
              </a:rPr>
              <a:t>and CI effects</a:t>
            </a:r>
            <a:endParaRPr lang="ja-JP" altLang="en-US" sz="3600" b="1" dirty="0" smtClean="0">
              <a:latin typeface="Times New Roman" pitchFamily="18" charset="0"/>
              <a:cs typeface="Times New Roman" pitchFamily="18" charset="0"/>
            </a:endParaRPr>
          </a:p>
        </p:txBody>
      </p:sp>
      <p:pic>
        <p:nvPicPr>
          <p:cNvPr id="322564" name="Picture 4"/>
          <p:cNvPicPr>
            <a:picLocks noChangeAspect="1" noChangeArrowheads="1"/>
          </p:cNvPicPr>
          <p:nvPr/>
        </p:nvPicPr>
        <p:blipFill>
          <a:blip r:embed="rId2">
            <a:lum contrast="1000"/>
          </a:blip>
          <a:srcRect/>
          <a:stretch>
            <a:fillRect/>
          </a:stretch>
        </p:blipFill>
        <p:spPr bwMode="auto">
          <a:xfrm>
            <a:off x="3799532" y="1691547"/>
            <a:ext cx="3411479" cy="2523689"/>
          </a:xfrm>
          <a:prstGeom prst="rect">
            <a:avLst/>
          </a:prstGeom>
          <a:solidFill>
            <a:srgbClr val="FFFFFF"/>
          </a:solidFill>
          <a:ln w="25400">
            <a:solidFill>
              <a:srgbClr val="00B0F0"/>
            </a:solidFill>
            <a:round/>
            <a:headEnd/>
            <a:tailEnd/>
          </a:ln>
          <a:effectLst>
            <a:outerShdw dist="107933" dir="2700000" algn="ctr" rotWithShape="0">
              <a:srgbClr val="808080">
                <a:alpha val="50027"/>
              </a:srgbClr>
            </a:outerShdw>
          </a:effectLst>
        </p:spPr>
      </p:pic>
      <p:pic>
        <p:nvPicPr>
          <p:cNvPr id="322565" name="Picture 5"/>
          <p:cNvPicPr>
            <a:picLocks noChangeAspect="1" noChangeArrowheads="1"/>
          </p:cNvPicPr>
          <p:nvPr/>
        </p:nvPicPr>
        <p:blipFill>
          <a:blip r:embed="rId3"/>
          <a:srcRect/>
          <a:stretch>
            <a:fillRect/>
          </a:stretch>
        </p:blipFill>
        <p:spPr bwMode="auto">
          <a:xfrm>
            <a:off x="143743" y="1691547"/>
            <a:ext cx="3487714" cy="2520350"/>
          </a:xfrm>
          <a:prstGeom prst="rect">
            <a:avLst/>
          </a:prstGeom>
          <a:solidFill>
            <a:srgbClr val="FFFFFF"/>
          </a:solidFill>
          <a:ln w="25400">
            <a:solidFill>
              <a:srgbClr val="00B0F0"/>
            </a:solidFill>
            <a:round/>
            <a:headEnd/>
            <a:tailEnd/>
          </a:ln>
          <a:effectLst>
            <a:outerShdw dist="107933" dir="2700000" algn="ctr" rotWithShape="0">
              <a:srgbClr val="808080">
                <a:alpha val="50027"/>
              </a:srgbClr>
            </a:outerShdw>
          </a:effectLst>
        </p:spPr>
      </p:pic>
      <p:pic>
        <p:nvPicPr>
          <p:cNvPr id="322566" name="Picture 6"/>
          <p:cNvPicPr>
            <a:picLocks noChangeAspect="1" noChangeArrowheads="1"/>
          </p:cNvPicPr>
          <p:nvPr/>
        </p:nvPicPr>
        <p:blipFill>
          <a:blip r:embed="rId4"/>
          <a:srcRect/>
          <a:stretch>
            <a:fillRect/>
          </a:stretch>
        </p:blipFill>
        <p:spPr bwMode="auto">
          <a:xfrm>
            <a:off x="7344630" y="539387"/>
            <a:ext cx="2719885" cy="1964854"/>
          </a:xfrm>
          <a:prstGeom prst="rect">
            <a:avLst/>
          </a:prstGeom>
          <a:solidFill>
            <a:srgbClr val="FFFFFF"/>
          </a:solidFill>
          <a:ln w="9525">
            <a:noFill/>
            <a:round/>
            <a:headEnd/>
            <a:tailEnd/>
          </a:ln>
          <a:effectLst>
            <a:outerShdw dist="107933" dir="2700000" algn="ctr" rotWithShape="0">
              <a:srgbClr val="808080">
                <a:alpha val="50027"/>
              </a:srgbClr>
            </a:outerShdw>
          </a:effectLst>
        </p:spPr>
      </p:pic>
      <p:pic>
        <p:nvPicPr>
          <p:cNvPr id="322567" name="Picture 7"/>
          <p:cNvPicPr>
            <a:picLocks noChangeAspect="1" noChangeArrowheads="1"/>
          </p:cNvPicPr>
          <p:nvPr/>
        </p:nvPicPr>
        <p:blipFill>
          <a:blip r:embed="rId5"/>
          <a:srcRect/>
          <a:stretch>
            <a:fillRect/>
          </a:stretch>
        </p:blipFill>
        <p:spPr bwMode="auto">
          <a:xfrm>
            <a:off x="7344629" y="2665351"/>
            <a:ext cx="2735995" cy="1976977"/>
          </a:xfrm>
          <a:prstGeom prst="rect">
            <a:avLst/>
          </a:prstGeom>
          <a:solidFill>
            <a:srgbClr val="FFFFFF"/>
          </a:solidFill>
          <a:ln w="9525">
            <a:noFill/>
            <a:round/>
            <a:headEnd/>
            <a:tailEnd/>
          </a:ln>
          <a:effectLst>
            <a:outerShdw dist="107933" dir="2700000" algn="ctr" rotWithShape="0">
              <a:srgbClr val="808080">
                <a:alpha val="50027"/>
              </a:srgbClr>
            </a:outerShdw>
          </a:effectLst>
        </p:spPr>
      </p:pic>
      <p:pic>
        <p:nvPicPr>
          <p:cNvPr id="322568" name="Picture 8"/>
          <p:cNvPicPr>
            <a:picLocks noChangeAspect="1" noChangeArrowheads="1"/>
          </p:cNvPicPr>
          <p:nvPr/>
        </p:nvPicPr>
        <p:blipFill>
          <a:blip r:embed="rId6"/>
          <a:srcRect/>
          <a:stretch>
            <a:fillRect/>
          </a:stretch>
        </p:blipFill>
        <p:spPr bwMode="auto">
          <a:xfrm>
            <a:off x="7344630" y="4821752"/>
            <a:ext cx="2719885" cy="1967116"/>
          </a:xfrm>
          <a:prstGeom prst="rect">
            <a:avLst/>
          </a:prstGeom>
          <a:solidFill>
            <a:srgbClr val="FFFFFF"/>
          </a:solidFill>
          <a:ln w="9525">
            <a:noFill/>
            <a:round/>
            <a:headEnd/>
            <a:tailEnd/>
          </a:ln>
          <a:effectLst>
            <a:outerShdw dist="107933" dir="2700000" algn="ctr" rotWithShape="0">
              <a:srgbClr val="808080">
                <a:alpha val="50027"/>
              </a:srgbClr>
            </a:outerShdw>
          </a:effectLst>
        </p:spPr>
      </p:pic>
      <p:pic>
        <p:nvPicPr>
          <p:cNvPr id="8" name="Picture 3"/>
          <p:cNvPicPr>
            <a:picLocks noChangeAspect="1" noChangeArrowheads="1"/>
          </p:cNvPicPr>
          <p:nvPr/>
        </p:nvPicPr>
        <p:blipFill>
          <a:blip r:embed="rId7"/>
          <a:srcRect/>
          <a:stretch>
            <a:fillRect/>
          </a:stretch>
        </p:blipFill>
        <p:spPr bwMode="auto">
          <a:xfrm>
            <a:off x="1007752" y="4821751"/>
            <a:ext cx="5112710" cy="2564261"/>
          </a:xfrm>
          <a:prstGeom prst="rect">
            <a:avLst/>
          </a:prstGeom>
          <a:noFill/>
          <a:ln w="28575">
            <a:solidFill>
              <a:srgbClr val="33CCCC"/>
            </a:solidFill>
            <a:miter lim="800000"/>
            <a:headEnd/>
            <a:tailEnd/>
          </a:ln>
        </p:spPr>
      </p:pic>
      <p:sp>
        <p:nvSpPr>
          <p:cNvPr id="2" name="左右矢印 1"/>
          <p:cNvSpPr/>
          <p:nvPr/>
        </p:nvSpPr>
        <p:spPr bwMode="auto">
          <a:xfrm>
            <a:off x="2159912" y="6293755"/>
            <a:ext cx="1080150" cy="288040"/>
          </a:xfrm>
          <a:prstGeom prst="lef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10" name="左右矢印 9"/>
          <p:cNvSpPr/>
          <p:nvPr/>
        </p:nvSpPr>
        <p:spPr bwMode="auto">
          <a:xfrm>
            <a:off x="1660952" y="6608454"/>
            <a:ext cx="2138580" cy="289777"/>
          </a:xfrm>
          <a:prstGeom prst="lef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cxnSp>
        <p:nvCxnSpPr>
          <p:cNvPr id="6" name="直線矢印コネクタ 5"/>
          <p:cNvCxnSpPr/>
          <p:nvPr/>
        </p:nvCxnSpPr>
        <p:spPr bwMode="auto">
          <a:xfrm flipV="1">
            <a:off x="2699987" y="4499937"/>
            <a:ext cx="756105" cy="1793818"/>
          </a:xfrm>
          <a:prstGeom prst="straightConnector1">
            <a:avLst/>
          </a:prstGeom>
          <a:solidFill>
            <a:srgbClr val="00B8FF"/>
          </a:solidFill>
          <a:ln w="38100" cap="flat" cmpd="sng" algn="ctr">
            <a:solidFill>
              <a:srgbClr val="00B0F0"/>
            </a:solidFill>
            <a:prstDash val="solid"/>
            <a:round/>
            <a:headEnd type="none" w="med" len="med"/>
            <a:tailEnd type="arrow"/>
          </a:ln>
          <a:effectLst/>
        </p:spPr>
      </p:cxnSp>
      <p:cxnSp>
        <p:nvCxnSpPr>
          <p:cNvPr id="15" name="直線矢印コネクタ 14"/>
          <p:cNvCxnSpPr/>
          <p:nvPr/>
        </p:nvCxnSpPr>
        <p:spPr bwMode="auto">
          <a:xfrm flipV="1">
            <a:off x="3475023" y="4821751"/>
            <a:ext cx="3581569" cy="1816214"/>
          </a:xfrm>
          <a:prstGeom prst="straightConnector1">
            <a:avLst/>
          </a:prstGeom>
          <a:solidFill>
            <a:srgbClr val="00B8FF"/>
          </a:solidFill>
          <a:ln w="38100"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p:cNvPicPr>
            <a:picLocks noGrp="1" noChangeAspect="1" noChangeArrowheads="1"/>
          </p:cNvPicPr>
          <p:nvPr>
            <p:ph type="body" idx="4294967295"/>
          </p:nvPr>
        </p:nvPicPr>
        <p:blipFill>
          <a:blip r:embed="rId2"/>
          <a:srcRect/>
          <a:stretch>
            <a:fillRect/>
          </a:stretch>
        </p:blipFill>
        <p:spPr>
          <a:xfrm>
            <a:off x="671513" y="444500"/>
            <a:ext cx="8815387" cy="6608763"/>
          </a:xfrm>
        </p:spPr>
      </p:pic>
      <p:sp>
        <p:nvSpPr>
          <p:cNvPr id="320515" name="テキスト ボックス 4"/>
          <p:cNvSpPr txBox="1">
            <a:spLocks noChangeArrowheads="1"/>
          </p:cNvSpPr>
          <p:nvPr/>
        </p:nvSpPr>
        <p:spPr bwMode="auto">
          <a:xfrm>
            <a:off x="990600" y="6003925"/>
            <a:ext cx="5081588" cy="338138"/>
          </a:xfrm>
          <a:prstGeom prst="rect">
            <a:avLst/>
          </a:prstGeom>
          <a:solidFill>
            <a:schemeClr val="bg1"/>
          </a:solidFill>
          <a:ln w="9525">
            <a:noFill/>
            <a:miter lim="800000"/>
            <a:headEnd/>
            <a:tailEnd/>
          </a:ln>
        </p:spPr>
        <p:txBody>
          <a:bodyPr lIns="100794" tIns="50397" rIns="100794" bIns="50397">
            <a:spAutoFit/>
          </a:bodyPr>
          <a:lstStyle/>
          <a:p>
            <a:pPr defTabSz="1008063" eaLnBrk="0">
              <a:lnSpc>
                <a:spcPct val="100000"/>
              </a:lnSpc>
              <a:buClrTx/>
              <a:buSzTx/>
              <a:buFontTx/>
              <a:buNone/>
            </a:pPr>
            <a:r>
              <a:rPr kumimoji="1" lang="en-US" altLang="ja-JP" sz="1500" b="0" i="0">
                <a:latin typeface="Arial" charset="0"/>
                <a:ea typeface="ＭＳ Ｐゴシック" charset="-128"/>
              </a:rPr>
              <a:t>        7         9       11      13 nm   7        9       11      13 nm</a:t>
            </a:r>
            <a:endParaRPr kumimoji="1" lang="ja-JP" altLang="en-US" sz="1500" b="0" i="0">
              <a:latin typeface="Arial" charset="0"/>
              <a:ea typeface="ＭＳ Ｐゴシック" charset="-128"/>
            </a:endParaRPr>
          </a:p>
        </p:txBody>
      </p:sp>
      <p:sp>
        <p:nvSpPr>
          <p:cNvPr id="320516" name="テキスト ボックス 6"/>
          <p:cNvSpPr txBox="1">
            <a:spLocks noChangeArrowheads="1"/>
          </p:cNvSpPr>
          <p:nvPr/>
        </p:nvSpPr>
        <p:spPr bwMode="auto">
          <a:xfrm>
            <a:off x="593725" y="2349500"/>
            <a:ext cx="555625" cy="3462338"/>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kumimoji="1" lang="en-US" altLang="ja-JP" sz="2000" b="0" i="0" dirty="0">
                <a:latin typeface="Arial" charset="0"/>
                <a:ea typeface="ＭＳ Ｐゴシック" charset="-128"/>
              </a:rPr>
              <a:t>Ba</a:t>
            </a:r>
            <a:br>
              <a:rPr kumimoji="1" lang="en-US" altLang="ja-JP" sz="2000" b="0" i="0" dirty="0">
                <a:latin typeface="Arial" charset="0"/>
                <a:ea typeface="ＭＳ Ｐゴシック" charset="-128"/>
              </a:rPr>
            </a:b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a:latin typeface="Arial" charset="0"/>
                <a:ea typeface="ＭＳ Ｐゴシック" charset="-128"/>
              </a:rPr>
              <a:t>La</a:t>
            </a:r>
            <a:br>
              <a:rPr kumimoji="1" lang="en-US" altLang="ja-JP" sz="2000" b="0" i="0" dirty="0">
                <a:latin typeface="Arial" charset="0"/>
                <a:ea typeface="ＭＳ Ｐゴシック" charset="-128"/>
              </a:rPr>
            </a:b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err="1">
                <a:latin typeface="Arial" charset="0"/>
                <a:ea typeface="ＭＳ Ｐゴシック" charset="-128"/>
              </a:rPr>
              <a:t>Ce</a:t>
            </a: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err="1">
                <a:latin typeface="Arial" charset="0"/>
                <a:ea typeface="ＭＳ Ｐゴシック" charset="-128"/>
              </a:rPr>
              <a:t>Pr</a:t>
            </a: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err="1">
                <a:latin typeface="Arial" charset="0"/>
                <a:ea typeface="ＭＳ Ｐゴシック" charset="-128"/>
              </a:rPr>
              <a:t>Nd</a:t>
            </a: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a:latin typeface="Arial" charset="0"/>
                <a:ea typeface="ＭＳ Ｐゴシック" charset="-128"/>
              </a:rPr>
              <a:t/>
            </a:r>
            <a:br>
              <a:rPr kumimoji="1" lang="en-US" altLang="ja-JP" sz="2000" b="0" i="0" dirty="0">
                <a:latin typeface="Arial" charset="0"/>
                <a:ea typeface="ＭＳ Ｐゴシック" charset="-128"/>
              </a:rPr>
            </a:br>
            <a:r>
              <a:rPr kumimoji="1" lang="en-US" altLang="ja-JP" sz="2000" b="0" i="0" dirty="0" err="1">
                <a:latin typeface="Arial" charset="0"/>
                <a:ea typeface="ＭＳ Ｐゴシック" charset="-128"/>
              </a:rPr>
              <a:t>Eu</a:t>
            </a:r>
            <a:endParaRPr kumimoji="1" lang="ja-JP" altLang="en-US" sz="2000" b="0" i="0" dirty="0">
              <a:latin typeface="Arial" charset="0"/>
              <a:ea typeface="ＭＳ Ｐゴシック" charset="-128"/>
            </a:endParaRPr>
          </a:p>
        </p:txBody>
      </p:sp>
      <p:sp>
        <p:nvSpPr>
          <p:cNvPr id="320517" name="フリーフォーム 7"/>
          <p:cNvSpPr>
            <a:spLocks/>
          </p:cNvSpPr>
          <p:nvPr/>
        </p:nvSpPr>
        <p:spPr bwMode="auto">
          <a:xfrm>
            <a:off x="1512888" y="2205038"/>
            <a:ext cx="811212" cy="3773487"/>
          </a:xfrm>
          <a:custGeom>
            <a:avLst/>
            <a:gdLst>
              <a:gd name="T0" fmla="*/ 723900 w 736600"/>
              <a:gd name="T1" fmla="*/ 0 h 3422650"/>
              <a:gd name="T2" fmla="*/ 723900 w 736600"/>
              <a:gd name="T3" fmla="*/ 638175 h 3422650"/>
              <a:gd name="T4" fmla="*/ 647700 w 736600"/>
              <a:gd name="T5" fmla="*/ 1171575 h 3422650"/>
              <a:gd name="T6" fmla="*/ 361950 w 736600"/>
              <a:gd name="T7" fmla="*/ 2133600 h 3422650"/>
              <a:gd name="T8" fmla="*/ 57150 w 736600"/>
              <a:gd name="T9" fmla="*/ 3219450 h 3422650"/>
              <a:gd name="T10" fmla="*/ 19050 w 736600"/>
              <a:gd name="T11" fmla="*/ 3352800 h 3422650"/>
              <a:gd name="T12" fmla="*/ 19050 w 736600"/>
              <a:gd name="T13" fmla="*/ 3362324 h 3422650"/>
              <a:gd name="T14" fmla="*/ 0 60000 65536"/>
              <a:gd name="T15" fmla="*/ 0 60000 65536"/>
              <a:gd name="T16" fmla="*/ 0 60000 65536"/>
              <a:gd name="T17" fmla="*/ 0 60000 65536"/>
              <a:gd name="T18" fmla="*/ 0 60000 65536"/>
              <a:gd name="T19" fmla="*/ 0 60000 65536"/>
              <a:gd name="T20" fmla="*/ 0 60000 65536"/>
              <a:gd name="T21" fmla="*/ 0 w 736600"/>
              <a:gd name="T22" fmla="*/ 0 h 3422650"/>
              <a:gd name="T23" fmla="*/ 736600 w 736600"/>
              <a:gd name="T24" fmla="*/ 3422650 h 3422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6600" h="3422650">
                <a:moveTo>
                  <a:pt x="723900" y="0"/>
                </a:moveTo>
                <a:cubicBezTo>
                  <a:pt x="730250" y="221456"/>
                  <a:pt x="736600" y="442913"/>
                  <a:pt x="723900" y="638175"/>
                </a:cubicBezTo>
                <a:cubicBezTo>
                  <a:pt x="711200" y="833438"/>
                  <a:pt x="708025" y="922338"/>
                  <a:pt x="647700" y="1171575"/>
                </a:cubicBezTo>
                <a:cubicBezTo>
                  <a:pt x="587375" y="1420812"/>
                  <a:pt x="460375" y="1792288"/>
                  <a:pt x="361950" y="2133600"/>
                </a:cubicBezTo>
                <a:cubicBezTo>
                  <a:pt x="263525" y="2474912"/>
                  <a:pt x="114300" y="3016250"/>
                  <a:pt x="57150" y="3219450"/>
                </a:cubicBezTo>
                <a:cubicBezTo>
                  <a:pt x="0" y="3422650"/>
                  <a:pt x="25400" y="3328988"/>
                  <a:pt x="19050" y="3352800"/>
                </a:cubicBezTo>
                <a:cubicBezTo>
                  <a:pt x="12700" y="3376612"/>
                  <a:pt x="15875" y="3369468"/>
                  <a:pt x="19050" y="3362325"/>
                </a:cubicBezTo>
              </a:path>
            </a:pathLst>
          </a:custGeom>
          <a:noFill/>
          <a:ln w="25400" cap="flat" cmpd="sng" algn="ctr">
            <a:solidFill>
              <a:srgbClr val="92D050"/>
            </a:solidFill>
            <a:prstDash val="sysDash"/>
            <a:round/>
            <a:headEnd type="none" w="med" len="med"/>
            <a:tailEnd type="none" w="med" len="med"/>
          </a:ln>
        </p:spPr>
        <p:txBody>
          <a:bodyPr/>
          <a:lstStyle/>
          <a:p>
            <a:endParaRPr lang="ja-JP" altLang="en-US"/>
          </a:p>
        </p:txBody>
      </p:sp>
      <p:sp>
        <p:nvSpPr>
          <p:cNvPr id="320518" name="フリーフォーム 8"/>
          <p:cNvSpPr>
            <a:spLocks/>
          </p:cNvSpPr>
          <p:nvPr/>
        </p:nvSpPr>
        <p:spPr bwMode="auto">
          <a:xfrm>
            <a:off x="3848100" y="2190750"/>
            <a:ext cx="812800" cy="3773488"/>
          </a:xfrm>
          <a:custGeom>
            <a:avLst/>
            <a:gdLst>
              <a:gd name="T0" fmla="*/ 723900 w 736600"/>
              <a:gd name="T1" fmla="*/ 0 h 3422650"/>
              <a:gd name="T2" fmla="*/ 723900 w 736600"/>
              <a:gd name="T3" fmla="*/ 638175 h 3422650"/>
              <a:gd name="T4" fmla="*/ 647700 w 736600"/>
              <a:gd name="T5" fmla="*/ 1171575 h 3422650"/>
              <a:gd name="T6" fmla="*/ 361950 w 736600"/>
              <a:gd name="T7" fmla="*/ 2133600 h 3422650"/>
              <a:gd name="T8" fmla="*/ 57150 w 736600"/>
              <a:gd name="T9" fmla="*/ 3219450 h 3422650"/>
              <a:gd name="T10" fmla="*/ 19050 w 736600"/>
              <a:gd name="T11" fmla="*/ 3352800 h 3422650"/>
              <a:gd name="T12" fmla="*/ 19050 w 736600"/>
              <a:gd name="T13" fmla="*/ 3362324 h 3422650"/>
              <a:gd name="T14" fmla="*/ 0 60000 65536"/>
              <a:gd name="T15" fmla="*/ 0 60000 65536"/>
              <a:gd name="T16" fmla="*/ 0 60000 65536"/>
              <a:gd name="T17" fmla="*/ 0 60000 65536"/>
              <a:gd name="T18" fmla="*/ 0 60000 65536"/>
              <a:gd name="T19" fmla="*/ 0 60000 65536"/>
              <a:gd name="T20" fmla="*/ 0 60000 65536"/>
              <a:gd name="T21" fmla="*/ 0 w 736600"/>
              <a:gd name="T22" fmla="*/ 0 h 3422650"/>
              <a:gd name="T23" fmla="*/ 736600 w 736600"/>
              <a:gd name="T24" fmla="*/ 3422650 h 34226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6600" h="3422650">
                <a:moveTo>
                  <a:pt x="723900" y="0"/>
                </a:moveTo>
                <a:cubicBezTo>
                  <a:pt x="730250" y="221456"/>
                  <a:pt x="736600" y="442913"/>
                  <a:pt x="723900" y="638175"/>
                </a:cubicBezTo>
                <a:cubicBezTo>
                  <a:pt x="711200" y="833438"/>
                  <a:pt x="708025" y="922338"/>
                  <a:pt x="647700" y="1171575"/>
                </a:cubicBezTo>
                <a:cubicBezTo>
                  <a:pt x="587375" y="1420812"/>
                  <a:pt x="460375" y="1792288"/>
                  <a:pt x="361950" y="2133600"/>
                </a:cubicBezTo>
                <a:cubicBezTo>
                  <a:pt x="263525" y="2474912"/>
                  <a:pt x="114300" y="3016250"/>
                  <a:pt x="57150" y="3219450"/>
                </a:cubicBezTo>
                <a:cubicBezTo>
                  <a:pt x="0" y="3422650"/>
                  <a:pt x="25400" y="3328988"/>
                  <a:pt x="19050" y="3352800"/>
                </a:cubicBezTo>
                <a:cubicBezTo>
                  <a:pt x="12700" y="3376612"/>
                  <a:pt x="15875" y="3369468"/>
                  <a:pt x="19050" y="3362325"/>
                </a:cubicBezTo>
              </a:path>
            </a:pathLst>
          </a:custGeom>
          <a:noFill/>
          <a:ln w="25400" cap="flat" cmpd="sng" algn="ctr">
            <a:solidFill>
              <a:srgbClr val="92D050"/>
            </a:solidFill>
            <a:prstDash val="sysDash"/>
            <a:round/>
            <a:headEnd type="none" w="med" len="med"/>
            <a:tailEnd type="none" w="med" len="med"/>
          </a:ln>
        </p:spPr>
        <p:txBody>
          <a:bodyPr/>
          <a:lstStyle/>
          <a:p>
            <a:endParaRPr lang="ja-JP" altLang="en-US"/>
          </a:p>
        </p:txBody>
      </p:sp>
    </p:spTree>
    <p:extLst>
      <p:ext uri="{BB962C8B-B14F-4D97-AF65-F5344CB8AC3E}">
        <p14:creationId xmlns:p14="http://schemas.microsoft.com/office/powerpoint/2010/main" val="3498293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283637" y="467377"/>
            <a:ext cx="9509333" cy="647727"/>
          </a:xfrm>
        </p:spPr>
        <p:txBody>
          <a:bodyPr/>
          <a:lstStyle/>
          <a:p>
            <a:pPr>
              <a:defRPr/>
            </a:pPr>
            <a:r>
              <a:rPr lang="en-US" altLang="ja-JP" sz="2800" b="1" dirty="0" smtClean="0">
                <a:latin typeface="Times New Roman" pitchFamily="18" charset="0"/>
              </a:rPr>
              <a:t>Towards the shorter wavelength:  Tb (Terbium,  Z = 65 ) </a:t>
            </a:r>
          </a:p>
        </p:txBody>
      </p:sp>
      <p:sp>
        <p:nvSpPr>
          <p:cNvPr id="260098" name="Picture 4"/>
          <p:cNvSpPr>
            <a:spLocks noChangeAspect="1" noChangeArrowheads="1"/>
          </p:cNvSpPr>
          <p:nvPr/>
        </p:nvSpPr>
        <p:spPr bwMode="auto">
          <a:xfrm>
            <a:off x="4392613" y="2627313"/>
            <a:ext cx="4984750" cy="3959225"/>
          </a:xfrm>
          <a:prstGeom prst="rect">
            <a:avLst/>
          </a:prstGeom>
          <a:noFill/>
          <a:ln w="9525">
            <a:noFill/>
            <a:miter lim="800000"/>
            <a:headEnd/>
            <a:tailEnd/>
          </a:ln>
        </p:spPr>
        <p:txBody>
          <a:bodyPr/>
          <a:lstStyle/>
          <a:p>
            <a:endParaRPr lang="ja-JP" altLang="en-US"/>
          </a:p>
        </p:txBody>
      </p:sp>
      <p:sp>
        <p:nvSpPr>
          <p:cNvPr id="260100" name="Picture 6"/>
          <p:cNvSpPr>
            <a:spLocks noChangeAspect="1" noChangeArrowheads="1"/>
          </p:cNvSpPr>
          <p:nvPr/>
        </p:nvSpPr>
        <p:spPr bwMode="auto">
          <a:xfrm>
            <a:off x="2016125" y="1908175"/>
            <a:ext cx="6335713" cy="1397000"/>
          </a:xfrm>
          <a:prstGeom prst="rect">
            <a:avLst/>
          </a:prstGeom>
          <a:noFill/>
          <a:ln w="9525">
            <a:noFill/>
            <a:miter lim="800000"/>
            <a:headEnd/>
            <a:tailEnd/>
          </a:ln>
        </p:spPr>
        <p:txBody>
          <a:bodyPr/>
          <a:lstStyle/>
          <a:p>
            <a:endParaRPr lang="ja-JP" altLang="en-US"/>
          </a:p>
        </p:txBody>
      </p:sp>
      <p:pic>
        <p:nvPicPr>
          <p:cNvPr id="30310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9714" y="1345029"/>
            <a:ext cx="4406900" cy="4504241"/>
          </a:xfrm>
          <a:prstGeom prst="rect">
            <a:avLst/>
          </a:prstGeom>
          <a:noFill/>
          <a:ln w="254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0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64464" y="1331497"/>
            <a:ext cx="5028507" cy="3964005"/>
          </a:xfrm>
          <a:prstGeom prst="rect">
            <a:avLst/>
          </a:prstGeom>
          <a:noFill/>
          <a:ln w="254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83638" y="7025412"/>
            <a:ext cx="4254654" cy="400110"/>
          </a:xfrm>
          <a:prstGeom prst="rect">
            <a:avLst/>
          </a:prstGeom>
          <a:noFill/>
        </p:spPr>
        <p:txBody>
          <a:bodyPr wrap="square" rtlCol="0">
            <a:spAutoFit/>
          </a:bodyPr>
          <a:lstStyle/>
          <a:p>
            <a:r>
              <a:rPr kumimoji="1" lang="en-US" altLang="ja-JP" sz="2000" i="0" dirty="0" smtClean="0">
                <a:cs typeface="Times New Roman" pitchFamily="18" charset="0"/>
              </a:rPr>
              <a:t>Sasaki et al, Appl. Phys. </a:t>
            </a:r>
            <a:r>
              <a:rPr kumimoji="1" lang="en-US" altLang="ja-JP" sz="2000" i="0" dirty="0" err="1" smtClean="0">
                <a:cs typeface="Times New Roman" pitchFamily="18" charset="0"/>
              </a:rPr>
              <a:t>Lett</a:t>
            </a:r>
            <a:r>
              <a:rPr kumimoji="1" lang="en-US" altLang="ja-JP" sz="2000" i="0" dirty="0" smtClean="0">
                <a:cs typeface="Times New Roman" pitchFamily="18" charset="0"/>
              </a:rPr>
              <a:t>. 2010</a:t>
            </a:r>
            <a:endParaRPr kumimoji="1" lang="ja-JP" altLang="en-US" sz="2000" i="0" dirty="0">
              <a:cs typeface="Times New Roman" pitchFamily="18" charset="0"/>
            </a:endParaRPr>
          </a:p>
        </p:txBody>
      </p:sp>
      <p:sp>
        <p:nvSpPr>
          <p:cNvPr id="3" name="テキスト ボックス 2"/>
          <p:cNvSpPr txBox="1"/>
          <p:nvPr/>
        </p:nvSpPr>
        <p:spPr>
          <a:xfrm>
            <a:off x="4896292" y="5387605"/>
            <a:ext cx="4751493" cy="1200329"/>
          </a:xfrm>
          <a:prstGeom prst="rect">
            <a:avLst/>
          </a:prstGeom>
          <a:noFill/>
        </p:spPr>
        <p:txBody>
          <a:bodyPr wrap="square" rtlCol="0">
            <a:spAutoFit/>
          </a:bodyPr>
          <a:lstStyle/>
          <a:p>
            <a:r>
              <a:rPr lang="en-US" altLang="ja-JP" b="0" i="0" dirty="0" smtClean="0"/>
              <a:t>Calculation: Sasaki et al (2010), using HULLAC</a:t>
            </a:r>
          </a:p>
          <a:p>
            <a:r>
              <a:rPr lang="en-US" altLang="ja-JP" b="0" i="0" dirty="0" smtClean="0"/>
              <a:t>Experiment: Ref 4: S</a:t>
            </a:r>
            <a:r>
              <a:rPr lang="en-US" altLang="ja-JP" b="0" i="0" dirty="0"/>
              <a:t>. S. </a:t>
            </a:r>
            <a:r>
              <a:rPr lang="en-US" altLang="ja-JP" b="0" i="0" dirty="0" err="1"/>
              <a:t>Churilov</a:t>
            </a:r>
            <a:r>
              <a:rPr lang="en-US" altLang="ja-JP" b="0" i="0" dirty="0"/>
              <a:t>, R. R. </a:t>
            </a:r>
            <a:r>
              <a:rPr lang="en-US" altLang="ja-JP" b="0" i="0" dirty="0" err="1"/>
              <a:t>Kildiyarova</a:t>
            </a:r>
            <a:r>
              <a:rPr lang="en-US" altLang="ja-JP" b="0" i="0" dirty="0"/>
              <a:t>, A. N. </a:t>
            </a:r>
            <a:r>
              <a:rPr lang="en-US" altLang="ja-JP" b="0" i="0" dirty="0" err="1"/>
              <a:t>Ryabtsev</a:t>
            </a:r>
            <a:r>
              <a:rPr lang="en-US" altLang="ja-JP" b="0" i="0" dirty="0"/>
              <a:t>, and S. </a:t>
            </a:r>
            <a:r>
              <a:rPr lang="en-US" altLang="ja-JP" b="0" i="0" dirty="0" smtClean="0"/>
              <a:t>V. </a:t>
            </a:r>
            <a:r>
              <a:rPr lang="en-US" altLang="ja-JP" b="0" i="0" dirty="0" err="1" smtClean="0"/>
              <a:t>Sadovsky</a:t>
            </a:r>
            <a:r>
              <a:rPr lang="en-US" altLang="ja-JP" b="0" i="0" dirty="0"/>
              <a:t>, Phys. Scr. 80, 045303 (Oct. 2009).</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The EUV emission spectra of  13.5 nm </a:t>
            </a:r>
            <a:r>
              <a:rPr lang="en-US" altLang="ja-JP" sz="2400" b="1" dirty="0" smtClean="0">
                <a:solidFill>
                  <a:schemeClr val="bg1">
                    <a:lumMod val="65000"/>
                  </a:schemeClr>
                </a:solidFill>
                <a:latin typeface="Times New Roman" pitchFamily="18" charset="0"/>
              </a:rPr>
              <a:t>or shorter.</a:t>
            </a:r>
            <a:endParaRPr lang="en-US" altLang="ja-JP" sz="2400" b="1" dirty="0" smtClean="0">
              <a:solidFill>
                <a:schemeClr val="bg1">
                  <a:lumMod val="65000"/>
                </a:schemeClr>
              </a:solidFill>
              <a:latin typeface="Times New Roman" pitchFamily="18" charset="0"/>
            </a:endParaRP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Analysis of </a:t>
            </a:r>
            <a:r>
              <a:rPr lang="en-US" altLang="ja-JP" sz="2400" b="1" dirty="0" err="1" smtClean="0">
                <a:solidFill>
                  <a:schemeClr val="bg1">
                    <a:lumMod val="65000"/>
                  </a:schemeClr>
                </a:solidFill>
                <a:latin typeface="Times New Roman" pitchFamily="18" charset="0"/>
              </a:rPr>
              <a:t>Gd</a:t>
            </a:r>
            <a:r>
              <a:rPr lang="en-US" altLang="ja-JP" sz="2400" b="1" dirty="0" smtClean="0">
                <a:solidFill>
                  <a:schemeClr val="bg1">
                    <a:lumMod val="65000"/>
                  </a:schemeClr>
                </a:solidFill>
                <a:latin typeface="Times New Roman" pitchFamily="18" charset="0"/>
              </a:rPr>
              <a:t> and </a:t>
            </a:r>
            <a:r>
              <a:rPr lang="en-US" altLang="ja-JP" sz="2400" b="1" dirty="0" err="1" smtClean="0">
                <a:solidFill>
                  <a:schemeClr val="bg1">
                    <a:lumMod val="65000"/>
                  </a:schemeClr>
                </a:solidFill>
                <a:latin typeface="Times New Roman" pitchFamily="18" charset="0"/>
              </a:rPr>
              <a:t>Nd</a:t>
            </a:r>
            <a:r>
              <a:rPr lang="en-US" altLang="ja-JP" sz="2400" b="1" dirty="0" smtClean="0">
                <a:solidFill>
                  <a:schemeClr val="bg1">
                    <a:lumMod val="65000"/>
                  </a:schemeClr>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65000"/>
                  </a:schemeClr>
                </a:solidFill>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extLst>
      <p:ext uri="{BB962C8B-B14F-4D97-AF65-F5344CB8AC3E}">
        <p14:creationId xmlns:p14="http://schemas.microsoft.com/office/powerpoint/2010/main" val="3961468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EUV emission spectra of  13.5 nm </a:t>
            </a:r>
            <a:r>
              <a:rPr lang="en-US" altLang="ja-JP" sz="2400" b="1" dirty="0" smtClean="0">
                <a:solidFill>
                  <a:schemeClr val="bg1">
                    <a:lumMod val="75000"/>
                  </a:schemeClr>
                </a:solidFill>
                <a:latin typeface="Times New Roman" pitchFamily="18" charset="0"/>
              </a:rPr>
              <a:t>or shorter.</a:t>
            </a:r>
            <a:endParaRPr lang="en-US" altLang="ja-JP" sz="2400" b="1" dirty="0" smtClean="0">
              <a:solidFill>
                <a:schemeClr val="bg1">
                  <a:lumMod val="75000"/>
                </a:schemeClr>
              </a:solidFill>
              <a:latin typeface="Times New Roman" pitchFamily="18" charset="0"/>
            </a:endParaRPr>
          </a:p>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Analysis of </a:t>
            </a:r>
            <a:r>
              <a:rPr lang="en-US" altLang="ja-JP" sz="2400" b="1" dirty="0" err="1" smtClean="0">
                <a:solidFill>
                  <a:srgbClr val="FF0000"/>
                </a:solidFill>
                <a:latin typeface="Times New Roman" pitchFamily="18" charset="0"/>
              </a:rPr>
              <a:t>Gd</a:t>
            </a:r>
            <a:r>
              <a:rPr lang="en-US" altLang="ja-JP" sz="2400" b="1" dirty="0" smtClean="0">
                <a:solidFill>
                  <a:srgbClr val="FF0000"/>
                </a:solidFill>
                <a:latin typeface="Times New Roman" pitchFamily="18" charset="0"/>
              </a:rPr>
              <a:t> and </a:t>
            </a:r>
            <a:r>
              <a:rPr lang="en-US" altLang="ja-JP" sz="2400" b="1" dirty="0" err="1" smtClean="0">
                <a:solidFill>
                  <a:srgbClr val="FF0000"/>
                </a:solidFill>
                <a:latin typeface="Times New Roman" pitchFamily="18" charset="0"/>
              </a:rPr>
              <a:t>Nd</a:t>
            </a:r>
            <a:r>
              <a:rPr lang="en-US" altLang="ja-JP" sz="2400" b="1" dirty="0" smtClean="0">
                <a:solidFill>
                  <a:srgbClr val="FF0000"/>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extLst>
      <p:ext uri="{BB962C8B-B14F-4D97-AF65-F5344CB8AC3E}">
        <p14:creationId xmlns:p14="http://schemas.microsoft.com/office/powerpoint/2010/main" val="4086404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5" descr="C:\Users\koikef\Desktop\NWNU-Presentation\W-M1\LHD.jpg"/>
          <p:cNvPicPr>
            <a:picLocks noChangeAspect="1" noChangeArrowheads="1"/>
          </p:cNvPicPr>
          <p:nvPr/>
        </p:nvPicPr>
        <p:blipFill>
          <a:blip r:embed="rId2"/>
          <a:srcRect/>
          <a:stretch>
            <a:fillRect/>
          </a:stretch>
        </p:blipFill>
        <p:spPr bwMode="auto">
          <a:xfrm>
            <a:off x="1627188" y="1716088"/>
            <a:ext cx="6350000" cy="5532437"/>
          </a:xfrm>
          <a:prstGeom prst="rect">
            <a:avLst/>
          </a:prstGeom>
          <a:noFill/>
          <a:ln w="9525">
            <a:noFill/>
            <a:miter lim="800000"/>
            <a:headEnd/>
            <a:tailEnd/>
          </a:ln>
        </p:spPr>
      </p:pic>
      <p:sp>
        <p:nvSpPr>
          <p:cNvPr id="262147" name="タイトル 1"/>
          <p:cNvSpPr>
            <a:spLocks noGrp="1"/>
          </p:cNvSpPr>
          <p:nvPr>
            <p:ph type="title" idx="4294967295"/>
          </p:nvPr>
        </p:nvSpPr>
        <p:spPr>
          <a:xfrm>
            <a:off x="581025" y="539750"/>
            <a:ext cx="8786813" cy="1082675"/>
          </a:xfrm>
          <a:solidFill>
            <a:srgbClr val="CCFFCC"/>
          </a:solidFill>
        </p:spPr>
        <p:txBody>
          <a:bodyPr lIns="100794" tIns="50397" rIns="100794" bIns="50397"/>
          <a:lstStyle/>
          <a:p>
            <a:pPr eaLnBrk="1" hangingPunct="1">
              <a:defRPr/>
            </a:pPr>
            <a:r>
              <a:rPr lang="en-US" altLang="ja-JP" b="1">
                <a:latin typeface="Times New Roman" pitchFamily="18" charset="0"/>
                <a:cs typeface="Times New Roman" pitchFamily="18" charset="0"/>
              </a:rPr>
              <a:t>Atomic physics in LHD plasmas</a:t>
            </a:r>
            <a:endParaRPr lang="ja-JP" altLang="en-US" b="1">
              <a:latin typeface="Times New Roman" pitchFamily="18" charset="0"/>
              <a:cs typeface="Times New Roman" pitchFamily="18" charset="0"/>
            </a:endParaRPr>
          </a:p>
        </p:txBody>
      </p:sp>
      <p:sp>
        <p:nvSpPr>
          <p:cNvPr id="266243" name="テキスト ボックス 8"/>
          <p:cNvSpPr txBox="1">
            <a:spLocks noChangeArrowheads="1"/>
          </p:cNvSpPr>
          <p:nvPr/>
        </p:nvSpPr>
        <p:spPr bwMode="auto">
          <a:xfrm>
            <a:off x="4167188" y="6954838"/>
            <a:ext cx="2301875" cy="406400"/>
          </a:xfrm>
          <a:prstGeom prst="rect">
            <a:avLst/>
          </a:prstGeom>
          <a:noFill/>
          <a:ln w="9525">
            <a:noFill/>
            <a:miter lim="800000"/>
            <a:headEnd/>
            <a:tailEnd/>
          </a:ln>
        </p:spPr>
        <p:txBody>
          <a:bodyPr lIns="100794" tIns="50397" rIns="100794" bIns="50397">
            <a:spAutoFit/>
          </a:bodyPr>
          <a:lstStyle/>
          <a:p>
            <a:pPr defTabSz="1008063"/>
            <a:r>
              <a:rPr kumimoji="1" lang="en-US" altLang="ja-JP" sz="2000" i="0">
                <a:cs typeface="Times New Roman" pitchFamily="18" charset="0"/>
              </a:rPr>
              <a:t>Helical Plasma</a:t>
            </a:r>
            <a:endParaRPr kumimoji="1" lang="ja-JP" altLang="en-US" sz="2000" i="0">
              <a:cs typeface="Times New Roman" pitchFamily="18" charset="0"/>
            </a:endParaRPr>
          </a:p>
        </p:txBody>
      </p:sp>
      <p:cxnSp>
        <p:nvCxnSpPr>
          <p:cNvPr id="266244" name="直線矢印コネクタ 10"/>
          <p:cNvCxnSpPr>
            <a:cxnSpLocks noChangeShapeType="1"/>
          </p:cNvCxnSpPr>
          <p:nvPr/>
        </p:nvCxnSpPr>
        <p:spPr bwMode="auto">
          <a:xfrm rot="16200000" flipV="1">
            <a:off x="3240088" y="5021263"/>
            <a:ext cx="1800225" cy="720725"/>
          </a:xfrm>
          <a:prstGeom prst="straightConnector1">
            <a:avLst/>
          </a:prstGeom>
          <a:noFill/>
          <a:ln w="76200" algn="ctr">
            <a:solidFill>
              <a:srgbClr val="FF0000"/>
            </a:solidFill>
            <a:round/>
            <a:headEnd/>
            <a:tailEnd type="stealth" w="lg" len="lg"/>
          </a:ln>
        </p:spPr>
      </p:cxnSp>
      <p:sp>
        <p:nvSpPr>
          <p:cNvPr id="266245" name="円/楕円 14"/>
          <p:cNvSpPr>
            <a:spLocks noChangeArrowheads="1"/>
          </p:cNvSpPr>
          <p:nvPr/>
        </p:nvSpPr>
        <p:spPr bwMode="auto">
          <a:xfrm>
            <a:off x="7342188" y="6161088"/>
            <a:ext cx="555625" cy="1111250"/>
          </a:xfrm>
          <a:prstGeom prst="ellipse">
            <a:avLst/>
          </a:prstGeom>
          <a:noFill/>
          <a:ln w="50800" algn="ctr">
            <a:solidFill>
              <a:srgbClr val="FFFF00"/>
            </a:solidFill>
            <a:round/>
            <a:headEnd/>
            <a:tailEnd/>
          </a:ln>
        </p:spPr>
        <p:txBody>
          <a:bodyPr lIns="100794" tIns="50397" rIns="100794" bIns="50397"/>
          <a:lstStyle/>
          <a:p>
            <a:pPr defTabSz="1008063"/>
            <a:endParaRPr lang="ja-JP" altLang="en-US" sz="2000" b="0" i="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タイトル 1"/>
          <p:cNvSpPr>
            <a:spLocks noGrp="1" noChangeArrowheads="1"/>
          </p:cNvSpPr>
          <p:nvPr>
            <p:ph type="title" idx="4294967295"/>
          </p:nvPr>
        </p:nvSpPr>
        <p:spPr>
          <a:xfrm>
            <a:off x="359662" y="467377"/>
            <a:ext cx="9366250" cy="952500"/>
          </a:xfrm>
        </p:spPr>
        <p:txBody>
          <a:bodyPr lIns="100794" tIns="50397" rIns="100794" bIns="50397"/>
          <a:lstStyle/>
          <a:p>
            <a:pPr eaLnBrk="1" hangingPunct="1">
              <a:defRPr/>
            </a:pPr>
            <a:r>
              <a:rPr lang="en-US" altLang="ja-JP" sz="2800" b="1" dirty="0">
                <a:latin typeface="Times New Roman" pitchFamily="18" charset="0"/>
              </a:rPr>
              <a:t>Atomic Physics Experiments Using LHD Plasmas</a:t>
            </a:r>
            <a:endParaRPr lang="ja-JP" altLang="en-US" b="1" dirty="0">
              <a:latin typeface="Times New Roman" pitchFamily="18" charset="0"/>
            </a:endParaRPr>
          </a:p>
        </p:txBody>
      </p:sp>
      <p:sp>
        <p:nvSpPr>
          <p:cNvPr id="267266" name="コンテンツ プレースホルダ 2"/>
          <p:cNvSpPr>
            <a:spLocks noGrp="1" noChangeArrowheads="1"/>
          </p:cNvSpPr>
          <p:nvPr>
            <p:ph idx="4294967295"/>
          </p:nvPr>
        </p:nvSpPr>
        <p:spPr>
          <a:xfrm>
            <a:off x="514350" y="1557338"/>
            <a:ext cx="9072563" cy="5478462"/>
          </a:xfrm>
        </p:spPr>
        <p:txBody>
          <a:bodyPr lIns="100794" tIns="50397" rIns="100794" bIns="50397"/>
          <a:lstStyle/>
          <a:p>
            <a:pPr marL="514350" indent="-514350" defTabSz="0" eaLnBrk="1" hangingPunct="1">
              <a:buFontTx/>
              <a:buAutoNum type="arabicPeriod"/>
            </a:pPr>
            <a:r>
              <a:rPr lang="en-US" altLang="ja-JP" b="1" smtClean="0">
                <a:latin typeface="Times New Roman" pitchFamily="18" charset="0"/>
              </a:rPr>
              <a:t>Stable Plasmas of Several keV are Generated in LHD.</a:t>
            </a:r>
            <a:endParaRPr lang="ja-JP" altLang="en-US" b="1" smtClean="0">
              <a:latin typeface="Times New Roman" pitchFamily="18" charset="0"/>
            </a:endParaRPr>
          </a:p>
          <a:p>
            <a:pPr marL="514350" indent="-514350" defTabSz="0" eaLnBrk="1" hangingPunct="1">
              <a:buFontTx/>
              <a:buAutoNum type="arabicPeriod"/>
            </a:pPr>
            <a:r>
              <a:rPr lang="en-US" altLang="ja-JP" b="1" smtClean="0">
                <a:latin typeface="Times New Roman" pitchFamily="18" charset="0"/>
              </a:rPr>
              <a:t>Atomic Species will be Ionized to Highly</a:t>
            </a:r>
            <a:r>
              <a:rPr lang="ja-JP" altLang="en-US" b="1" smtClean="0">
                <a:latin typeface="Times New Roman" pitchFamily="18" charset="0"/>
              </a:rPr>
              <a:t/>
            </a:r>
            <a:br>
              <a:rPr lang="ja-JP" altLang="en-US" b="1" smtClean="0">
                <a:latin typeface="Times New Roman" pitchFamily="18" charset="0"/>
              </a:rPr>
            </a:br>
            <a:r>
              <a:rPr lang="en-US" altLang="ja-JP" b="1" smtClean="0">
                <a:latin typeface="Times New Roman" pitchFamily="18" charset="0"/>
              </a:rPr>
              <a:t>Charged Stages if Thrown into the High Temperature LHD Plasmas.</a:t>
            </a:r>
            <a:endParaRPr lang="ja-JP" altLang="en-US" b="1" smtClean="0">
              <a:latin typeface="Times New Roman" pitchFamily="18" charset="0"/>
            </a:endParaRPr>
          </a:p>
          <a:p>
            <a:pPr marL="514350" indent="-514350" defTabSz="0" eaLnBrk="1" hangingPunct="1">
              <a:buFontTx/>
              <a:buAutoNum type="arabicPeriod"/>
            </a:pPr>
            <a:r>
              <a:rPr lang="en-US" altLang="ja-JP" b="1" smtClean="0">
                <a:latin typeface="Times New Roman" pitchFamily="18" charset="0"/>
              </a:rPr>
              <a:t>Light Emissions are Observed Ranging from Visible to X-ray Regions.</a:t>
            </a:r>
            <a:endParaRPr lang="ja-JP" altLang="en-US" b="1" smtClean="0">
              <a:latin typeface="Times New Roman" pitchFamily="18" charset="0"/>
            </a:endParaRPr>
          </a:p>
          <a:p>
            <a:pPr marL="514350" indent="-514350" defTabSz="0" eaLnBrk="1" hangingPunct="1">
              <a:buFontTx/>
              <a:buAutoNum type="arabicPeriod"/>
            </a:pPr>
            <a:r>
              <a:rPr lang="en-US" altLang="ja-JP" b="1" smtClean="0">
                <a:latin typeface="Times New Roman" pitchFamily="18" charset="0"/>
              </a:rPr>
              <a:t>Effect of Many-Electron Interactions may  be Observable. </a:t>
            </a:r>
            <a:endParaRPr lang="ja-JP"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図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990562" y="524977"/>
            <a:ext cx="7992746" cy="683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151772" y="7020287"/>
            <a:ext cx="4032560" cy="338875"/>
          </a:xfrm>
          <a:prstGeom prst="rect">
            <a:avLst/>
          </a:prstGeom>
          <a:solidFill>
            <a:schemeClr val="bg1"/>
          </a:solidFill>
        </p:spPr>
        <p:txBody>
          <a:bodyPr wrap="square" rtlCol="0">
            <a:spAutoFit/>
          </a:bodyPr>
          <a:lstStyle/>
          <a:p>
            <a:r>
              <a:rPr kumimoji="1" lang="en-US" altLang="ja-JP" dirty="0" smtClean="0">
                <a:cs typeface="Times New Roman" pitchFamily="18" charset="0"/>
              </a:rPr>
              <a:t>C. Suzuki et al, J. Phys. B 2012                      </a:t>
            </a:r>
          </a:p>
        </p:txBody>
      </p:sp>
    </p:spTree>
    <p:extLst>
      <p:ext uri="{BB962C8B-B14F-4D97-AF65-F5344CB8AC3E}">
        <p14:creationId xmlns:p14="http://schemas.microsoft.com/office/powerpoint/2010/main" val="1729026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idx="4294967295"/>
          </p:nvPr>
        </p:nvSpPr>
        <p:spPr>
          <a:xfrm>
            <a:off x="215642" y="467377"/>
            <a:ext cx="9577330" cy="794998"/>
          </a:xfrm>
          <a:ln/>
        </p:spPr>
        <p:txBody>
          <a:bodyPr lIns="100794" tIns="50397" rIns="100794" bIns="50397"/>
          <a:lstStyle/>
          <a:p>
            <a:r>
              <a:rPr lang="en-US" altLang="ja-JP" sz="2400" b="1" dirty="0" err="1" smtClean="0">
                <a:latin typeface="Times New Roman" pitchFamily="18" charset="0"/>
                <a:cs typeface="Times New Roman" pitchFamily="18" charset="0"/>
              </a:rPr>
              <a:t>Gd</a:t>
            </a:r>
            <a:r>
              <a:rPr lang="en-US" altLang="ja-JP" sz="2400" b="1" dirty="0" smtClean="0">
                <a:latin typeface="Times New Roman" pitchFamily="18" charset="0"/>
                <a:cs typeface="Times New Roman" pitchFamily="18" charset="0"/>
              </a:rPr>
              <a:t> (Gadolinium, Z=64) </a:t>
            </a:r>
            <a:r>
              <a:rPr lang="en-US" altLang="ja-JP" sz="2400" b="1" dirty="0">
                <a:latin typeface="Times New Roman" pitchFamily="18" charset="0"/>
                <a:cs typeface="Times New Roman" pitchFamily="18" charset="0"/>
              </a:rPr>
              <a:t>EUV </a:t>
            </a:r>
            <a:r>
              <a:rPr lang="en-US" altLang="ja-JP" sz="2400" b="1" dirty="0" smtClean="0">
                <a:latin typeface="Times New Roman" pitchFamily="18" charset="0"/>
                <a:cs typeface="Times New Roman" pitchFamily="18" charset="0"/>
              </a:rPr>
              <a:t>spectra </a:t>
            </a:r>
            <a:r>
              <a:rPr lang="en-US" altLang="ja-JP" sz="2400" b="1" dirty="0">
                <a:latin typeface="Times New Roman" pitchFamily="18" charset="0"/>
                <a:cs typeface="Times New Roman" pitchFamily="18" charset="0"/>
              </a:rPr>
              <a:t>for </a:t>
            </a:r>
            <a:r>
              <a:rPr lang="en-US" altLang="ja-JP" sz="2400" b="1" dirty="0" smtClean="0">
                <a:latin typeface="Times New Roman" pitchFamily="18" charset="0"/>
                <a:cs typeface="Times New Roman" pitchFamily="18" charset="0"/>
              </a:rPr>
              <a:t>different </a:t>
            </a:r>
            <a:r>
              <a:rPr lang="en-US" altLang="ja-JP" sz="2400" b="1" dirty="0">
                <a:latin typeface="Times New Roman" pitchFamily="18" charset="0"/>
                <a:cs typeface="Times New Roman" pitchFamily="18" charset="0"/>
              </a:rPr>
              <a:t>e</a:t>
            </a:r>
            <a:r>
              <a:rPr lang="en-US" altLang="ja-JP" sz="2400" b="1" dirty="0" smtClean="0">
                <a:latin typeface="Times New Roman" pitchFamily="18" charset="0"/>
                <a:cs typeface="Times New Roman" pitchFamily="18" charset="0"/>
              </a:rPr>
              <a:t>lectron </a:t>
            </a:r>
            <a:r>
              <a:rPr lang="en-US" altLang="ja-JP" sz="2400" b="1" dirty="0">
                <a:latin typeface="Times New Roman" pitchFamily="18" charset="0"/>
                <a:cs typeface="Times New Roman" pitchFamily="18" charset="0"/>
              </a:rPr>
              <a:t>t</a:t>
            </a:r>
            <a:r>
              <a:rPr lang="en-US" altLang="ja-JP" sz="2400" b="1" dirty="0" smtClean="0">
                <a:latin typeface="Times New Roman" pitchFamily="18" charset="0"/>
                <a:cs typeface="Times New Roman" pitchFamily="18" charset="0"/>
              </a:rPr>
              <a:t>emperature</a:t>
            </a:r>
            <a:r>
              <a:rPr lang="en-US" altLang="ja-JP" sz="2400" dirty="0" smtClean="0">
                <a:latin typeface="Times New Roman" pitchFamily="18" charset="0"/>
              </a:rPr>
              <a:t> </a:t>
            </a:r>
            <a:endParaRPr lang="ja-JP" altLang="ja-JP" sz="2400" dirty="0">
              <a:latin typeface="Times New Roman" pitchFamily="18" charset="0"/>
            </a:endParaRPr>
          </a:p>
        </p:txBody>
      </p:sp>
      <p:pic>
        <p:nvPicPr>
          <p:cNvPr id="306179" name="Picture 3"/>
          <p:cNvPicPr>
            <a:picLocks noGrp="1" noChangeAspect="1" noChangeArrowheads="1"/>
          </p:cNvPicPr>
          <p:nvPr>
            <p:ph idx="4294967295"/>
          </p:nvPr>
        </p:nvPicPr>
        <p:blipFill>
          <a:blip r:embed="rId2"/>
          <a:srcRect/>
          <a:stretch>
            <a:fillRect/>
          </a:stretch>
        </p:blipFill>
        <p:spPr>
          <a:xfrm>
            <a:off x="911225" y="1476375"/>
            <a:ext cx="5294313" cy="5748338"/>
          </a:xfrm>
          <a:noFill/>
        </p:spPr>
      </p:pic>
      <p:sp>
        <p:nvSpPr>
          <p:cNvPr id="306180" name="Text Box 4"/>
          <p:cNvSpPr txBox="1">
            <a:spLocks noChangeArrowheads="1"/>
          </p:cNvSpPr>
          <p:nvPr/>
        </p:nvSpPr>
        <p:spPr bwMode="auto">
          <a:xfrm>
            <a:off x="6120462" y="1685925"/>
            <a:ext cx="3492500" cy="1625272"/>
          </a:xfrm>
          <a:prstGeom prst="rect">
            <a:avLst/>
          </a:prstGeom>
          <a:solidFill>
            <a:srgbClr val="00FF99"/>
          </a:solidFill>
          <a:ln w="25400">
            <a:solidFill>
              <a:srgbClr val="00CC00"/>
            </a:solidFill>
            <a:miter lim="800000"/>
            <a:headEnd/>
            <a:tailEnd/>
          </a:ln>
        </p:spPr>
        <p:txBody>
          <a:bodyPr lIns="100794" tIns="50397" rIns="100794" bIns="50397">
            <a:spAutoFit/>
          </a:bodyPr>
          <a:lstStyle/>
          <a:p>
            <a:pPr algn="ctr" defTabSz="1008063" eaLnBrk="0">
              <a:lnSpc>
                <a:spcPct val="100000"/>
              </a:lnSpc>
              <a:buClrTx/>
              <a:buSzTx/>
              <a:buFontTx/>
              <a:buNone/>
            </a:pPr>
            <a:r>
              <a:rPr lang="en-US" altLang="ja-JP" sz="2200" i="0" dirty="0" smtClean="0">
                <a:solidFill>
                  <a:srgbClr val="000000"/>
                </a:solidFill>
                <a:cs typeface="Times New Roman" pitchFamily="18" charset="0"/>
                <a:sym typeface="Century" pitchFamily="18" charset="0"/>
              </a:rPr>
              <a:t>EUV photoemission spectra of </a:t>
            </a:r>
            <a:r>
              <a:rPr lang="en-US" altLang="ja-JP" sz="2200" i="0" dirty="0" err="1" smtClean="0">
                <a:solidFill>
                  <a:srgbClr val="000000"/>
                </a:solidFill>
                <a:cs typeface="Times New Roman" pitchFamily="18" charset="0"/>
                <a:sym typeface="Century" pitchFamily="18" charset="0"/>
              </a:rPr>
              <a:t>Gd</a:t>
            </a:r>
            <a:r>
              <a:rPr lang="en-US" altLang="ja-JP" sz="2200" i="0" dirty="0" smtClean="0">
                <a:solidFill>
                  <a:srgbClr val="000000"/>
                </a:solidFill>
                <a:cs typeface="Times New Roman" pitchFamily="18" charset="0"/>
                <a:sym typeface="Century" pitchFamily="18" charset="0"/>
              </a:rPr>
              <a:t> ions </a:t>
            </a:r>
          </a:p>
          <a:p>
            <a:pPr algn="ctr" defTabSz="1008063" eaLnBrk="0">
              <a:lnSpc>
                <a:spcPct val="100000"/>
              </a:lnSpc>
              <a:buClrTx/>
              <a:buSzTx/>
              <a:buFontTx/>
              <a:buNone/>
            </a:pPr>
            <a:r>
              <a:rPr lang="en-US" altLang="ja-JP" sz="2200" i="0" dirty="0" smtClean="0">
                <a:solidFill>
                  <a:srgbClr val="000000"/>
                </a:solidFill>
                <a:cs typeface="Times New Roman" pitchFamily="18" charset="0"/>
                <a:sym typeface="Century" pitchFamily="18" charset="0"/>
              </a:rPr>
              <a:t>for 6.0 – 9.0 nm region </a:t>
            </a:r>
          </a:p>
          <a:p>
            <a:pPr algn="ctr" defTabSz="1008063" eaLnBrk="0">
              <a:lnSpc>
                <a:spcPct val="100000"/>
              </a:lnSpc>
              <a:buClrTx/>
              <a:buSzTx/>
              <a:buFontTx/>
              <a:buNone/>
            </a:pPr>
            <a:r>
              <a:rPr lang="en-US" altLang="ja-JP" sz="2200" i="0" dirty="0" smtClean="0">
                <a:solidFill>
                  <a:srgbClr val="000000"/>
                </a:solidFill>
                <a:cs typeface="Times New Roman" pitchFamily="18" charset="0"/>
                <a:sym typeface="Century" pitchFamily="18" charset="0"/>
              </a:rPr>
              <a:t>in LHD plasmas</a:t>
            </a:r>
            <a:r>
              <a:rPr lang="en-US" altLang="zh-CN" sz="2200" i="0" dirty="0">
                <a:solidFill>
                  <a:srgbClr val="000000"/>
                </a:solidFill>
                <a:ea typeface="ＭＳ 明朝" pitchFamily="17" charset="-128"/>
                <a:sym typeface="ＭＳ 明朝" pitchFamily="17" charset="-128"/>
              </a:rPr>
              <a:t/>
            </a:r>
            <a:br>
              <a:rPr lang="en-US" altLang="zh-CN" sz="2200" i="0" dirty="0">
                <a:solidFill>
                  <a:srgbClr val="000000"/>
                </a:solidFill>
                <a:ea typeface="ＭＳ 明朝" pitchFamily="17" charset="-128"/>
                <a:sym typeface="ＭＳ 明朝" pitchFamily="17" charset="-128"/>
              </a:rPr>
            </a:br>
            <a:endParaRPr lang="zh-CN" altLang="en-US" sz="1100" i="0" dirty="0">
              <a:solidFill>
                <a:srgbClr val="000000"/>
              </a:solidFill>
              <a:ea typeface="ＭＳ 明朝" pitchFamily="17" charset="-128"/>
              <a:sym typeface="ＭＳ 明朝" pitchFamily="17" charset="-128"/>
            </a:endParaRPr>
          </a:p>
        </p:txBody>
      </p:sp>
      <p:sp>
        <p:nvSpPr>
          <p:cNvPr id="306181" name="テキスト ボックス 4"/>
          <p:cNvSpPr txBox="1">
            <a:spLocks noChangeArrowheads="1"/>
          </p:cNvSpPr>
          <p:nvPr/>
        </p:nvSpPr>
        <p:spPr bwMode="auto">
          <a:xfrm>
            <a:off x="3929063" y="1952625"/>
            <a:ext cx="2065337" cy="404813"/>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lang="ja-JP" altLang="zh-CN" sz="2000" i="0">
                <a:solidFill>
                  <a:srgbClr val="000000"/>
                </a:solidFill>
                <a:latin typeface="Century" pitchFamily="18" charset="0"/>
                <a:sym typeface="Century" pitchFamily="18" charset="0"/>
              </a:rPr>
              <a:t>Te</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2.0</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keV</a:t>
            </a:r>
            <a:endParaRPr kumimoji="1" lang="ja-JP" altLang="en-US" sz="2000" b="0" i="0">
              <a:solidFill>
                <a:srgbClr val="000000"/>
              </a:solidFill>
              <a:latin typeface="Arial" charset="0"/>
            </a:endParaRPr>
          </a:p>
        </p:txBody>
      </p:sp>
      <p:sp>
        <p:nvSpPr>
          <p:cNvPr id="306182" name="テキスト ボックス 5"/>
          <p:cNvSpPr txBox="1">
            <a:spLocks noChangeArrowheads="1"/>
          </p:cNvSpPr>
          <p:nvPr/>
        </p:nvSpPr>
        <p:spPr bwMode="auto">
          <a:xfrm>
            <a:off x="3770313" y="3460750"/>
            <a:ext cx="2143125" cy="404813"/>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lang="ja-JP" altLang="zh-CN" sz="2000" i="0">
                <a:solidFill>
                  <a:srgbClr val="000000"/>
                </a:solidFill>
                <a:latin typeface="Century" pitchFamily="18" charset="0"/>
                <a:sym typeface="Century" pitchFamily="18" charset="0"/>
              </a:rPr>
              <a:t>Te</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a:t>
            </a:r>
            <a:r>
              <a:rPr lang="ja-JP" altLang="en-US" sz="2000" i="0">
                <a:solidFill>
                  <a:srgbClr val="000000"/>
                </a:solidFill>
                <a:latin typeface="Century" pitchFamily="18" charset="0"/>
                <a:sym typeface="Century" pitchFamily="18" charset="0"/>
              </a:rPr>
              <a:t>　</a:t>
            </a:r>
            <a:r>
              <a:rPr lang="en-US" altLang="ja-JP" sz="2000" i="0">
                <a:solidFill>
                  <a:srgbClr val="000000"/>
                </a:solidFill>
                <a:latin typeface="Century" pitchFamily="18" charset="0"/>
                <a:sym typeface="Century" pitchFamily="18" charset="0"/>
              </a:rPr>
              <a:t>0.24</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keV</a:t>
            </a:r>
            <a:endParaRPr kumimoji="1" lang="ja-JP" altLang="en-US" sz="2000" b="0" i="0">
              <a:solidFill>
                <a:srgbClr val="000000"/>
              </a:solidFill>
              <a:latin typeface="Arial" charset="0"/>
            </a:endParaRPr>
          </a:p>
        </p:txBody>
      </p:sp>
      <p:sp>
        <p:nvSpPr>
          <p:cNvPr id="306183" name="テキスト ボックス 6"/>
          <p:cNvSpPr txBox="1">
            <a:spLocks noChangeArrowheads="1"/>
          </p:cNvSpPr>
          <p:nvPr/>
        </p:nvSpPr>
        <p:spPr bwMode="auto">
          <a:xfrm>
            <a:off x="3929063" y="4972050"/>
            <a:ext cx="2065337" cy="404813"/>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lang="ja-JP" altLang="zh-CN" sz="2000" i="0">
                <a:solidFill>
                  <a:srgbClr val="000000"/>
                </a:solidFill>
                <a:latin typeface="Century" pitchFamily="18" charset="0"/>
                <a:sym typeface="Century" pitchFamily="18" charset="0"/>
              </a:rPr>
              <a:t>Te</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a:t>
            </a:r>
            <a:r>
              <a:rPr lang="ja-JP" altLang="en-US" sz="2000" i="0">
                <a:solidFill>
                  <a:srgbClr val="000000"/>
                </a:solidFill>
                <a:latin typeface="Century" pitchFamily="18" charset="0"/>
                <a:sym typeface="Century" pitchFamily="18" charset="0"/>
              </a:rPr>
              <a:t>　</a:t>
            </a:r>
            <a:r>
              <a:rPr lang="en-US" altLang="ja-JP" sz="2000" i="0">
                <a:solidFill>
                  <a:srgbClr val="000000"/>
                </a:solidFill>
                <a:latin typeface="Century" pitchFamily="18" charset="0"/>
                <a:sym typeface="Century" pitchFamily="18" charset="0"/>
              </a:rPr>
              <a:t>1</a:t>
            </a:r>
            <a:r>
              <a:rPr lang="ja-JP" altLang="zh-CN" sz="2000" i="0">
                <a:solidFill>
                  <a:srgbClr val="000000"/>
                </a:solidFill>
                <a:latin typeface="Century" pitchFamily="18" charset="0"/>
                <a:sym typeface="Century" pitchFamily="18" charset="0"/>
              </a:rPr>
              <a:t>.0</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keV</a:t>
            </a:r>
            <a:endParaRPr kumimoji="1" lang="ja-JP" altLang="en-US" sz="2000" b="0" i="0">
              <a:solidFill>
                <a:srgbClr val="000000"/>
              </a:solidFill>
              <a:latin typeface="Arial" charset="0"/>
            </a:endParaRPr>
          </a:p>
        </p:txBody>
      </p:sp>
      <p:sp>
        <p:nvSpPr>
          <p:cNvPr id="3" name="正方形/長方形 2"/>
          <p:cNvSpPr/>
          <p:nvPr/>
        </p:nvSpPr>
        <p:spPr bwMode="auto">
          <a:xfrm>
            <a:off x="935742" y="3460750"/>
            <a:ext cx="5888373" cy="312747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2" name="円/楕円 1"/>
          <p:cNvSpPr/>
          <p:nvPr/>
        </p:nvSpPr>
        <p:spPr bwMode="auto">
          <a:xfrm>
            <a:off x="559245" y="1115467"/>
            <a:ext cx="6264870" cy="3096430"/>
          </a:xfrm>
          <a:prstGeom prst="ellipse">
            <a:avLst/>
          </a:prstGeom>
          <a:gradFill flip="none" rotWithShape="1">
            <a:gsLst>
              <a:gs pos="0">
                <a:schemeClr val="bg1">
                  <a:alpha val="0"/>
                </a:schemeClr>
              </a:gs>
              <a:gs pos="91000">
                <a:schemeClr val="bg1"/>
              </a:gs>
              <a:gs pos="100000">
                <a:srgbClr val="FFC000">
                  <a:alpha val="63000"/>
                </a:srgbClr>
              </a:gs>
            </a:gsLst>
            <a:path path="shape">
              <a:fillToRect l="50000" t="50000" r="50000" b="50000"/>
            </a:path>
            <a:tileRect/>
          </a:gra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4" name="右矢印 3"/>
          <p:cNvSpPr/>
          <p:nvPr/>
        </p:nvSpPr>
        <p:spPr bwMode="auto">
          <a:xfrm rot="16200000">
            <a:off x="3122046" y="3773884"/>
            <a:ext cx="1316182" cy="1080150"/>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5" name="テキスト ボックス 4"/>
          <p:cNvSpPr txBox="1"/>
          <p:nvPr/>
        </p:nvSpPr>
        <p:spPr>
          <a:xfrm>
            <a:off x="2528185" y="5024695"/>
            <a:ext cx="2503903" cy="475836"/>
          </a:xfrm>
          <a:prstGeom prst="rect">
            <a:avLst/>
          </a:prstGeom>
          <a:noFill/>
        </p:spPr>
        <p:txBody>
          <a:bodyPr wrap="square" rtlCol="0">
            <a:spAutoFit/>
          </a:bodyPr>
          <a:lstStyle/>
          <a:p>
            <a:r>
              <a:rPr kumimoji="1" lang="en-US" altLang="ja-JP" sz="2800" i="0" dirty="0" smtClean="0">
                <a:cs typeface="Times New Roman" pitchFamily="18" charset="0"/>
              </a:rPr>
              <a:t>Line Spectrum</a:t>
            </a:r>
            <a:endParaRPr kumimoji="1" lang="ja-JP" altLang="en-US" sz="2800" i="0" dirty="0">
              <a:cs typeface="Times New Roman" pitchFamily="18" charset="0"/>
            </a:endParaRPr>
          </a:p>
        </p:txBody>
      </p:sp>
    </p:spTree>
    <p:extLst>
      <p:ext uri="{BB962C8B-B14F-4D97-AF65-F5344CB8AC3E}">
        <p14:creationId xmlns:p14="http://schemas.microsoft.com/office/powerpoint/2010/main" val="121966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601663" y="541338"/>
            <a:ext cx="8815387" cy="576262"/>
          </a:xfrm>
          <a:ln/>
        </p:spPr>
        <p:txBody>
          <a:bodyPr lIns="100794" tIns="50397" rIns="100794" bIns="50397"/>
          <a:lstStyle/>
          <a:p>
            <a:r>
              <a:rPr lang="en-US" altLang="ja-JP" sz="3600" b="1">
                <a:latin typeface="Times New Roman" pitchFamily="18" charset="0"/>
                <a:ea typeface="SimSun" pitchFamily="2" charset="-122"/>
              </a:rPr>
              <a:t>Identification of emission lines</a:t>
            </a:r>
            <a:endParaRPr lang="en-US" altLang="zh-CN" sz="3600" b="1">
              <a:latin typeface="Times New Roman" pitchFamily="18" charset="0"/>
              <a:ea typeface="SimSun" pitchFamily="2" charset="-122"/>
            </a:endParaRPr>
          </a:p>
        </p:txBody>
      </p:sp>
      <p:graphicFrame>
        <p:nvGraphicFramePr>
          <p:cNvPr id="307203" name="Group 3"/>
          <p:cNvGraphicFramePr>
            <a:graphicFrameLocks noGrp="1"/>
          </p:cNvGraphicFramePr>
          <p:nvPr>
            <p:extLst>
              <p:ext uri="{D42A27DB-BD31-4B8C-83A1-F6EECF244321}">
                <p14:modId xmlns:p14="http://schemas.microsoft.com/office/powerpoint/2010/main" val="1563860138"/>
              </p:ext>
            </p:extLst>
          </p:nvPr>
        </p:nvGraphicFramePr>
        <p:xfrm>
          <a:off x="514350" y="1238250"/>
          <a:ext cx="9072563" cy="4440972"/>
        </p:xfrm>
        <a:graphic>
          <a:graphicData uri="http://schemas.openxmlformats.org/drawingml/2006/table">
            <a:tbl>
              <a:tblPr/>
              <a:tblGrid>
                <a:gridCol w="1677988"/>
                <a:gridCol w="1190625"/>
                <a:gridCol w="1589087"/>
                <a:gridCol w="2540000"/>
                <a:gridCol w="1508125"/>
                <a:gridCol w="566738"/>
              </a:tblGrid>
              <a:tr h="762000">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charset="0"/>
                          <a:ea typeface="ＭＳ Ｐゴシック" charset="-128"/>
                        </a:rPr>
                        <a:t>Wave Length   </a:t>
                      </a:r>
                      <a:r>
                        <a:rPr kumimoji="1" lang="ja-JP" altLang="en-US" sz="1800" b="1" i="0" u="none" strike="noStrike" cap="none" normalizeH="0" baseline="0" dirty="0" smtClean="0">
                          <a:ln>
                            <a:noFill/>
                          </a:ln>
                          <a:solidFill>
                            <a:schemeClr val="tx1"/>
                          </a:solidFill>
                          <a:effectLst/>
                          <a:latin typeface="Arial" charset="0"/>
                          <a:ea typeface="ＭＳ Ｐゴシック" charset="-128"/>
                        </a:rPr>
                        <a:t>      (nm)</a:t>
                      </a:r>
                      <a:endParaRPr kumimoji="1" lang="en-US" altLang="ja-JP"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Arial" charset="0"/>
                          <a:ea typeface="ＭＳ Ｐゴシック" charset="-128"/>
                        </a:rPr>
                        <a:t>（LHD </a:t>
                      </a:r>
                      <a:r>
                        <a:rPr kumimoji="1" lang="en-US" altLang="ja-JP" sz="1800" b="1" i="0" u="none" strike="noStrike" cap="none" normalizeH="0" baseline="0" dirty="0" smtClean="0">
                          <a:ln>
                            <a:noFill/>
                          </a:ln>
                          <a:solidFill>
                            <a:schemeClr val="tx1"/>
                          </a:solidFill>
                          <a:effectLst/>
                          <a:latin typeface="Arial" charset="0"/>
                          <a:ea typeface="ＭＳ Ｐゴシック" charset="-128"/>
                        </a:rPr>
                        <a:t>exp.</a:t>
                      </a:r>
                      <a:r>
                        <a:rPr kumimoji="1" lang="ja-JP" altLang="en-US" sz="1800" b="1" i="0" u="none" strike="noStrike" cap="none" normalizeH="0" baseline="0" dirty="0" smtClean="0">
                          <a:ln>
                            <a:noFill/>
                          </a:ln>
                          <a:solidFill>
                            <a:schemeClr val="tx1"/>
                          </a:solidFill>
                          <a:effectLst/>
                          <a:latin typeface="Arial" charset="0"/>
                          <a:ea typeface="ＭＳ Ｐゴシック" charset="-128"/>
                        </a:rPr>
                        <a:t>) </a:t>
                      </a:r>
                    </a:p>
                  </a:txBody>
                  <a:tcPr marL="100794" marR="100794" marT="50405" marB="504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charset="0"/>
                          <a:ea typeface="ＭＳ Ｐゴシック" charset="-128"/>
                        </a:rPr>
                        <a:t>Wave Length</a:t>
                      </a: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p>
                      <a:pPr marL="0" marR="0" lvl="0" indent="0" algn="l" defTabSz="0" rtl="0" eaLnBrk="1" fontAlgn="base" latinLnBrk="0" hangingPunct="1">
                        <a:lnSpc>
                          <a:spcPct val="100000"/>
                        </a:lnSpc>
                        <a:spcBef>
                          <a:spcPct val="20000"/>
                        </a:spcBef>
                        <a:spcAft>
                          <a:spcPct val="0"/>
                        </a:spcAft>
                        <a:buClrTx/>
                        <a:buSzTx/>
                        <a:buFontTx/>
                        <a:buNone/>
                        <a:tabLst/>
                      </a:pPr>
                      <a:r>
                        <a:rPr kumimoji="1" lang="ja-JP" altLang="en-US" sz="1800" b="1" i="0" u="none" strike="noStrike" cap="none" normalizeH="0" baseline="0" dirty="0" smtClean="0">
                          <a:ln>
                            <a:noFill/>
                          </a:ln>
                          <a:solidFill>
                            <a:schemeClr val="tx1"/>
                          </a:solidFill>
                          <a:effectLst/>
                          <a:latin typeface="Arial" charset="0"/>
                          <a:ea typeface="ＭＳ Ｐゴシック" charset="-128"/>
                        </a:rPr>
                        <a:t>（</a:t>
                      </a:r>
                      <a:r>
                        <a:rPr kumimoji="1" lang="en-US" altLang="ja-JP" sz="1800" b="1" i="0" u="none" strike="noStrike" cap="none" normalizeH="0" baseline="0" dirty="0" smtClean="0">
                          <a:ln>
                            <a:noFill/>
                          </a:ln>
                          <a:solidFill>
                            <a:schemeClr val="tx1"/>
                          </a:solidFill>
                          <a:effectLst/>
                          <a:latin typeface="Arial" charset="0"/>
                          <a:ea typeface="ＭＳ Ｐゴシック" charset="-128"/>
                        </a:rPr>
                        <a:t>Calc.</a:t>
                      </a:r>
                      <a:r>
                        <a:rPr kumimoji="1" lang="ja-JP" altLang="en-US" sz="1800" b="1" i="0" u="none" strike="noStrike" cap="none" normalizeH="0" baseline="0" dirty="0" smtClean="0">
                          <a:ln>
                            <a:noFill/>
                          </a:ln>
                          <a:solidFill>
                            <a:schemeClr val="tx1"/>
                          </a:solidFill>
                          <a:effectLst/>
                          <a:latin typeface="Arial" charset="0"/>
                          <a:ea typeface="ＭＳ Ｐゴシック" charset="-128"/>
                        </a:rPr>
                        <a:t>）</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charset="0"/>
                          <a:ea typeface="ＭＳ Ｐゴシック" charset="-128"/>
                        </a:rPr>
                        <a:t>Ion</a:t>
                      </a: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charset="0"/>
                          <a:ea typeface="ＭＳ Ｐゴシック" charset="-128"/>
                        </a:rPr>
                        <a:t>Transition</a:t>
                      </a: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dirty="0" smtClean="0">
                          <a:ln>
                            <a:noFill/>
                          </a:ln>
                          <a:solidFill>
                            <a:schemeClr val="tx1"/>
                          </a:solidFill>
                          <a:effectLst/>
                          <a:latin typeface="Arial" charset="0"/>
                          <a:ea typeface="ＭＳ Ｐゴシック" charset="-128"/>
                        </a:rPr>
                        <a:t>Values in Literature</a:t>
                      </a: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762000">
                <a:tc rowSpan="2">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rgbClr val="FF0066"/>
                          </a:solidFill>
                          <a:effectLst/>
                          <a:latin typeface="Arial" charset="0"/>
                          <a:ea typeface="ＭＳ Ｐゴシック" charset="-128"/>
                        </a:rPr>
                        <a:t>7.279</a:t>
                      </a:r>
                    </a:p>
                  </a:txBody>
                  <a:tcPr marL="100794" marR="100794" marT="50405" marB="504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7.268</a:t>
                      </a:r>
                      <a:r>
                        <a:rPr kumimoji="1" lang="en-US" altLang="ja-JP" sz="1800" b="1" i="0" u="none" strike="noStrike" cap="none" normalizeH="0" baseline="0" smtClean="0">
                          <a:ln>
                            <a:noFill/>
                          </a:ln>
                          <a:solidFill>
                            <a:schemeClr val="tx1"/>
                          </a:solidFill>
                          <a:effectLst/>
                          <a:latin typeface="Arial" charset="0"/>
                          <a:ea typeface="ＭＳ Ｐゴシック" charset="-128"/>
                        </a:rPr>
                        <a:t/>
                      </a:r>
                      <a:br>
                        <a:rPr kumimoji="1" lang="en-US" altLang="ja-JP" sz="1800" b="1" i="0" u="none" strike="noStrike" cap="none" normalizeH="0" baseline="0" smtClean="0">
                          <a:ln>
                            <a:noFill/>
                          </a:ln>
                          <a:solidFill>
                            <a:schemeClr val="tx1"/>
                          </a:solidFill>
                          <a:effectLst/>
                          <a:latin typeface="Arial" charset="0"/>
                          <a:ea typeface="ＭＳ Ｐゴシック" charset="-128"/>
                        </a:rPr>
                      </a:br>
                      <a:r>
                        <a:rPr kumimoji="1" lang="en-US" altLang="ja-JP" sz="1800" b="1" i="0" u="none" strike="noStrike" cap="none" normalizeH="0" baseline="0" smtClean="0">
                          <a:ln>
                            <a:noFill/>
                          </a:ln>
                          <a:solidFill>
                            <a:srgbClr val="009900"/>
                          </a:solidFill>
                          <a:effectLst/>
                          <a:latin typeface="Arial" charset="0"/>
                          <a:ea typeface="ＭＳ Ｐゴシック" charset="-128"/>
                        </a:rPr>
                        <a:t>7.168</a:t>
                      </a:r>
                      <a:endParaRPr kumimoji="1" lang="ja-JP" altLang="zh-CN" sz="1800" b="1" i="0" u="none" strike="noStrike" cap="none" normalizeH="0" baseline="0" smtClean="0">
                        <a:ln>
                          <a:noFill/>
                        </a:ln>
                        <a:solidFill>
                          <a:srgbClr val="009900"/>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Gd XXXIII</a:t>
                      </a:r>
                    </a:p>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(Ge-like)</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dirty="0" smtClean="0">
                          <a:ln>
                            <a:noFill/>
                          </a:ln>
                          <a:solidFill>
                            <a:schemeClr val="tx1"/>
                          </a:solidFill>
                          <a:effectLst/>
                          <a:latin typeface="Arial" charset="0"/>
                          <a:ea typeface="ＭＳ Ｐゴシック" charset="-128"/>
                        </a:rPr>
                        <a:t>4s</a:t>
                      </a:r>
                      <a:r>
                        <a:rPr kumimoji="1" lang="ja-JP" altLang="zh-CN" sz="1800" b="1" i="0" u="none" strike="noStrike" cap="none" normalizeH="0" baseline="30000" dirty="0" smtClean="0">
                          <a:ln>
                            <a:noFill/>
                          </a:ln>
                          <a:solidFill>
                            <a:schemeClr val="tx1"/>
                          </a:solidFill>
                          <a:effectLst/>
                          <a:latin typeface="Arial" charset="0"/>
                          <a:ea typeface="ＭＳ Ｐゴシック" charset="-128"/>
                        </a:rPr>
                        <a:t>2</a:t>
                      </a:r>
                      <a:r>
                        <a:rPr kumimoji="1" lang="ja-JP" altLang="zh-CN" sz="1800" b="1" i="0" u="none" strike="noStrike" cap="none" normalizeH="0" baseline="0" dirty="0" smtClean="0">
                          <a:ln>
                            <a:noFill/>
                          </a:ln>
                          <a:solidFill>
                            <a:schemeClr val="tx1"/>
                          </a:solidFill>
                          <a:effectLst/>
                          <a:latin typeface="Arial" charset="0"/>
                          <a:ea typeface="ＭＳ Ｐゴシック" charset="-128"/>
                        </a:rPr>
                        <a:t>4p</a:t>
                      </a:r>
                      <a:r>
                        <a:rPr kumimoji="1" lang="ja-JP" altLang="zh-CN" sz="1800" b="1" i="0" u="none" strike="noStrike" cap="none" normalizeH="0" baseline="30000" dirty="0" smtClean="0">
                          <a:ln>
                            <a:noFill/>
                          </a:ln>
                          <a:solidFill>
                            <a:schemeClr val="tx1"/>
                          </a:solidFill>
                          <a:effectLst/>
                          <a:latin typeface="Arial" charset="0"/>
                          <a:ea typeface="ＭＳ Ｐゴシック" charset="-128"/>
                        </a:rPr>
                        <a:t>2</a:t>
                      </a:r>
                      <a:r>
                        <a:rPr kumimoji="1" lang="ja-JP" altLang="zh-CN" sz="1800" b="1" i="0" u="none" strike="noStrike" cap="none" normalizeH="0" baseline="-25000" dirty="0" smtClean="0">
                          <a:ln>
                            <a:noFill/>
                          </a:ln>
                          <a:solidFill>
                            <a:schemeClr val="tx1"/>
                          </a:solidFill>
                          <a:effectLst/>
                          <a:latin typeface="Arial" charset="0"/>
                          <a:ea typeface="ＭＳ Ｐゴシック" charset="-128"/>
                        </a:rPr>
                        <a:t>2</a:t>
                      </a:r>
                      <a:r>
                        <a:rPr kumimoji="1" lang="ja-JP" altLang="zh-CN" sz="1800" b="1" i="0" u="none" strike="noStrike" cap="none" normalizeH="0" baseline="0" dirty="0" smtClean="0">
                          <a:ln>
                            <a:noFill/>
                          </a:ln>
                          <a:solidFill>
                            <a:schemeClr val="tx1"/>
                          </a:solidFill>
                          <a:effectLst/>
                          <a:latin typeface="Arial" charset="0"/>
                          <a:ea typeface="ＭＳ Ｐゴシック" charset="-128"/>
                        </a:rPr>
                        <a:t> – 4s</a:t>
                      </a:r>
                      <a:r>
                        <a:rPr kumimoji="1" lang="ja-JP" altLang="zh-CN" sz="1800" b="1" i="0" u="none" strike="noStrike" cap="none" normalizeH="0" baseline="30000" dirty="0" smtClean="0">
                          <a:ln>
                            <a:noFill/>
                          </a:ln>
                          <a:solidFill>
                            <a:schemeClr val="tx1"/>
                          </a:solidFill>
                          <a:effectLst/>
                          <a:latin typeface="Arial" charset="0"/>
                          <a:ea typeface="ＭＳ Ｐゴシック" charset="-128"/>
                        </a:rPr>
                        <a:t>2</a:t>
                      </a:r>
                      <a:r>
                        <a:rPr kumimoji="1" lang="ja-JP" altLang="zh-CN" sz="1800" b="1" i="0" u="none" strike="noStrike" cap="none" normalizeH="0" baseline="0" dirty="0" smtClean="0">
                          <a:ln>
                            <a:noFill/>
                          </a:ln>
                          <a:solidFill>
                            <a:schemeClr val="tx1"/>
                          </a:solidFill>
                          <a:effectLst/>
                          <a:latin typeface="Arial" charset="0"/>
                          <a:ea typeface="ＭＳ Ｐゴシック" charset="-128"/>
                        </a:rPr>
                        <a:t>4p4d</a:t>
                      </a:r>
                      <a:r>
                        <a:rPr kumimoji="1" lang="ja-JP" altLang="zh-CN" sz="1800" b="1" i="0" u="none" strike="noStrike" cap="none" normalizeH="0" baseline="-25000" dirty="0" smtClean="0">
                          <a:ln>
                            <a:noFill/>
                          </a:ln>
                          <a:solidFill>
                            <a:schemeClr val="tx1"/>
                          </a:solidFill>
                          <a:effectLst/>
                          <a:latin typeface="Arial" charset="0"/>
                          <a:ea typeface="ＭＳ Ｐゴシック" charset="-128"/>
                        </a:rPr>
                        <a:t>1</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0" rtl="0" eaLnBrk="1" fontAlgn="base" latinLnBrk="0" hangingPunct="1">
                        <a:lnSpc>
                          <a:spcPct val="100000"/>
                        </a:lnSpc>
                        <a:spcBef>
                          <a:spcPct val="2000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762000">
                <a:tc vMerge="1">
                  <a:txBody>
                    <a:bodyPr/>
                    <a:lstStyle/>
                    <a:p>
                      <a:endParaRPr kumimoji="1" lang="ja-JP" altLang="en-US"/>
                    </a:p>
                  </a:txBody>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7.279</a:t>
                      </a:r>
                      <a:r>
                        <a:rPr kumimoji="1" lang="en-US" altLang="ja-JP" sz="1800" b="1" i="0" u="none" strike="noStrike" cap="none" normalizeH="0" baseline="0" smtClean="0">
                          <a:ln>
                            <a:noFill/>
                          </a:ln>
                          <a:solidFill>
                            <a:schemeClr val="tx1"/>
                          </a:solidFill>
                          <a:effectLst/>
                          <a:latin typeface="Arial" charset="0"/>
                          <a:ea typeface="ＭＳ Ｐゴシック" charset="-128"/>
                        </a:rPr>
                        <a:t/>
                      </a:r>
                      <a:br>
                        <a:rPr kumimoji="1" lang="en-US" altLang="ja-JP" sz="1800" b="1" i="0" u="none" strike="noStrike" cap="none" normalizeH="0" baseline="0" smtClean="0">
                          <a:ln>
                            <a:noFill/>
                          </a:ln>
                          <a:solidFill>
                            <a:schemeClr val="tx1"/>
                          </a:solidFill>
                          <a:effectLst/>
                          <a:latin typeface="Arial" charset="0"/>
                          <a:ea typeface="ＭＳ Ｐゴシック" charset="-128"/>
                        </a:rPr>
                      </a:br>
                      <a:r>
                        <a:rPr kumimoji="1" lang="en-US" altLang="ja-JP" sz="1800" b="1" i="0" u="none" strike="noStrike" cap="none" normalizeH="0" baseline="0" smtClean="0">
                          <a:ln>
                            <a:noFill/>
                          </a:ln>
                          <a:solidFill>
                            <a:srgbClr val="009900"/>
                          </a:solidFill>
                          <a:effectLst/>
                          <a:latin typeface="Arial" charset="0"/>
                          <a:ea typeface="ＭＳ Ｐゴシック" charset="-128"/>
                        </a:rPr>
                        <a:t>7.288</a:t>
                      </a:r>
                      <a:endParaRPr kumimoji="1" lang="ja-JP" altLang="zh-CN" sz="1800" b="1" i="0" u="none" strike="noStrike" cap="none" normalizeH="0" baseline="0" smtClean="0">
                        <a:ln>
                          <a:noFill/>
                        </a:ln>
                        <a:solidFill>
                          <a:srgbClr val="009900"/>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Gd XXXIV (Ga-like)</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dirty="0" smtClean="0">
                          <a:ln>
                            <a:noFill/>
                          </a:ln>
                          <a:solidFill>
                            <a:schemeClr val="tx1"/>
                          </a:solidFill>
                          <a:effectLst/>
                          <a:latin typeface="Arial" charset="0"/>
                          <a:ea typeface="ＭＳ Ｐゴシック" charset="-128"/>
                        </a:rPr>
                        <a:t>4s</a:t>
                      </a:r>
                      <a:r>
                        <a:rPr kumimoji="1" lang="ja-JP" altLang="zh-CN" sz="1800" b="1" i="0" u="none" strike="noStrike" cap="none" normalizeH="0" baseline="30000" dirty="0" smtClean="0">
                          <a:ln>
                            <a:noFill/>
                          </a:ln>
                          <a:solidFill>
                            <a:schemeClr val="tx1"/>
                          </a:solidFill>
                          <a:effectLst/>
                          <a:latin typeface="Arial" charset="0"/>
                          <a:ea typeface="ＭＳ Ｐゴシック" charset="-128"/>
                        </a:rPr>
                        <a:t>2</a:t>
                      </a:r>
                      <a:r>
                        <a:rPr kumimoji="1" lang="ja-JP" altLang="zh-CN" sz="1800" b="1" i="0" u="none" strike="noStrike" cap="none" normalizeH="0" baseline="0" dirty="0" smtClean="0">
                          <a:ln>
                            <a:noFill/>
                          </a:ln>
                          <a:solidFill>
                            <a:schemeClr val="tx1"/>
                          </a:solidFill>
                          <a:effectLst/>
                          <a:latin typeface="Arial" charset="0"/>
                          <a:ea typeface="ＭＳ Ｐゴシック" charset="-128"/>
                        </a:rPr>
                        <a:t>4p</a:t>
                      </a:r>
                      <a:r>
                        <a:rPr kumimoji="1" lang="ja-JP" altLang="zh-CN" sz="1800" b="1" i="0" u="none" strike="noStrike" cap="none" normalizeH="0" baseline="-25000" dirty="0" smtClean="0">
                          <a:ln>
                            <a:noFill/>
                          </a:ln>
                          <a:solidFill>
                            <a:schemeClr val="tx1"/>
                          </a:solidFill>
                          <a:effectLst/>
                          <a:latin typeface="Arial" charset="0"/>
                          <a:ea typeface="ＭＳ Ｐゴシック" charset="-128"/>
                        </a:rPr>
                        <a:t>1/2</a:t>
                      </a:r>
                      <a:r>
                        <a:rPr kumimoji="1" lang="ja-JP" altLang="zh-CN" sz="1800" b="1" i="0" u="none" strike="noStrike" cap="none" normalizeH="0" baseline="0" dirty="0" smtClean="0">
                          <a:ln>
                            <a:noFill/>
                          </a:ln>
                          <a:solidFill>
                            <a:schemeClr val="tx1"/>
                          </a:solidFill>
                          <a:effectLst/>
                          <a:latin typeface="Arial" charset="0"/>
                          <a:ea typeface="ＭＳ Ｐゴシック" charset="-128"/>
                        </a:rPr>
                        <a:t> – 4s</a:t>
                      </a:r>
                      <a:r>
                        <a:rPr kumimoji="1" lang="ja-JP" altLang="zh-CN" sz="1800" b="1" i="0" u="none" strike="noStrike" cap="none" normalizeH="0" baseline="30000" dirty="0" smtClean="0">
                          <a:ln>
                            <a:noFill/>
                          </a:ln>
                          <a:solidFill>
                            <a:schemeClr val="tx1"/>
                          </a:solidFill>
                          <a:effectLst/>
                          <a:latin typeface="Arial" charset="0"/>
                          <a:ea typeface="ＭＳ Ｐゴシック" charset="-128"/>
                        </a:rPr>
                        <a:t>2</a:t>
                      </a:r>
                      <a:r>
                        <a:rPr kumimoji="1" lang="ja-JP" altLang="zh-CN" sz="1800" b="1" i="0" u="none" strike="noStrike" cap="none" normalizeH="0" baseline="0" dirty="0" smtClean="0">
                          <a:ln>
                            <a:noFill/>
                          </a:ln>
                          <a:solidFill>
                            <a:schemeClr val="tx1"/>
                          </a:solidFill>
                          <a:effectLst/>
                          <a:latin typeface="Arial" charset="0"/>
                          <a:ea typeface="ＭＳ Ｐゴシック" charset="-128"/>
                        </a:rPr>
                        <a:t>4d </a:t>
                      </a:r>
                      <a:r>
                        <a:rPr kumimoji="1" lang="ja-JP" altLang="zh-CN" sz="1800" b="1" i="0" u="none" strike="noStrike" cap="none" normalizeH="0" baseline="-25000" dirty="0" smtClean="0">
                          <a:ln>
                            <a:noFill/>
                          </a:ln>
                          <a:solidFill>
                            <a:schemeClr val="tx1"/>
                          </a:solidFill>
                          <a:effectLst/>
                          <a:latin typeface="Arial" charset="0"/>
                          <a:ea typeface="ＭＳ Ｐゴシック" charset="-128"/>
                        </a:rPr>
                        <a:t>3/2</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7.41(E)</a:t>
                      </a:r>
                    </a:p>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7.326(T)</a:t>
                      </a:r>
                    </a:p>
                  </a:txBody>
                  <a:tcPr marL="100794" marR="100794" marT="50405" marB="5040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[1]</a:t>
                      </a:r>
                    </a:p>
                  </a:txBody>
                  <a:tcPr marL="100794" marR="100794" marT="50405" marB="5040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rgbClr val="FF0066"/>
                          </a:solidFill>
                          <a:effectLst/>
                          <a:latin typeface="Arial" charset="0"/>
                          <a:ea typeface="ＭＳ Ｐゴシック" charset="-128"/>
                        </a:rPr>
                        <a:t>7.411</a:t>
                      </a:r>
                    </a:p>
                  </a:txBody>
                  <a:tcPr marL="100794" marR="100794" marT="50405" marB="504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rgbClr val="000000"/>
                          </a:solidFill>
                          <a:effectLst/>
                          <a:latin typeface="Arial" charset="0"/>
                          <a:ea typeface="ＭＳ Ｐゴシック" charset="-128"/>
                        </a:rPr>
                        <a:t>7.406</a:t>
                      </a:r>
                      <a:r>
                        <a:rPr kumimoji="1" lang="en-US" altLang="ja-JP" sz="1800" b="1" i="0" u="none" strike="noStrike" cap="none" normalizeH="0" baseline="0" smtClean="0">
                          <a:ln>
                            <a:noFill/>
                          </a:ln>
                          <a:solidFill>
                            <a:srgbClr val="000000"/>
                          </a:solidFill>
                          <a:effectLst/>
                          <a:latin typeface="Arial" charset="0"/>
                          <a:ea typeface="ＭＳ Ｐゴシック" charset="-128"/>
                        </a:rPr>
                        <a:t/>
                      </a:r>
                      <a:br>
                        <a:rPr kumimoji="1" lang="en-US" altLang="ja-JP" sz="1800" b="1" i="0" u="none" strike="noStrike" cap="none" normalizeH="0" baseline="0" smtClean="0">
                          <a:ln>
                            <a:noFill/>
                          </a:ln>
                          <a:solidFill>
                            <a:srgbClr val="000000"/>
                          </a:solidFill>
                          <a:effectLst/>
                          <a:latin typeface="Arial" charset="0"/>
                          <a:ea typeface="ＭＳ Ｐゴシック" charset="-128"/>
                        </a:rPr>
                      </a:br>
                      <a:r>
                        <a:rPr kumimoji="1" lang="en-US" altLang="ja-JP" sz="1800" b="1" i="0" u="none" strike="noStrike" cap="none" normalizeH="0" baseline="0" smtClean="0">
                          <a:ln>
                            <a:noFill/>
                          </a:ln>
                          <a:solidFill>
                            <a:srgbClr val="009900"/>
                          </a:solidFill>
                          <a:effectLst/>
                          <a:latin typeface="Arial" charset="0"/>
                          <a:ea typeface="ＭＳ Ｐゴシック" charset="-128"/>
                        </a:rPr>
                        <a:t>7.411</a:t>
                      </a:r>
                      <a:endParaRPr kumimoji="1" lang="ja-JP" altLang="zh-CN" sz="1800" b="1" i="0" u="none" strike="noStrike" cap="none" normalizeH="0" baseline="0" smtClean="0">
                        <a:ln>
                          <a:noFill/>
                        </a:ln>
                        <a:solidFill>
                          <a:srgbClr val="009900"/>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rgbClr val="000000"/>
                          </a:solidFill>
                          <a:effectLst/>
                          <a:latin typeface="Arial" charset="0"/>
                          <a:ea typeface="ＭＳ Ｐゴシック" charset="-128"/>
                        </a:rPr>
                        <a:t>Gd XXXV</a:t>
                      </a:r>
                    </a:p>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rgbClr val="000000"/>
                          </a:solidFill>
                          <a:effectLst/>
                          <a:latin typeface="Arial" charset="0"/>
                          <a:ea typeface="ＭＳ Ｐゴシック" charset="-128"/>
                        </a:rPr>
                        <a:t>(Zn-like)</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dirty="0" smtClean="0">
                          <a:ln>
                            <a:noFill/>
                          </a:ln>
                          <a:solidFill>
                            <a:srgbClr val="000000"/>
                          </a:solidFill>
                          <a:effectLst/>
                          <a:latin typeface="Arial" charset="0"/>
                          <a:ea typeface="ＭＳ Ｐゴシック" charset="-128"/>
                        </a:rPr>
                        <a:t>4s4p</a:t>
                      </a:r>
                      <a:r>
                        <a:rPr kumimoji="1" lang="ja-JP" altLang="zh-CN" sz="1800" b="1" i="0" u="none" strike="noStrike" cap="none" normalizeH="0" baseline="-25000" dirty="0" smtClean="0">
                          <a:ln>
                            <a:noFill/>
                          </a:ln>
                          <a:solidFill>
                            <a:srgbClr val="000000"/>
                          </a:solidFill>
                          <a:effectLst/>
                          <a:latin typeface="Arial" charset="0"/>
                          <a:ea typeface="ＭＳ Ｐゴシック" charset="-128"/>
                        </a:rPr>
                        <a:t>1</a:t>
                      </a:r>
                      <a:r>
                        <a:rPr kumimoji="1" lang="ja-JP" altLang="zh-CN" sz="1800" b="1" i="0" u="none" strike="noStrike" cap="none" normalizeH="0" baseline="0" dirty="0" smtClean="0">
                          <a:ln>
                            <a:noFill/>
                          </a:ln>
                          <a:solidFill>
                            <a:srgbClr val="000000"/>
                          </a:solidFill>
                          <a:effectLst/>
                          <a:latin typeface="Arial" charset="0"/>
                          <a:ea typeface="ＭＳ Ｐゴシック" charset="-128"/>
                        </a:rPr>
                        <a:t>-4s4d</a:t>
                      </a:r>
                      <a:r>
                        <a:rPr kumimoji="1" lang="ja-JP" altLang="zh-CN" sz="1800" b="1" i="0" u="none" strike="noStrike" cap="none" normalizeH="0" baseline="-25000" dirty="0" smtClean="0">
                          <a:ln>
                            <a:noFill/>
                          </a:ln>
                          <a:solidFill>
                            <a:srgbClr val="000000"/>
                          </a:solidFill>
                          <a:effectLst/>
                          <a:latin typeface="Arial" charset="0"/>
                          <a:ea typeface="ＭＳ Ｐゴシック" charset="-128"/>
                        </a:rPr>
                        <a:t>2</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0" rtl="0" eaLnBrk="1" fontAlgn="base" latinLnBrk="0" hangingPunct="1">
                        <a:lnSpc>
                          <a:spcPct val="100000"/>
                        </a:lnSpc>
                        <a:spcBef>
                          <a:spcPct val="2000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701675">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7.527</a:t>
                      </a:r>
                    </a:p>
                  </a:txBody>
                  <a:tcPr marL="100794" marR="100794" marT="50405" marB="504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7.522</a:t>
                      </a:r>
                      <a:r>
                        <a:rPr kumimoji="1" lang="en-US" altLang="ja-JP" sz="1800" b="1" i="0" u="none" strike="noStrike" cap="none" normalizeH="0" baseline="0" smtClean="0">
                          <a:ln>
                            <a:noFill/>
                          </a:ln>
                          <a:solidFill>
                            <a:schemeClr val="tx1"/>
                          </a:solidFill>
                          <a:effectLst/>
                          <a:latin typeface="Arial" charset="0"/>
                          <a:ea typeface="ＭＳ Ｐゴシック" charset="-128"/>
                        </a:rPr>
                        <a:t/>
                      </a:r>
                      <a:br>
                        <a:rPr kumimoji="1" lang="en-US" altLang="ja-JP" sz="1800" b="1" i="0" u="none" strike="noStrike" cap="none" normalizeH="0" baseline="0" smtClean="0">
                          <a:ln>
                            <a:noFill/>
                          </a:ln>
                          <a:solidFill>
                            <a:schemeClr val="tx1"/>
                          </a:solidFill>
                          <a:effectLst/>
                          <a:latin typeface="Arial" charset="0"/>
                          <a:ea typeface="ＭＳ Ｐゴシック" charset="-128"/>
                        </a:rPr>
                      </a:br>
                      <a:r>
                        <a:rPr kumimoji="1" lang="en-US" altLang="ja-JP" sz="1800" b="1" i="0" u="none" strike="noStrike" cap="none" normalizeH="0" baseline="0" smtClean="0">
                          <a:ln>
                            <a:noFill/>
                          </a:ln>
                          <a:solidFill>
                            <a:srgbClr val="009900"/>
                          </a:solidFill>
                          <a:effectLst/>
                          <a:latin typeface="Arial" charset="0"/>
                          <a:ea typeface="ＭＳ Ｐゴシック" charset="-128"/>
                        </a:rPr>
                        <a:t>7.528</a:t>
                      </a:r>
                      <a:endParaRPr kumimoji="1" lang="ja-JP" altLang="zh-CN" sz="1800" b="1" i="0" u="none" strike="noStrike" cap="none" normalizeH="0" baseline="0" smtClean="0">
                        <a:ln>
                          <a:noFill/>
                        </a:ln>
                        <a:solidFill>
                          <a:srgbClr val="009900"/>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dirty="0" smtClean="0">
                          <a:ln>
                            <a:noFill/>
                          </a:ln>
                          <a:solidFill>
                            <a:schemeClr val="tx1"/>
                          </a:solidFill>
                          <a:effectLst/>
                          <a:latin typeface="Arial" charset="0"/>
                          <a:ea typeface="ＭＳ Ｐゴシック" charset="-128"/>
                        </a:rPr>
                        <a:t>Gd XXXVI (Cu-like)</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dirty="0" smtClean="0">
                          <a:ln>
                            <a:noFill/>
                          </a:ln>
                          <a:solidFill>
                            <a:schemeClr val="tx1"/>
                          </a:solidFill>
                          <a:effectLst/>
                          <a:latin typeface="Arial" charset="0"/>
                          <a:ea typeface="ＭＳ Ｐゴシック" charset="-128"/>
                        </a:rPr>
                        <a:t>4p</a:t>
                      </a:r>
                      <a:r>
                        <a:rPr kumimoji="1" lang="ja-JP" altLang="zh-CN" sz="1800" b="1" i="0" u="none" strike="noStrike" cap="none" normalizeH="0" baseline="-25000" dirty="0" smtClean="0">
                          <a:ln>
                            <a:noFill/>
                          </a:ln>
                          <a:solidFill>
                            <a:schemeClr val="tx1"/>
                          </a:solidFill>
                          <a:effectLst/>
                          <a:latin typeface="Arial" charset="0"/>
                          <a:ea typeface="ＭＳ Ｐゴシック" charset="-128"/>
                        </a:rPr>
                        <a:t>1/2</a:t>
                      </a:r>
                      <a:r>
                        <a:rPr kumimoji="1" lang="ja-JP" altLang="zh-CN" sz="1800" b="1" i="0" u="none" strike="noStrike" cap="none" normalizeH="0" baseline="0" dirty="0" smtClean="0">
                          <a:ln>
                            <a:noFill/>
                          </a:ln>
                          <a:solidFill>
                            <a:schemeClr val="tx1"/>
                          </a:solidFill>
                          <a:effectLst/>
                          <a:latin typeface="Arial" charset="0"/>
                          <a:ea typeface="ＭＳ Ｐゴシック" charset="-128"/>
                        </a:rPr>
                        <a:t>-4d</a:t>
                      </a:r>
                      <a:r>
                        <a:rPr kumimoji="1" lang="ja-JP" altLang="zh-CN" sz="1800" b="1" i="0" u="none" strike="noStrike" cap="none" normalizeH="0" baseline="-25000" dirty="0" smtClean="0">
                          <a:ln>
                            <a:noFill/>
                          </a:ln>
                          <a:solidFill>
                            <a:schemeClr val="tx1"/>
                          </a:solidFill>
                          <a:effectLst/>
                          <a:latin typeface="Arial" charset="0"/>
                          <a:ea typeface="ＭＳ Ｐゴシック" charset="-128"/>
                        </a:rPr>
                        <a:t>3/2</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7.5259(E)</a:t>
                      </a:r>
                    </a:p>
                  </a:txBody>
                  <a:tcPr marL="100794" marR="100794" marT="50405" marB="50405"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chemeClr val="tx1"/>
                          </a:solidFill>
                          <a:effectLst/>
                          <a:latin typeface="Arial" charset="0"/>
                          <a:ea typeface="ＭＳ Ｐゴシック" charset="-128"/>
                        </a:rPr>
                        <a:t>[2]</a:t>
                      </a:r>
                    </a:p>
                  </a:txBody>
                  <a:tcPr marL="100794" marR="100794" marT="50405" marB="50405"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smtClean="0">
                          <a:ln>
                            <a:noFill/>
                          </a:ln>
                          <a:solidFill>
                            <a:srgbClr val="FF0066"/>
                          </a:solidFill>
                          <a:effectLst/>
                          <a:latin typeface="Arial" charset="0"/>
                          <a:ea typeface="ＭＳ Ｐゴシック" charset="-128"/>
                        </a:rPr>
                        <a:t>7.586</a:t>
                      </a:r>
                    </a:p>
                  </a:txBody>
                  <a:tcPr marL="100794" marR="100794" marT="50405" marB="504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en-US" altLang="ja-JP" sz="1800" b="1" i="0" u="none" strike="noStrike" cap="none" normalizeH="0" baseline="0" smtClean="0">
                          <a:ln>
                            <a:noFill/>
                          </a:ln>
                          <a:solidFill>
                            <a:srgbClr val="009900"/>
                          </a:solidFill>
                          <a:effectLst/>
                          <a:latin typeface="Arial" charset="0"/>
                          <a:ea typeface="ＭＳ Ｐゴシック" charset="-128"/>
                        </a:rPr>
                        <a:t>(7.586)</a:t>
                      </a:r>
                      <a:endParaRPr kumimoji="1" lang="ja-JP" altLang="en-US" sz="1800" b="1" i="0" u="none" strike="noStrike" cap="none" normalizeH="0" baseline="0" smtClean="0">
                        <a:ln>
                          <a:noFill/>
                        </a:ln>
                        <a:solidFill>
                          <a:srgbClr val="009900"/>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r>
                        <a:rPr kumimoji="1" lang="ja-JP" altLang="zh-CN" sz="1800" b="1" i="0" u="none" strike="noStrike" cap="none" normalizeH="0" baseline="0" dirty="0" smtClean="0">
                          <a:ln>
                            <a:noFill/>
                          </a:ln>
                          <a:solidFill>
                            <a:schemeClr val="tx1"/>
                          </a:solidFill>
                          <a:effectLst/>
                          <a:latin typeface="Arial" charset="0"/>
                          <a:ea typeface="ＭＳ Ｐゴシック" charset="-128"/>
                        </a:rPr>
                        <a:t>?</a:t>
                      </a: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0" rtl="0" eaLnBrk="1" fontAlgn="base" latinLnBrk="0" hangingPunct="1">
                        <a:lnSpc>
                          <a:spcPct val="100000"/>
                        </a:lnSpc>
                        <a:spcBef>
                          <a:spcPct val="20000"/>
                        </a:spcBef>
                        <a:spcAft>
                          <a:spcPct val="0"/>
                        </a:spcAft>
                        <a:buClrTx/>
                        <a:buSzTx/>
                        <a:buFontTx/>
                        <a:buNone/>
                        <a:tabLst/>
                      </a:pPr>
                      <a:endParaRPr kumimoji="1" lang="ja-JP" altLang="en-US" sz="1800" b="1" i="0" u="none" strike="noStrike" cap="none" normalizeH="0" baseline="0" dirty="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0" rtl="0" eaLnBrk="1" fontAlgn="base" latinLnBrk="0" hangingPunct="1">
                        <a:lnSpc>
                          <a:spcPct val="100000"/>
                        </a:lnSpc>
                        <a:spcBef>
                          <a:spcPct val="20000"/>
                        </a:spcBef>
                        <a:spcAft>
                          <a:spcPct val="0"/>
                        </a:spcAft>
                        <a:buClrTx/>
                        <a:buSzTx/>
                        <a:buFontTx/>
                        <a:buNone/>
                        <a:tabLst/>
                      </a:pPr>
                      <a:endParaRPr kumimoji="1" lang="ja-JP" altLang="en-US" sz="1800" b="1" i="0" u="none" strike="noStrike" cap="none" normalizeH="0" baseline="0" smtClean="0">
                        <a:ln>
                          <a:noFill/>
                        </a:ln>
                        <a:solidFill>
                          <a:schemeClr val="tx1"/>
                        </a:solidFill>
                        <a:effectLst/>
                        <a:latin typeface="Arial" charset="0"/>
                        <a:ea typeface="ＭＳ Ｐゴシック" charset="-128"/>
                      </a:endParaRPr>
                    </a:p>
                  </a:txBody>
                  <a:tcPr marL="100794" marR="100794" marT="50405" marB="504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bl>
          </a:graphicData>
        </a:graphic>
      </p:graphicFrame>
      <p:sp>
        <p:nvSpPr>
          <p:cNvPr id="307248" name="Text Box 50"/>
          <p:cNvSpPr txBox="1">
            <a:spLocks noChangeArrowheads="1"/>
          </p:cNvSpPr>
          <p:nvPr/>
        </p:nvSpPr>
        <p:spPr bwMode="auto">
          <a:xfrm>
            <a:off x="514350" y="5945188"/>
            <a:ext cx="8627594" cy="1332885"/>
          </a:xfrm>
          <a:prstGeom prst="rect">
            <a:avLst/>
          </a:prstGeom>
          <a:noFill/>
          <a:ln w="9525">
            <a:noFill/>
            <a:miter lim="800000"/>
            <a:headEnd/>
            <a:tailEnd/>
          </a:ln>
        </p:spPr>
        <p:txBody>
          <a:bodyPr wrap="none" lIns="100794" tIns="50397" rIns="100794" bIns="50397">
            <a:spAutoFit/>
          </a:bodyPr>
          <a:lstStyle/>
          <a:p>
            <a:pPr defTabSz="1008063" eaLnBrk="0">
              <a:lnSpc>
                <a:spcPct val="100000"/>
              </a:lnSpc>
              <a:buClrTx/>
              <a:buSzTx/>
              <a:buFontTx/>
              <a:buNone/>
            </a:pPr>
            <a:r>
              <a:rPr lang="ja-JP" altLang="en-US" sz="2000" b="0" i="0" dirty="0" smtClean="0">
                <a:latin typeface="Arial" charset="0"/>
                <a:ea typeface="ＭＳ Ｐゴシック" charset="-128"/>
              </a:rPr>
              <a:t> </a:t>
            </a:r>
            <a:r>
              <a:rPr lang="en-US" altLang="ja-JP" sz="2000" b="0" i="0" dirty="0">
                <a:latin typeface="Arial" charset="0"/>
                <a:ea typeface="ＭＳ Ｐゴシック" charset="-128"/>
              </a:rPr>
              <a:t>Black: </a:t>
            </a:r>
            <a:r>
              <a:rPr lang="en-US" altLang="ja-JP" sz="2000" b="0" i="0" dirty="0" smtClean="0">
                <a:latin typeface="Arial" charset="0"/>
                <a:ea typeface="ＭＳ Ｐゴシック" charset="-128"/>
              </a:rPr>
              <a:t>Atomic Data by HULLAC code and Spectral Analysis by CR model</a:t>
            </a:r>
            <a:r>
              <a:rPr lang="en-US" altLang="ja-JP" sz="2000" b="0" i="0" dirty="0">
                <a:latin typeface="Arial" charset="0"/>
                <a:ea typeface="ＭＳ Ｐゴシック" charset="-128"/>
              </a:rPr>
              <a:t/>
            </a:r>
            <a:br>
              <a:rPr lang="en-US" altLang="ja-JP" sz="2000" b="0" i="0" dirty="0">
                <a:latin typeface="Arial" charset="0"/>
                <a:ea typeface="ＭＳ Ｐゴシック" charset="-128"/>
              </a:rPr>
            </a:br>
            <a:r>
              <a:rPr lang="en-US" altLang="ja-JP" sz="2000" b="0" i="0" dirty="0" smtClean="0">
                <a:latin typeface="Arial" charset="0"/>
                <a:ea typeface="ＭＳ Ｐゴシック" charset="-128"/>
              </a:rPr>
              <a:t> </a:t>
            </a:r>
            <a:r>
              <a:rPr lang="en-US" altLang="ja-JP" sz="2000" b="0" i="0" dirty="0">
                <a:solidFill>
                  <a:srgbClr val="009900"/>
                </a:solidFill>
                <a:latin typeface="Arial" charset="0"/>
                <a:ea typeface="ＭＳ Ｐゴシック" charset="-128"/>
              </a:rPr>
              <a:t>Green: </a:t>
            </a:r>
            <a:r>
              <a:rPr lang="en-US" altLang="ja-JP" sz="2000" b="0" i="0" dirty="0" smtClean="0">
                <a:solidFill>
                  <a:srgbClr val="009900"/>
                </a:solidFill>
                <a:latin typeface="Arial" charset="0"/>
                <a:ea typeface="ＭＳ Ｐゴシック" charset="-128"/>
              </a:rPr>
              <a:t>Atomic Data by GRASP code</a:t>
            </a:r>
            <a:r>
              <a:rPr lang="ja-JP" altLang="en-US" sz="2000" b="0" i="0" dirty="0" smtClean="0">
                <a:solidFill>
                  <a:srgbClr val="009900"/>
                </a:solidFill>
                <a:latin typeface="Arial" charset="0"/>
                <a:ea typeface="ＭＳ Ｐゴシック" charset="-128"/>
              </a:rPr>
              <a:t> </a:t>
            </a:r>
            <a:r>
              <a:rPr lang="ja-JP" altLang="en-US" sz="2000" b="0" i="0" dirty="0">
                <a:latin typeface="Arial" charset="0"/>
                <a:ea typeface="ＭＳ Ｐゴシック" charset="-128"/>
              </a:rPr>
              <a:t>　</a:t>
            </a:r>
          </a:p>
          <a:p>
            <a:pPr defTabSz="1008063" eaLnBrk="0">
              <a:lnSpc>
                <a:spcPct val="100000"/>
              </a:lnSpc>
              <a:buClrTx/>
              <a:buSzTx/>
              <a:buFontTx/>
              <a:buNone/>
            </a:pPr>
            <a:r>
              <a:rPr lang="en-US" altLang="ja-JP" sz="2000" b="0" i="0" dirty="0" smtClean="0">
                <a:latin typeface="Arial" charset="0"/>
                <a:ea typeface="ＭＳ Ｐゴシック" charset="-128"/>
              </a:rPr>
              <a:t>[</a:t>
            </a:r>
            <a:r>
              <a:rPr lang="en-US" altLang="ja-JP" sz="2000" b="0" i="0" dirty="0">
                <a:latin typeface="Arial" charset="0"/>
                <a:ea typeface="ＭＳ Ｐゴシック" charset="-128"/>
              </a:rPr>
              <a:t>1]  Fournier et al. Phys. Rev. A, 50 (1994) 2248: TEXT </a:t>
            </a:r>
            <a:r>
              <a:rPr lang="en-US" altLang="ja-JP" sz="2000" b="0" i="0" dirty="0" err="1">
                <a:latin typeface="Arial" charset="0"/>
                <a:ea typeface="ＭＳ Ｐゴシック" charset="-128"/>
              </a:rPr>
              <a:t>tokamak</a:t>
            </a:r>
            <a:r>
              <a:rPr lang="en-US" altLang="ja-JP" sz="2000" b="0" i="0" dirty="0">
                <a:latin typeface="Arial" charset="0"/>
                <a:ea typeface="ＭＳ Ｐゴシック" charset="-128"/>
              </a:rPr>
              <a:t> </a:t>
            </a:r>
            <a:endParaRPr lang="ja-JP" altLang="en-US" sz="2000" b="0" i="0" dirty="0">
              <a:latin typeface="Arial" charset="0"/>
              <a:ea typeface="ＭＳ Ｐゴシック" charset="-128"/>
            </a:endParaRPr>
          </a:p>
          <a:p>
            <a:pPr defTabSz="1008063" eaLnBrk="0">
              <a:lnSpc>
                <a:spcPct val="100000"/>
              </a:lnSpc>
              <a:buClrTx/>
              <a:buSzTx/>
              <a:buFontTx/>
              <a:buNone/>
            </a:pPr>
            <a:r>
              <a:rPr lang="en-US" altLang="ja-JP" sz="2000" b="0" i="0" dirty="0">
                <a:latin typeface="Arial" charset="0"/>
                <a:ea typeface="ＭＳ Ｐゴシック" charset="-128"/>
              </a:rPr>
              <a:t>[2] </a:t>
            </a:r>
            <a:r>
              <a:rPr lang="en-US" altLang="ja-JP" sz="2000" b="0" i="0" dirty="0" err="1">
                <a:latin typeface="Arial" charset="0"/>
                <a:ea typeface="ＭＳ Ｐゴシック" charset="-128"/>
              </a:rPr>
              <a:t>Doschek</a:t>
            </a:r>
            <a:r>
              <a:rPr lang="en-US" altLang="ja-JP" sz="2000" b="0" i="0" dirty="0">
                <a:latin typeface="Arial" charset="0"/>
                <a:ea typeface="ＭＳ Ｐゴシック" charset="-128"/>
              </a:rPr>
              <a:t> et al. J. Opt. Soc. Am. B, 5 (1988) 243: </a:t>
            </a:r>
            <a:r>
              <a:rPr lang="en-US" altLang="ja-JP" sz="2000" b="0" i="0" dirty="0" smtClean="0">
                <a:latin typeface="Arial" charset="0"/>
                <a:ea typeface="ＭＳ Ｐゴシック" charset="-128"/>
              </a:rPr>
              <a:t>laser induced plasmas</a:t>
            </a:r>
            <a:endParaRPr lang="ja-JP" altLang="en-US" sz="2000" b="0" i="0" dirty="0">
              <a:latin typeface="Arial" charset="0"/>
              <a:ea typeface="ＭＳ Ｐゴシック" charset="-128"/>
            </a:endParaRPr>
          </a:p>
        </p:txBody>
      </p:sp>
    </p:spTree>
    <p:extLst>
      <p:ext uri="{BB962C8B-B14F-4D97-AF65-F5344CB8AC3E}">
        <p14:creationId xmlns:p14="http://schemas.microsoft.com/office/powerpoint/2010/main" val="923901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39"/>
          <p:cNvPicPr>
            <a:picLocks noChangeAspect="1" noChangeArrowheads="1"/>
          </p:cNvPicPr>
          <p:nvPr/>
        </p:nvPicPr>
        <p:blipFill>
          <a:blip r:embed="rId2"/>
          <a:srcRect/>
          <a:stretch>
            <a:fillRect/>
          </a:stretch>
        </p:blipFill>
        <p:spPr bwMode="auto">
          <a:xfrm>
            <a:off x="117475" y="1636713"/>
            <a:ext cx="9767888" cy="5818187"/>
          </a:xfrm>
          <a:prstGeom prst="rect">
            <a:avLst/>
          </a:prstGeom>
          <a:noFill/>
          <a:ln w="9525">
            <a:noFill/>
            <a:miter lim="800000"/>
            <a:headEnd/>
            <a:tailEnd/>
          </a:ln>
        </p:spPr>
      </p:pic>
      <p:sp>
        <p:nvSpPr>
          <p:cNvPr id="266243" name="Rectangle 3"/>
          <p:cNvSpPr>
            <a:spLocks noGrp="1" noChangeArrowheads="1"/>
          </p:cNvSpPr>
          <p:nvPr>
            <p:ph type="title" idx="4294967295"/>
          </p:nvPr>
        </p:nvSpPr>
        <p:spPr>
          <a:xfrm>
            <a:off x="501650" y="536575"/>
            <a:ext cx="9072563" cy="814388"/>
          </a:xfrm>
          <a:ln/>
        </p:spPr>
        <p:txBody>
          <a:bodyPr lIns="100794" tIns="50397" rIns="100794" bIns="50397"/>
          <a:lstStyle/>
          <a:p>
            <a:r>
              <a:rPr lang="en-US" altLang="ja-JP" sz="4000" b="1">
                <a:latin typeface="Times New Roman" pitchFamily="18" charset="0"/>
              </a:rPr>
              <a:t>Synthesized Gd Emission Spectra</a:t>
            </a:r>
          </a:p>
        </p:txBody>
      </p:sp>
      <p:grpSp>
        <p:nvGrpSpPr>
          <p:cNvPr id="10" name="グループ化 9"/>
          <p:cNvGrpSpPr>
            <a:grpSpLocks/>
          </p:cNvGrpSpPr>
          <p:nvPr/>
        </p:nvGrpSpPr>
        <p:grpSpPr bwMode="auto">
          <a:xfrm>
            <a:off x="5754688" y="3222625"/>
            <a:ext cx="1079500" cy="1673225"/>
            <a:chOff x="5220297" y="2924769"/>
            <a:chExt cx="978925" cy="1517118"/>
          </a:xfrm>
        </p:grpSpPr>
        <p:cxnSp>
          <p:nvCxnSpPr>
            <p:cNvPr id="266245" name="直線矢印コネクタ 2"/>
            <p:cNvCxnSpPr>
              <a:cxnSpLocks noChangeShapeType="1"/>
            </p:cNvCxnSpPr>
            <p:nvPr/>
          </p:nvCxnSpPr>
          <p:spPr bwMode="auto">
            <a:xfrm>
              <a:off x="6199222" y="3359075"/>
              <a:ext cx="0" cy="1080495"/>
            </a:xfrm>
            <a:prstGeom prst="straightConnector1">
              <a:avLst/>
            </a:prstGeom>
            <a:noFill/>
            <a:ln w="63500" cap="rnd" algn="ctr">
              <a:solidFill>
                <a:srgbClr val="009900"/>
              </a:solidFill>
              <a:round/>
              <a:headEnd/>
              <a:tailEnd type="stealth" w="lg" len="lg"/>
            </a:ln>
          </p:spPr>
        </p:cxnSp>
        <p:cxnSp>
          <p:nvCxnSpPr>
            <p:cNvPr id="266246" name="直線矢印コネクタ 5"/>
            <p:cNvCxnSpPr>
              <a:cxnSpLocks noChangeShapeType="1"/>
            </p:cNvCxnSpPr>
            <p:nvPr/>
          </p:nvCxnSpPr>
          <p:spPr bwMode="auto">
            <a:xfrm>
              <a:off x="6084693" y="3361392"/>
              <a:ext cx="0" cy="1080495"/>
            </a:xfrm>
            <a:prstGeom prst="straightConnector1">
              <a:avLst/>
            </a:prstGeom>
            <a:noFill/>
            <a:ln w="63500" cap="rnd" algn="ctr">
              <a:solidFill>
                <a:srgbClr val="009900"/>
              </a:solidFill>
              <a:round/>
              <a:headEnd/>
              <a:tailEnd type="stealth" w="lg" len="lg"/>
            </a:ln>
          </p:spPr>
        </p:cxnSp>
        <p:cxnSp>
          <p:nvCxnSpPr>
            <p:cNvPr id="266247" name="直線矢印コネクタ 6"/>
            <p:cNvCxnSpPr>
              <a:cxnSpLocks noChangeShapeType="1"/>
            </p:cNvCxnSpPr>
            <p:nvPr/>
          </p:nvCxnSpPr>
          <p:spPr bwMode="auto">
            <a:xfrm>
              <a:off x="5868594" y="3359074"/>
              <a:ext cx="0" cy="1080495"/>
            </a:xfrm>
            <a:prstGeom prst="straightConnector1">
              <a:avLst/>
            </a:prstGeom>
            <a:noFill/>
            <a:ln w="63500" cap="rnd" algn="ctr">
              <a:solidFill>
                <a:srgbClr val="009900"/>
              </a:solidFill>
              <a:round/>
              <a:headEnd/>
              <a:tailEnd type="stealth" w="lg" len="lg"/>
            </a:ln>
          </p:spPr>
        </p:cxnSp>
        <p:cxnSp>
          <p:nvCxnSpPr>
            <p:cNvPr id="266248" name="直線矢印コネクタ 7"/>
            <p:cNvCxnSpPr>
              <a:cxnSpLocks noChangeShapeType="1"/>
            </p:cNvCxnSpPr>
            <p:nvPr/>
          </p:nvCxnSpPr>
          <p:spPr bwMode="auto">
            <a:xfrm>
              <a:off x="5508429" y="3359073"/>
              <a:ext cx="0" cy="1080495"/>
            </a:xfrm>
            <a:prstGeom prst="straightConnector1">
              <a:avLst/>
            </a:prstGeom>
            <a:noFill/>
            <a:ln w="63500" cap="rnd" algn="ctr">
              <a:solidFill>
                <a:srgbClr val="009900"/>
              </a:solidFill>
              <a:round/>
              <a:headEnd/>
              <a:tailEnd type="stealth" w="lg" len="lg"/>
            </a:ln>
          </p:spPr>
        </p:cxnSp>
        <p:cxnSp>
          <p:nvCxnSpPr>
            <p:cNvPr id="266249" name="直線矢印コネクタ 8"/>
            <p:cNvCxnSpPr>
              <a:cxnSpLocks noChangeShapeType="1"/>
            </p:cNvCxnSpPr>
            <p:nvPr/>
          </p:nvCxnSpPr>
          <p:spPr bwMode="auto">
            <a:xfrm>
              <a:off x="5220297" y="2924769"/>
              <a:ext cx="0" cy="436623"/>
            </a:xfrm>
            <a:prstGeom prst="straightConnector1">
              <a:avLst/>
            </a:prstGeom>
            <a:noFill/>
            <a:ln w="63500" cap="rnd" algn="ctr">
              <a:solidFill>
                <a:srgbClr val="009900"/>
              </a:solidFill>
              <a:round/>
              <a:headEnd/>
              <a:tailEnd type="stealth" w="lg" len="lg"/>
            </a:ln>
          </p:spPr>
        </p:cxnSp>
      </p:grpSp>
    </p:spTree>
    <p:extLst>
      <p:ext uri="{BB962C8B-B14F-4D97-AF65-F5344CB8AC3E}">
        <p14:creationId xmlns:p14="http://schemas.microsoft.com/office/powerpoint/2010/main" val="32709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r>
              <a:rPr lang="en-US" altLang="ja-JP" sz="3100" b="1" dirty="0" smtClean="0">
                <a:latin typeface="Times New Roman" pitchFamily="18" charset="0"/>
                <a:cs typeface="Times New Roman" pitchFamily="18" charset="0"/>
              </a:rPr>
              <a:t>Exchange interactions </a:t>
            </a:r>
            <a:br>
              <a:rPr lang="en-US" altLang="ja-JP" sz="3100" b="1" dirty="0" smtClean="0">
                <a:latin typeface="Times New Roman" pitchFamily="18" charset="0"/>
                <a:cs typeface="Times New Roman" pitchFamily="18" charset="0"/>
              </a:rPr>
            </a:br>
            <a:r>
              <a:rPr lang="en-US" altLang="ja-JP" sz="3100" b="1" dirty="0" smtClean="0">
                <a:latin typeface="Times New Roman" pitchFamily="18" charset="0"/>
                <a:cs typeface="Times New Roman" pitchFamily="18" charset="0"/>
              </a:rPr>
              <a:t>between inter- or intra- subshells</a:t>
            </a:r>
            <a:endParaRPr lang="ja-JP" altLang="en-US" sz="3100" b="1" dirty="0">
              <a:latin typeface="Times New Roman" pitchFamily="18" charset="0"/>
              <a:cs typeface="Times New Roman" pitchFamily="18" charset="0"/>
            </a:endParaRPr>
          </a:p>
        </p:txBody>
      </p:sp>
      <p:sp>
        <p:nvSpPr>
          <p:cNvPr id="3" name="コンテンツ プレースホルダー 2"/>
          <p:cNvSpPr>
            <a:spLocks noGrp="1" noRot="1" noChangeAspect="1" noMove="1" noResize="1" noEditPoints="1" noAdjustHandles="1" noChangeArrowheads="1" noChangeShapeType="1" noTextEdit="1"/>
          </p:cNvSpPr>
          <p:nvPr>
            <p:ph idx="1"/>
          </p:nvPr>
        </p:nvSpPr>
        <p:spPr>
          <a:xfrm>
            <a:off x="514532" y="1636180"/>
            <a:ext cx="9072563" cy="5716794"/>
          </a:xfrm>
          <a:blipFill rotWithShape="1">
            <a:blip r:embed="rId2"/>
            <a:stretch>
              <a:fillRect l="-1556" t="-1175" b="-353"/>
            </a:stretch>
          </a:blipFill>
          <a:extLst/>
        </p:spPr>
        <p:txBody>
          <a:bodyPr/>
          <a:lstStyle/>
          <a:p>
            <a:r>
              <a:rPr lang="ja-JP" altLang="en-US" dirty="0">
                <a:noFill/>
              </a:rPr>
              <a:t> </a:t>
            </a:r>
          </a:p>
        </p:txBody>
      </p:sp>
      <p:sp>
        <p:nvSpPr>
          <p:cNvPr id="4" name="正方形/長方形 3"/>
          <p:cNvSpPr/>
          <p:nvPr/>
        </p:nvSpPr>
        <p:spPr bwMode="auto">
          <a:xfrm>
            <a:off x="359662" y="4499937"/>
            <a:ext cx="8785220" cy="29524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2" name="テキスト ボックス 1"/>
          <p:cNvSpPr txBox="1"/>
          <p:nvPr/>
        </p:nvSpPr>
        <p:spPr>
          <a:xfrm>
            <a:off x="323904" y="4859987"/>
            <a:ext cx="4644398" cy="475836"/>
          </a:xfrm>
          <a:prstGeom prst="rect">
            <a:avLst/>
          </a:prstGeom>
          <a:noFill/>
        </p:spPr>
        <p:txBody>
          <a:bodyPr wrap="square" rtlCol="0">
            <a:spAutoFit/>
          </a:bodyPr>
          <a:lstStyle/>
          <a:p>
            <a:pPr algn="ctr"/>
            <a:r>
              <a:rPr kumimoji="1" lang="en-US" altLang="ja-JP" sz="2800" dirty="0" smtClean="0"/>
              <a:t>|I(4d4p)|  &lt;  |I(4p4p)|</a:t>
            </a:r>
            <a:endParaRPr kumimoji="1" lang="ja-JP" altLang="en-US" sz="2800" dirty="0"/>
          </a:p>
        </p:txBody>
      </p:sp>
      <p:cxnSp>
        <p:nvCxnSpPr>
          <p:cNvPr id="6" name="直線コネクタ 5"/>
          <p:cNvCxnSpPr/>
          <p:nvPr/>
        </p:nvCxnSpPr>
        <p:spPr bwMode="auto">
          <a:xfrm>
            <a:off x="6048452" y="5335823"/>
            <a:ext cx="2376330" cy="0"/>
          </a:xfrm>
          <a:prstGeom prst="line">
            <a:avLst/>
          </a:prstGeom>
          <a:solidFill>
            <a:srgbClr val="00B8FF"/>
          </a:solidFill>
          <a:ln w="50800" cap="flat" cmpd="sng" algn="ctr">
            <a:solidFill>
              <a:srgbClr val="FF0000"/>
            </a:solidFill>
            <a:prstDash val="solid"/>
            <a:round/>
            <a:headEnd type="none" w="med" len="med"/>
            <a:tailEnd type="none" w="med" len="med"/>
          </a:ln>
          <a:effectLst/>
        </p:spPr>
      </p:cxnSp>
      <p:cxnSp>
        <p:nvCxnSpPr>
          <p:cNvPr id="8" name="直線コネクタ 7"/>
          <p:cNvCxnSpPr/>
          <p:nvPr/>
        </p:nvCxnSpPr>
        <p:spPr bwMode="auto">
          <a:xfrm>
            <a:off x="6048452" y="6732247"/>
            <a:ext cx="2376330" cy="0"/>
          </a:xfrm>
          <a:prstGeom prst="line">
            <a:avLst/>
          </a:prstGeom>
          <a:solidFill>
            <a:srgbClr val="00B8FF"/>
          </a:solidFill>
          <a:ln w="50800" cap="flat" cmpd="sng" algn="ctr">
            <a:solidFill>
              <a:srgbClr val="0070C0"/>
            </a:solidFill>
            <a:prstDash val="solid"/>
            <a:round/>
            <a:headEnd type="none" w="med" len="med"/>
            <a:tailEnd type="none" w="med" len="med"/>
          </a:ln>
          <a:effectLst/>
        </p:spPr>
      </p:cxnSp>
      <p:sp>
        <p:nvSpPr>
          <p:cNvPr id="7" name="テキスト ボックス 6"/>
          <p:cNvSpPr txBox="1"/>
          <p:nvPr/>
        </p:nvSpPr>
        <p:spPr>
          <a:xfrm>
            <a:off x="5298125" y="5125590"/>
            <a:ext cx="504070" cy="421013"/>
          </a:xfrm>
          <a:prstGeom prst="rect">
            <a:avLst/>
          </a:prstGeom>
          <a:noFill/>
        </p:spPr>
        <p:txBody>
          <a:bodyPr wrap="square" rtlCol="0">
            <a:spAutoFit/>
          </a:bodyPr>
          <a:lstStyle/>
          <a:p>
            <a:r>
              <a:rPr kumimoji="1" lang="en-US" altLang="ja-JP" sz="2400" dirty="0" smtClean="0"/>
              <a:t>4d</a:t>
            </a:r>
            <a:endParaRPr kumimoji="1" lang="ja-JP" altLang="en-US" sz="2400" dirty="0"/>
          </a:p>
        </p:txBody>
      </p:sp>
      <p:sp>
        <p:nvSpPr>
          <p:cNvPr id="10" name="テキスト ボックス 9"/>
          <p:cNvSpPr txBox="1"/>
          <p:nvPr/>
        </p:nvSpPr>
        <p:spPr>
          <a:xfrm>
            <a:off x="5298125" y="6541080"/>
            <a:ext cx="504070" cy="421013"/>
          </a:xfrm>
          <a:prstGeom prst="rect">
            <a:avLst/>
          </a:prstGeom>
          <a:noFill/>
        </p:spPr>
        <p:txBody>
          <a:bodyPr wrap="square" rtlCol="0">
            <a:spAutoFit/>
          </a:bodyPr>
          <a:lstStyle/>
          <a:p>
            <a:r>
              <a:rPr kumimoji="1" lang="en-US" altLang="ja-JP" sz="2400" dirty="0" smtClean="0"/>
              <a:t>4p</a:t>
            </a:r>
            <a:endParaRPr kumimoji="1" lang="ja-JP" altLang="en-US" sz="2400" dirty="0"/>
          </a:p>
        </p:txBody>
      </p:sp>
      <p:sp>
        <p:nvSpPr>
          <p:cNvPr id="9" name="円/楕円 8"/>
          <p:cNvSpPr/>
          <p:nvPr/>
        </p:nvSpPr>
        <p:spPr bwMode="auto">
          <a:xfrm>
            <a:off x="6552522" y="5097905"/>
            <a:ext cx="432060" cy="448698"/>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sp>
        <p:nvSpPr>
          <p:cNvPr id="12" name="円/楕円 11"/>
          <p:cNvSpPr/>
          <p:nvPr/>
        </p:nvSpPr>
        <p:spPr bwMode="auto">
          <a:xfrm>
            <a:off x="7560662" y="6495014"/>
            <a:ext cx="432060" cy="448698"/>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cxnSp>
        <p:nvCxnSpPr>
          <p:cNvPr id="13" name="直線矢印コネクタ 12"/>
          <p:cNvCxnSpPr>
            <a:stCxn id="9" idx="4"/>
          </p:cNvCxnSpPr>
          <p:nvPr/>
        </p:nvCxnSpPr>
        <p:spPr bwMode="auto">
          <a:xfrm>
            <a:off x="6768552" y="5546603"/>
            <a:ext cx="0" cy="825594"/>
          </a:xfrm>
          <a:prstGeom prst="straightConnector1">
            <a:avLst/>
          </a:prstGeom>
          <a:solidFill>
            <a:srgbClr val="00B8FF"/>
          </a:solidFill>
          <a:ln w="76200" cap="flat" cmpd="sng" algn="ctr">
            <a:solidFill>
              <a:srgbClr val="00FF00"/>
            </a:solidFill>
            <a:prstDash val="solid"/>
            <a:round/>
            <a:headEnd type="none" w="med" len="med"/>
            <a:tailEnd type="arrow"/>
          </a:ln>
          <a:effectLst/>
        </p:spPr>
      </p:cxnSp>
    </p:spTree>
    <p:extLst>
      <p:ext uri="{BB962C8B-B14F-4D97-AF65-F5344CB8AC3E}">
        <p14:creationId xmlns:p14="http://schemas.microsoft.com/office/powerpoint/2010/main" val="216803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idx="4294967295"/>
          </p:nvPr>
        </p:nvSpPr>
        <p:spPr>
          <a:xfrm>
            <a:off x="462756" y="467377"/>
            <a:ext cx="8997950" cy="794998"/>
          </a:xfrm>
          <a:ln/>
        </p:spPr>
        <p:txBody>
          <a:bodyPr lIns="100794" tIns="50397" rIns="100794" bIns="50397"/>
          <a:lstStyle/>
          <a:p>
            <a:r>
              <a:rPr lang="en-US" altLang="ja-JP" sz="2400" b="1" dirty="0" err="1">
                <a:latin typeface="Times New Roman" pitchFamily="18" charset="0"/>
                <a:cs typeface="Times New Roman" pitchFamily="18" charset="0"/>
              </a:rPr>
              <a:t>Gd</a:t>
            </a:r>
            <a:r>
              <a:rPr lang="en-US" altLang="ja-JP" sz="2400" b="1" dirty="0">
                <a:latin typeface="Times New Roman" pitchFamily="18" charset="0"/>
                <a:cs typeface="Times New Roman" pitchFamily="18" charset="0"/>
              </a:rPr>
              <a:t> EUV Spectra for Different Electron Temperature</a:t>
            </a:r>
            <a:r>
              <a:rPr lang="en-US" altLang="ja-JP" sz="2400" dirty="0">
                <a:latin typeface="Times New Roman" pitchFamily="18" charset="0"/>
              </a:rPr>
              <a:t> </a:t>
            </a:r>
            <a:endParaRPr lang="ja-JP" altLang="ja-JP" sz="2400" dirty="0">
              <a:latin typeface="Times New Roman" pitchFamily="18" charset="0"/>
            </a:endParaRPr>
          </a:p>
        </p:txBody>
      </p:sp>
      <p:pic>
        <p:nvPicPr>
          <p:cNvPr id="306179" name="Picture 3"/>
          <p:cNvPicPr>
            <a:picLocks noGrp="1" noChangeAspect="1" noChangeArrowheads="1"/>
          </p:cNvPicPr>
          <p:nvPr>
            <p:ph idx="4294967295"/>
          </p:nvPr>
        </p:nvPicPr>
        <p:blipFill>
          <a:blip r:embed="rId2"/>
          <a:srcRect/>
          <a:stretch>
            <a:fillRect/>
          </a:stretch>
        </p:blipFill>
        <p:spPr>
          <a:xfrm>
            <a:off x="911225" y="1476375"/>
            <a:ext cx="5294313" cy="5748338"/>
          </a:xfrm>
          <a:noFill/>
        </p:spPr>
      </p:pic>
      <p:sp>
        <p:nvSpPr>
          <p:cNvPr id="306180" name="Text Box 4"/>
          <p:cNvSpPr txBox="1">
            <a:spLocks noChangeArrowheads="1"/>
          </p:cNvSpPr>
          <p:nvPr/>
        </p:nvSpPr>
        <p:spPr bwMode="auto">
          <a:xfrm>
            <a:off x="6120462" y="1685925"/>
            <a:ext cx="3492500" cy="1625272"/>
          </a:xfrm>
          <a:prstGeom prst="rect">
            <a:avLst/>
          </a:prstGeom>
          <a:solidFill>
            <a:srgbClr val="00FF99"/>
          </a:solidFill>
          <a:ln w="25400">
            <a:solidFill>
              <a:srgbClr val="00CC00"/>
            </a:solidFill>
            <a:miter lim="800000"/>
            <a:headEnd/>
            <a:tailEnd/>
          </a:ln>
        </p:spPr>
        <p:txBody>
          <a:bodyPr lIns="100794" tIns="50397" rIns="100794" bIns="50397">
            <a:spAutoFit/>
          </a:bodyPr>
          <a:lstStyle/>
          <a:p>
            <a:pPr algn="ctr" defTabSz="1008063" eaLnBrk="0">
              <a:lnSpc>
                <a:spcPct val="100000"/>
              </a:lnSpc>
              <a:buClrTx/>
              <a:buSzTx/>
              <a:buFontTx/>
              <a:buNone/>
            </a:pPr>
            <a:r>
              <a:rPr lang="en-US" altLang="ja-JP" sz="2200" i="0" dirty="0" smtClean="0">
                <a:solidFill>
                  <a:srgbClr val="000000"/>
                </a:solidFill>
                <a:cs typeface="Times New Roman" pitchFamily="18" charset="0"/>
                <a:sym typeface="Century" pitchFamily="18" charset="0"/>
              </a:rPr>
              <a:t>EUV photoemission spectra of </a:t>
            </a:r>
            <a:r>
              <a:rPr lang="en-US" altLang="ja-JP" sz="2200" i="0" dirty="0" err="1" smtClean="0">
                <a:solidFill>
                  <a:srgbClr val="000000"/>
                </a:solidFill>
                <a:cs typeface="Times New Roman" pitchFamily="18" charset="0"/>
                <a:sym typeface="Century" pitchFamily="18" charset="0"/>
              </a:rPr>
              <a:t>Gd</a:t>
            </a:r>
            <a:r>
              <a:rPr lang="en-US" altLang="ja-JP" sz="2200" i="0" dirty="0" smtClean="0">
                <a:solidFill>
                  <a:srgbClr val="000000"/>
                </a:solidFill>
                <a:cs typeface="Times New Roman" pitchFamily="18" charset="0"/>
                <a:sym typeface="Century" pitchFamily="18" charset="0"/>
              </a:rPr>
              <a:t> ions </a:t>
            </a:r>
          </a:p>
          <a:p>
            <a:pPr algn="ctr" defTabSz="1008063" eaLnBrk="0">
              <a:lnSpc>
                <a:spcPct val="100000"/>
              </a:lnSpc>
              <a:buClrTx/>
              <a:buSzTx/>
              <a:buFontTx/>
              <a:buNone/>
            </a:pPr>
            <a:r>
              <a:rPr lang="en-US" altLang="ja-JP" sz="2200" i="0" dirty="0" smtClean="0">
                <a:solidFill>
                  <a:srgbClr val="000000"/>
                </a:solidFill>
                <a:cs typeface="Times New Roman" pitchFamily="18" charset="0"/>
                <a:sym typeface="Century" pitchFamily="18" charset="0"/>
              </a:rPr>
              <a:t>for 6.0 – 9.0 nm region </a:t>
            </a:r>
          </a:p>
          <a:p>
            <a:pPr algn="ctr" defTabSz="1008063" eaLnBrk="0">
              <a:lnSpc>
                <a:spcPct val="100000"/>
              </a:lnSpc>
              <a:buClrTx/>
              <a:buSzTx/>
              <a:buFontTx/>
              <a:buNone/>
            </a:pPr>
            <a:r>
              <a:rPr lang="en-US" altLang="ja-JP" sz="2200" i="0" dirty="0" smtClean="0">
                <a:solidFill>
                  <a:srgbClr val="000000"/>
                </a:solidFill>
                <a:cs typeface="Times New Roman" pitchFamily="18" charset="0"/>
                <a:sym typeface="Century" pitchFamily="18" charset="0"/>
              </a:rPr>
              <a:t>in LHD plasmas</a:t>
            </a:r>
            <a:r>
              <a:rPr lang="en-US" altLang="zh-CN" sz="2200" i="0" dirty="0">
                <a:solidFill>
                  <a:srgbClr val="000000"/>
                </a:solidFill>
                <a:ea typeface="ＭＳ 明朝" pitchFamily="17" charset="-128"/>
                <a:sym typeface="ＭＳ 明朝" pitchFamily="17" charset="-128"/>
              </a:rPr>
              <a:t/>
            </a:r>
            <a:br>
              <a:rPr lang="en-US" altLang="zh-CN" sz="2200" i="0" dirty="0">
                <a:solidFill>
                  <a:srgbClr val="000000"/>
                </a:solidFill>
                <a:ea typeface="ＭＳ 明朝" pitchFamily="17" charset="-128"/>
                <a:sym typeface="ＭＳ 明朝" pitchFamily="17" charset="-128"/>
              </a:rPr>
            </a:br>
            <a:endParaRPr lang="zh-CN" altLang="en-US" sz="1100" i="0" dirty="0">
              <a:solidFill>
                <a:srgbClr val="000000"/>
              </a:solidFill>
              <a:ea typeface="ＭＳ 明朝" pitchFamily="17" charset="-128"/>
              <a:sym typeface="ＭＳ 明朝" pitchFamily="17" charset="-128"/>
            </a:endParaRPr>
          </a:p>
        </p:txBody>
      </p:sp>
      <p:sp>
        <p:nvSpPr>
          <p:cNvPr id="306181" name="テキスト ボックス 4"/>
          <p:cNvSpPr txBox="1">
            <a:spLocks noChangeArrowheads="1"/>
          </p:cNvSpPr>
          <p:nvPr/>
        </p:nvSpPr>
        <p:spPr bwMode="auto">
          <a:xfrm>
            <a:off x="3929063" y="1952625"/>
            <a:ext cx="2065337" cy="404813"/>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lang="ja-JP" altLang="zh-CN" sz="2000" i="0">
                <a:solidFill>
                  <a:srgbClr val="000000"/>
                </a:solidFill>
                <a:latin typeface="Century" pitchFamily="18" charset="0"/>
                <a:sym typeface="Century" pitchFamily="18" charset="0"/>
              </a:rPr>
              <a:t>Te</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2.0</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keV</a:t>
            </a:r>
            <a:endParaRPr kumimoji="1" lang="ja-JP" altLang="en-US" sz="2000" b="0" i="0">
              <a:solidFill>
                <a:srgbClr val="000000"/>
              </a:solidFill>
              <a:latin typeface="Arial" charset="0"/>
            </a:endParaRPr>
          </a:p>
        </p:txBody>
      </p:sp>
      <p:sp>
        <p:nvSpPr>
          <p:cNvPr id="306182" name="テキスト ボックス 5"/>
          <p:cNvSpPr txBox="1">
            <a:spLocks noChangeArrowheads="1"/>
          </p:cNvSpPr>
          <p:nvPr/>
        </p:nvSpPr>
        <p:spPr bwMode="auto">
          <a:xfrm>
            <a:off x="3770313" y="3460750"/>
            <a:ext cx="2143125" cy="404813"/>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lang="ja-JP" altLang="zh-CN" sz="2000" i="0">
                <a:solidFill>
                  <a:srgbClr val="000000"/>
                </a:solidFill>
                <a:latin typeface="Century" pitchFamily="18" charset="0"/>
                <a:sym typeface="Century" pitchFamily="18" charset="0"/>
              </a:rPr>
              <a:t>Te</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a:t>
            </a:r>
            <a:r>
              <a:rPr lang="ja-JP" altLang="en-US" sz="2000" i="0">
                <a:solidFill>
                  <a:srgbClr val="000000"/>
                </a:solidFill>
                <a:latin typeface="Century" pitchFamily="18" charset="0"/>
                <a:sym typeface="Century" pitchFamily="18" charset="0"/>
              </a:rPr>
              <a:t>　</a:t>
            </a:r>
            <a:r>
              <a:rPr lang="en-US" altLang="ja-JP" sz="2000" i="0">
                <a:solidFill>
                  <a:srgbClr val="000000"/>
                </a:solidFill>
                <a:latin typeface="Century" pitchFamily="18" charset="0"/>
                <a:sym typeface="Century" pitchFamily="18" charset="0"/>
              </a:rPr>
              <a:t>0.24</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keV</a:t>
            </a:r>
            <a:endParaRPr kumimoji="1" lang="ja-JP" altLang="en-US" sz="2000" b="0" i="0">
              <a:solidFill>
                <a:srgbClr val="000000"/>
              </a:solidFill>
              <a:latin typeface="Arial" charset="0"/>
            </a:endParaRPr>
          </a:p>
        </p:txBody>
      </p:sp>
      <p:sp>
        <p:nvSpPr>
          <p:cNvPr id="306183" name="テキスト ボックス 6"/>
          <p:cNvSpPr txBox="1">
            <a:spLocks noChangeArrowheads="1"/>
          </p:cNvSpPr>
          <p:nvPr/>
        </p:nvSpPr>
        <p:spPr bwMode="auto">
          <a:xfrm>
            <a:off x="3929063" y="4972050"/>
            <a:ext cx="2065337" cy="404813"/>
          </a:xfrm>
          <a:prstGeom prst="rect">
            <a:avLst/>
          </a:prstGeom>
          <a:noFill/>
          <a:ln w="9525">
            <a:noFill/>
            <a:miter lim="800000"/>
            <a:headEnd/>
            <a:tailEnd/>
          </a:ln>
        </p:spPr>
        <p:txBody>
          <a:bodyPr lIns="100794" tIns="50397" rIns="100794" bIns="50397">
            <a:spAutoFit/>
          </a:bodyPr>
          <a:lstStyle/>
          <a:p>
            <a:pPr defTabSz="1008063" eaLnBrk="0">
              <a:lnSpc>
                <a:spcPct val="100000"/>
              </a:lnSpc>
              <a:buClrTx/>
              <a:buSzTx/>
              <a:buFontTx/>
              <a:buNone/>
            </a:pPr>
            <a:r>
              <a:rPr lang="ja-JP" altLang="zh-CN" sz="2000" i="0">
                <a:solidFill>
                  <a:srgbClr val="000000"/>
                </a:solidFill>
                <a:latin typeface="Century" pitchFamily="18" charset="0"/>
                <a:sym typeface="Century" pitchFamily="18" charset="0"/>
              </a:rPr>
              <a:t>Te</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a:t>
            </a:r>
            <a:r>
              <a:rPr lang="ja-JP" altLang="en-US" sz="2000" i="0">
                <a:solidFill>
                  <a:srgbClr val="000000"/>
                </a:solidFill>
                <a:latin typeface="Century" pitchFamily="18" charset="0"/>
                <a:sym typeface="Century" pitchFamily="18" charset="0"/>
              </a:rPr>
              <a:t>　</a:t>
            </a:r>
            <a:r>
              <a:rPr lang="en-US" altLang="ja-JP" sz="2000" i="0">
                <a:solidFill>
                  <a:srgbClr val="000000"/>
                </a:solidFill>
                <a:latin typeface="Century" pitchFamily="18" charset="0"/>
                <a:sym typeface="Century" pitchFamily="18" charset="0"/>
              </a:rPr>
              <a:t>1</a:t>
            </a:r>
            <a:r>
              <a:rPr lang="ja-JP" altLang="zh-CN" sz="2000" i="0">
                <a:solidFill>
                  <a:srgbClr val="000000"/>
                </a:solidFill>
                <a:latin typeface="Century" pitchFamily="18" charset="0"/>
                <a:sym typeface="Century" pitchFamily="18" charset="0"/>
              </a:rPr>
              <a:t>.0</a:t>
            </a:r>
            <a:r>
              <a:rPr lang="ja-JP" altLang="en-US" sz="2000" i="0">
                <a:solidFill>
                  <a:srgbClr val="000000"/>
                </a:solidFill>
                <a:latin typeface="Century" pitchFamily="18" charset="0"/>
                <a:sym typeface="Century" pitchFamily="18" charset="0"/>
              </a:rPr>
              <a:t>　</a:t>
            </a:r>
            <a:r>
              <a:rPr lang="ja-JP" altLang="zh-CN" sz="2000" i="0">
                <a:solidFill>
                  <a:srgbClr val="000000"/>
                </a:solidFill>
                <a:latin typeface="Century" pitchFamily="18" charset="0"/>
                <a:sym typeface="Century" pitchFamily="18" charset="0"/>
              </a:rPr>
              <a:t>keV</a:t>
            </a:r>
            <a:endParaRPr kumimoji="1" lang="ja-JP" altLang="en-US" sz="2000" b="0" i="0">
              <a:solidFill>
                <a:srgbClr val="000000"/>
              </a:solidFill>
              <a:latin typeface="Arial" charset="0"/>
            </a:endParaRPr>
          </a:p>
        </p:txBody>
      </p:sp>
      <p:sp>
        <p:nvSpPr>
          <p:cNvPr id="3" name="正方形/長方形 2"/>
          <p:cNvSpPr/>
          <p:nvPr/>
        </p:nvSpPr>
        <p:spPr bwMode="auto">
          <a:xfrm>
            <a:off x="593650" y="1642300"/>
            <a:ext cx="5400750" cy="166889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smtClean="0">
              <a:solidFill>
                <a:srgbClr val="000000"/>
              </a:solidFill>
            </a:endParaRPr>
          </a:p>
        </p:txBody>
      </p:sp>
      <p:sp>
        <p:nvSpPr>
          <p:cNvPr id="2" name="円/楕円 1"/>
          <p:cNvSpPr/>
          <p:nvPr/>
        </p:nvSpPr>
        <p:spPr bwMode="auto">
          <a:xfrm>
            <a:off x="215642" y="2418435"/>
            <a:ext cx="7056980" cy="5141240"/>
          </a:xfrm>
          <a:prstGeom prst="ellipse">
            <a:avLst/>
          </a:prstGeom>
          <a:gradFill flip="none" rotWithShape="1">
            <a:gsLst>
              <a:gs pos="81000">
                <a:srgbClr val="FFFFFF">
                  <a:alpha val="3000"/>
                </a:srgbClr>
              </a:gs>
              <a:gs pos="0">
                <a:schemeClr val="bg1">
                  <a:alpha val="0"/>
                </a:schemeClr>
              </a:gs>
              <a:gs pos="91000">
                <a:schemeClr val="bg1"/>
              </a:gs>
              <a:gs pos="100000">
                <a:srgbClr val="FFC000">
                  <a:alpha val="63000"/>
                </a:srgbClr>
              </a:gs>
            </a:gsLst>
            <a:path path="shape">
              <a:fillToRect l="50000" t="50000" r="50000" b="50000"/>
            </a:path>
            <a:tileRect/>
          </a:gra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smtClean="0">
              <a:solidFill>
                <a:srgbClr val="000000"/>
              </a:solidFill>
            </a:endParaRPr>
          </a:p>
        </p:txBody>
      </p:sp>
    </p:spTree>
    <p:extLst>
      <p:ext uri="{BB962C8B-B14F-4D97-AF65-F5344CB8AC3E}">
        <p14:creationId xmlns:p14="http://schemas.microsoft.com/office/powerpoint/2010/main" val="42793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2"/>
          <p:cNvPicPr>
            <a:picLocks noChangeAspect="1" noChangeArrowheads="1"/>
          </p:cNvPicPr>
          <p:nvPr/>
        </p:nvPicPr>
        <p:blipFill>
          <a:blip r:embed="rId2"/>
          <a:srcRect/>
          <a:stretch>
            <a:fillRect/>
          </a:stretch>
        </p:blipFill>
        <p:spPr bwMode="auto">
          <a:xfrm>
            <a:off x="433388" y="3278188"/>
            <a:ext cx="6384925" cy="4251325"/>
          </a:xfrm>
          <a:prstGeom prst="rect">
            <a:avLst/>
          </a:prstGeom>
          <a:noFill/>
          <a:ln w="9525">
            <a:noFill/>
            <a:miter lim="800000"/>
            <a:headEnd/>
            <a:tailEnd/>
          </a:ln>
        </p:spPr>
      </p:pic>
      <p:pic>
        <p:nvPicPr>
          <p:cNvPr id="5" name="図 2"/>
          <p:cNvPicPr>
            <a:picLocks noChangeAspect="1" noChangeArrowheads="1"/>
          </p:cNvPicPr>
          <p:nvPr/>
        </p:nvPicPr>
        <p:blipFill>
          <a:blip r:embed="rId3"/>
          <a:srcRect/>
          <a:stretch>
            <a:fillRect/>
          </a:stretch>
        </p:blipFill>
        <p:spPr bwMode="auto">
          <a:xfrm>
            <a:off x="2022475" y="523875"/>
            <a:ext cx="4686300" cy="2881313"/>
          </a:xfrm>
          <a:prstGeom prst="rect">
            <a:avLst/>
          </a:prstGeom>
          <a:solidFill>
            <a:schemeClr val="bg1"/>
          </a:solidFill>
          <a:ln w="9525">
            <a:noFill/>
            <a:miter lim="800000"/>
            <a:headEnd/>
            <a:tailEnd/>
          </a:ln>
        </p:spPr>
      </p:pic>
      <p:cxnSp>
        <p:nvCxnSpPr>
          <p:cNvPr id="6" name="直線コネクタ 5"/>
          <p:cNvCxnSpPr>
            <a:cxnSpLocks noChangeShapeType="1"/>
          </p:cNvCxnSpPr>
          <p:nvPr/>
        </p:nvCxnSpPr>
        <p:spPr bwMode="auto">
          <a:xfrm>
            <a:off x="3312072" y="918211"/>
            <a:ext cx="0" cy="5505450"/>
          </a:xfrm>
          <a:prstGeom prst="line">
            <a:avLst/>
          </a:prstGeom>
          <a:noFill/>
          <a:ln w="63500" algn="ctr">
            <a:solidFill>
              <a:srgbClr val="00B0F0"/>
            </a:solidFill>
            <a:prstDash val="lgDashDotDot"/>
            <a:round/>
            <a:headEnd/>
            <a:tailEnd/>
          </a:ln>
        </p:spPr>
      </p:cxnSp>
      <p:sp>
        <p:nvSpPr>
          <p:cNvPr id="271365" name="タイトル 1"/>
          <p:cNvSpPr>
            <a:spLocks noGrp="1"/>
          </p:cNvSpPr>
          <p:nvPr>
            <p:ph type="title" idx="4294967295"/>
          </p:nvPr>
        </p:nvSpPr>
        <p:spPr>
          <a:xfrm>
            <a:off x="1" y="0"/>
            <a:ext cx="3888151" cy="763588"/>
          </a:xfrm>
          <a:ln/>
        </p:spPr>
        <p:txBody>
          <a:bodyPr lIns="100794" tIns="50397" rIns="100794" bIns="50397"/>
          <a:lstStyle/>
          <a:p>
            <a:r>
              <a:rPr lang="en-US" altLang="ja-JP" sz="2400" b="1" dirty="0" err="1">
                <a:latin typeface="Times New Roman" pitchFamily="18" charset="0"/>
                <a:cs typeface="Times New Roman" pitchFamily="18" charset="0"/>
              </a:rPr>
              <a:t>gA</a:t>
            </a:r>
            <a:r>
              <a:rPr lang="en-US" altLang="ja-JP" sz="2400" b="1" dirty="0">
                <a:latin typeface="Times New Roman" pitchFamily="18" charset="0"/>
                <a:cs typeface="Times New Roman" pitchFamily="18" charset="0"/>
              </a:rPr>
              <a:t>-distributions for </a:t>
            </a:r>
            <a:r>
              <a:rPr lang="en-US" altLang="ja-JP" sz="2400" b="1" dirty="0" err="1" smtClean="0">
                <a:latin typeface="Times New Roman" pitchFamily="18" charset="0"/>
                <a:cs typeface="Times New Roman" pitchFamily="18" charset="0"/>
              </a:rPr>
              <a:t>Gd</a:t>
            </a:r>
            <a:r>
              <a:rPr lang="en-US" altLang="ja-JP" sz="2400" b="1" dirty="0" smtClean="0">
                <a:latin typeface="Times New Roman" pitchFamily="18" charset="0"/>
                <a:cs typeface="Times New Roman" pitchFamily="18" charset="0"/>
              </a:rPr>
              <a:t> ions</a:t>
            </a:r>
            <a:endParaRPr lang="ja-JP" altLang="en-US" sz="2400" b="1" dirty="0">
              <a:latin typeface="Times New Roman" pitchFamily="18" charset="0"/>
              <a:cs typeface="Times New Roman" pitchFamily="18" charset="0"/>
            </a:endParaRPr>
          </a:p>
        </p:txBody>
      </p:sp>
      <p:sp>
        <p:nvSpPr>
          <p:cNvPr id="10" name="テキスト ボックス 9"/>
          <p:cNvSpPr txBox="1">
            <a:spLocks noChangeArrowheads="1"/>
          </p:cNvSpPr>
          <p:nvPr/>
        </p:nvSpPr>
        <p:spPr bwMode="auto">
          <a:xfrm>
            <a:off x="6696075" y="2430463"/>
            <a:ext cx="2033588" cy="441325"/>
          </a:xfrm>
          <a:prstGeom prst="rect">
            <a:avLst/>
          </a:prstGeom>
          <a:noFill/>
          <a:ln w="9525">
            <a:no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200" i="0">
                <a:solidFill>
                  <a:srgbClr val="0070C0"/>
                </a:solidFill>
                <a:ea typeface="ＭＳ Ｐゴシック" charset="-128"/>
              </a:rPr>
              <a:t>Te = 0.24 keV</a:t>
            </a:r>
            <a:endParaRPr kumimoji="1" lang="ja-JP" altLang="en-US" sz="2200" i="0">
              <a:solidFill>
                <a:srgbClr val="0070C0"/>
              </a:solidFill>
              <a:ea typeface="ＭＳ Ｐゴシック" charset="-128"/>
            </a:endParaRPr>
          </a:p>
        </p:txBody>
      </p:sp>
      <p:sp>
        <p:nvSpPr>
          <p:cNvPr id="12" name="テキスト ボックス 11"/>
          <p:cNvSpPr txBox="1">
            <a:spLocks noChangeArrowheads="1"/>
          </p:cNvSpPr>
          <p:nvPr/>
        </p:nvSpPr>
        <p:spPr bwMode="auto">
          <a:xfrm>
            <a:off x="6727825" y="1951038"/>
            <a:ext cx="2033588" cy="441325"/>
          </a:xfrm>
          <a:prstGeom prst="rect">
            <a:avLst/>
          </a:prstGeom>
          <a:noFill/>
          <a:ln w="9525">
            <a:no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200" i="0">
                <a:solidFill>
                  <a:srgbClr val="009900"/>
                </a:solidFill>
                <a:ea typeface="ＭＳ Ｐゴシック" charset="-128"/>
              </a:rPr>
              <a:t>Te = 1.0  keV</a:t>
            </a:r>
            <a:endParaRPr kumimoji="1" lang="ja-JP" altLang="en-US" sz="2200" i="0">
              <a:solidFill>
                <a:srgbClr val="009900"/>
              </a:solidFill>
              <a:ea typeface="ＭＳ Ｐゴシック" charset="-128"/>
            </a:endParaRPr>
          </a:p>
        </p:txBody>
      </p:sp>
      <p:sp>
        <p:nvSpPr>
          <p:cNvPr id="13" name="テキスト ボックス 12"/>
          <p:cNvSpPr txBox="1">
            <a:spLocks noChangeArrowheads="1"/>
          </p:cNvSpPr>
          <p:nvPr/>
        </p:nvSpPr>
        <p:spPr bwMode="auto">
          <a:xfrm>
            <a:off x="6743700" y="1474788"/>
            <a:ext cx="2032000" cy="441325"/>
          </a:xfrm>
          <a:prstGeom prst="rect">
            <a:avLst/>
          </a:prstGeom>
          <a:noFill/>
          <a:ln w="9525">
            <a:no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200" i="0">
                <a:solidFill>
                  <a:srgbClr val="FF0000"/>
                </a:solidFill>
                <a:ea typeface="ＭＳ Ｐゴシック" charset="-128"/>
              </a:rPr>
              <a:t>Te = 2.0  keV</a:t>
            </a:r>
            <a:endParaRPr kumimoji="1" lang="ja-JP" altLang="en-US" sz="2200" i="0">
              <a:solidFill>
                <a:srgbClr val="FF0000"/>
              </a:solidFill>
              <a:ea typeface="ＭＳ Ｐゴシック" charset="-128"/>
            </a:endParaRPr>
          </a:p>
        </p:txBody>
      </p:sp>
      <p:pic>
        <p:nvPicPr>
          <p:cNvPr id="14" name="図 11"/>
          <p:cNvPicPr>
            <a:picLocks noChangeAspect="1" noChangeArrowheads="1"/>
          </p:cNvPicPr>
          <p:nvPr/>
        </p:nvPicPr>
        <p:blipFill>
          <a:blip r:embed="rId4"/>
          <a:srcRect/>
          <a:stretch>
            <a:fillRect/>
          </a:stretch>
        </p:blipFill>
        <p:spPr bwMode="auto">
          <a:xfrm>
            <a:off x="6708775" y="4257675"/>
            <a:ext cx="3371850" cy="2571750"/>
          </a:xfrm>
          <a:prstGeom prst="rect">
            <a:avLst/>
          </a:prstGeom>
          <a:noFill/>
          <a:ln w="9525">
            <a:noFill/>
            <a:miter lim="800000"/>
            <a:headEnd/>
            <a:tailEnd/>
          </a:ln>
        </p:spPr>
      </p:pic>
      <p:sp>
        <p:nvSpPr>
          <p:cNvPr id="11" name="曲折矢印 10"/>
          <p:cNvSpPr/>
          <p:nvPr/>
        </p:nvSpPr>
        <p:spPr bwMode="auto">
          <a:xfrm rot="5400000">
            <a:off x="7542213" y="3590925"/>
            <a:ext cx="2382838" cy="395287"/>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defTabSz="914400" eaLnBrk="0">
              <a:lnSpc>
                <a:spcPct val="100000"/>
              </a:lnSpc>
              <a:buClrTx/>
              <a:buSzTx/>
              <a:buFontTx/>
              <a:buNone/>
              <a:defRPr/>
            </a:pPr>
            <a:endParaRPr lang="ja-JP" altLang="en-US" b="0" i="0">
              <a:latin typeface="Arial" pitchFamily="34" charset="0"/>
              <a:ea typeface="ＭＳ Ｐゴシック" pitchFamily="50" charset="-128"/>
            </a:endParaRPr>
          </a:p>
        </p:txBody>
      </p:sp>
      <p:sp>
        <p:nvSpPr>
          <p:cNvPr id="15" name="テキスト ボックス 14"/>
          <p:cNvSpPr txBox="1">
            <a:spLocks noChangeArrowheads="1"/>
          </p:cNvSpPr>
          <p:nvPr/>
        </p:nvSpPr>
        <p:spPr bwMode="auto">
          <a:xfrm>
            <a:off x="8613775" y="4995863"/>
            <a:ext cx="635000" cy="407987"/>
          </a:xfrm>
          <a:prstGeom prst="rect">
            <a:avLst/>
          </a:prstGeom>
          <a:solidFill>
            <a:srgbClr val="00B0F0"/>
          </a:solidFill>
          <a:ln w="25400">
            <a:solidFill>
              <a:srgbClr val="0070C0"/>
            </a:solid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000" i="0">
                <a:solidFill>
                  <a:schemeClr val="tx2"/>
                </a:solidFill>
                <a:ea typeface="ＭＳ Ｐゴシック" charset="-128"/>
              </a:rPr>
              <a:t>25+</a:t>
            </a:r>
            <a:endParaRPr kumimoji="1" lang="ja-JP" altLang="en-US" sz="2000" i="0">
              <a:solidFill>
                <a:schemeClr val="tx2"/>
              </a:solidFill>
              <a:ea typeface="ＭＳ Ｐゴシック" charset="-128"/>
            </a:endParaRPr>
          </a:p>
        </p:txBody>
      </p:sp>
      <p:sp>
        <p:nvSpPr>
          <p:cNvPr id="16" name="テキスト ボックス 15"/>
          <p:cNvSpPr txBox="1">
            <a:spLocks noChangeArrowheads="1"/>
          </p:cNvSpPr>
          <p:nvPr/>
        </p:nvSpPr>
        <p:spPr bwMode="auto">
          <a:xfrm>
            <a:off x="6588125" y="682625"/>
            <a:ext cx="2978150" cy="407988"/>
          </a:xfrm>
          <a:prstGeom prst="rect">
            <a:avLst/>
          </a:prstGeom>
          <a:noFill/>
          <a:ln w="9525">
            <a:no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000" i="0">
                <a:solidFill>
                  <a:schemeClr val="tx2"/>
                </a:solidFill>
                <a:ea typeface="ＭＳ Ｐゴシック" charset="-128"/>
              </a:rPr>
              <a:t>LHD Experiment</a:t>
            </a:r>
            <a:endParaRPr kumimoji="1" lang="ja-JP" altLang="en-US" sz="2000" i="0">
              <a:solidFill>
                <a:schemeClr val="tx2"/>
              </a:solidFill>
              <a:ea typeface="ＭＳ Ｐゴシック" charset="-128"/>
            </a:endParaRPr>
          </a:p>
        </p:txBody>
      </p:sp>
      <p:sp>
        <p:nvSpPr>
          <p:cNvPr id="271373" name="テキスト ボックス 17"/>
          <p:cNvSpPr txBox="1">
            <a:spLocks noChangeArrowheads="1"/>
          </p:cNvSpPr>
          <p:nvPr/>
        </p:nvSpPr>
        <p:spPr bwMode="auto">
          <a:xfrm>
            <a:off x="3451225" y="4792663"/>
            <a:ext cx="3816350" cy="406400"/>
          </a:xfrm>
          <a:prstGeom prst="rect">
            <a:avLst/>
          </a:prstGeom>
          <a:noFill/>
          <a:ln w="9525">
            <a:no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000" i="0">
                <a:solidFill>
                  <a:schemeClr val="tx2"/>
                </a:solidFill>
                <a:ea typeface="ＭＳ Ｐゴシック" charset="-128"/>
              </a:rPr>
              <a:t>GRASP &amp; RATIP Calculation </a:t>
            </a:r>
            <a:endParaRPr kumimoji="1" lang="ja-JP" altLang="en-US" sz="2000" i="0">
              <a:solidFill>
                <a:schemeClr val="tx2"/>
              </a:solidFill>
              <a:ea typeface="ＭＳ Ｐゴシック" charset="-128"/>
            </a:endParaRPr>
          </a:p>
        </p:txBody>
      </p:sp>
    </p:spTree>
    <p:extLst>
      <p:ext uri="{BB962C8B-B14F-4D97-AF65-F5344CB8AC3E}">
        <p14:creationId xmlns:p14="http://schemas.microsoft.com/office/powerpoint/2010/main" val="20498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87338" y="466725"/>
            <a:ext cx="9577387" cy="504825"/>
          </a:xfrm>
        </p:spPr>
        <p:txBody>
          <a:bodyPr/>
          <a:lstStyle/>
          <a:p>
            <a:pPr>
              <a:defRPr/>
            </a:pPr>
            <a:r>
              <a:rPr lang="en-US" altLang="ja-JP" sz="2800" b="1" smtClean="0">
                <a:latin typeface="Times New Roman" pitchFamily="18" charset="0"/>
              </a:rPr>
              <a:t>Moore’s Law for the Development of Semiconductor Devices</a:t>
            </a:r>
          </a:p>
        </p:txBody>
      </p:sp>
      <p:pic>
        <p:nvPicPr>
          <p:cNvPr id="126978" name="Picture 5" descr="Moore's Law"/>
          <p:cNvPicPr>
            <a:picLocks noChangeAspect="1" noChangeArrowheads="1"/>
          </p:cNvPicPr>
          <p:nvPr/>
        </p:nvPicPr>
        <p:blipFill>
          <a:blip r:embed="rId2"/>
          <a:srcRect/>
          <a:stretch>
            <a:fillRect/>
          </a:stretch>
        </p:blipFill>
        <p:spPr bwMode="auto">
          <a:xfrm>
            <a:off x="0" y="1619250"/>
            <a:ext cx="7921625" cy="5603875"/>
          </a:xfrm>
          <a:prstGeom prst="rect">
            <a:avLst/>
          </a:prstGeom>
          <a:noFill/>
          <a:ln w="9525">
            <a:noFill/>
            <a:miter lim="800000"/>
            <a:headEnd/>
            <a:tailEnd/>
          </a:ln>
        </p:spPr>
      </p:pic>
      <p:sp>
        <p:nvSpPr>
          <p:cNvPr id="126979" name="Rectangle 6"/>
          <p:cNvSpPr>
            <a:spLocks noChangeArrowheads="1"/>
          </p:cNvSpPr>
          <p:nvPr/>
        </p:nvSpPr>
        <p:spPr bwMode="auto">
          <a:xfrm>
            <a:off x="5616575" y="6948488"/>
            <a:ext cx="3671888" cy="366712"/>
          </a:xfrm>
          <a:prstGeom prst="rect">
            <a:avLst/>
          </a:prstGeom>
          <a:noFill/>
          <a:ln w="9525">
            <a:noFill/>
            <a:miter lim="800000"/>
            <a:headEnd/>
            <a:tailEnd/>
          </a:ln>
        </p:spPr>
        <p:txBody>
          <a:bodyPr>
            <a:spAutoFit/>
          </a:bodyPr>
          <a:lstStyle/>
          <a:p>
            <a:pPr defTabSz="914400"/>
            <a:r>
              <a:rPr lang="en-US" altLang="ja-JP"/>
              <a:t>http://www.cymer.com/moores_law/</a:t>
            </a:r>
            <a:endParaRPr lang="ja-JP" altLang="en-US"/>
          </a:p>
        </p:txBody>
      </p:sp>
      <p:grpSp>
        <p:nvGrpSpPr>
          <p:cNvPr id="126980" name="Group 11"/>
          <p:cNvGrpSpPr>
            <a:grpSpLocks/>
          </p:cNvGrpSpPr>
          <p:nvPr/>
        </p:nvGrpSpPr>
        <p:grpSpPr bwMode="auto">
          <a:xfrm>
            <a:off x="5832475" y="1116013"/>
            <a:ext cx="4248150" cy="1655762"/>
            <a:chOff x="3810" y="703"/>
            <a:chExt cx="2359" cy="1043"/>
          </a:xfrm>
        </p:grpSpPr>
        <p:sp>
          <p:nvSpPr>
            <p:cNvPr id="126985" name="Line 7"/>
            <p:cNvSpPr>
              <a:spLocks noChangeShapeType="1"/>
            </p:cNvSpPr>
            <p:nvPr/>
          </p:nvSpPr>
          <p:spPr bwMode="auto">
            <a:xfrm flipV="1">
              <a:off x="3810" y="703"/>
              <a:ext cx="680" cy="1043"/>
            </a:xfrm>
            <a:prstGeom prst="line">
              <a:avLst/>
            </a:prstGeom>
            <a:noFill/>
            <a:ln w="76200">
              <a:solidFill>
                <a:srgbClr val="FFCC00"/>
              </a:solidFill>
              <a:prstDash val="dash"/>
              <a:round/>
              <a:headEnd/>
              <a:tailEnd type="stealth" w="lg" len="lg"/>
            </a:ln>
          </p:spPr>
          <p:txBody>
            <a:bodyPr/>
            <a:lstStyle/>
            <a:p>
              <a:endParaRPr lang="ja-JP" altLang="en-US"/>
            </a:p>
          </p:txBody>
        </p:sp>
        <p:sp>
          <p:nvSpPr>
            <p:cNvPr id="126986" name="Oval 8"/>
            <p:cNvSpPr>
              <a:spLocks noChangeArrowheads="1"/>
            </p:cNvSpPr>
            <p:nvPr/>
          </p:nvSpPr>
          <p:spPr bwMode="auto">
            <a:xfrm>
              <a:off x="4082" y="884"/>
              <a:ext cx="318" cy="318"/>
            </a:xfrm>
            <a:prstGeom prst="ellipse">
              <a:avLst/>
            </a:prstGeom>
            <a:noFill/>
            <a:ln w="38100">
              <a:solidFill>
                <a:srgbClr val="FF0000"/>
              </a:solidFill>
              <a:prstDash val="dash"/>
              <a:round/>
              <a:headEnd/>
              <a:tailEnd/>
            </a:ln>
          </p:spPr>
          <p:txBody>
            <a:bodyPr wrap="none" anchor="ctr"/>
            <a:lstStyle/>
            <a:p>
              <a:endParaRPr lang="ja-JP" altLang="en-US"/>
            </a:p>
          </p:txBody>
        </p:sp>
        <p:sp>
          <p:nvSpPr>
            <p:cNvPr id="126987" name="AutoShape 10"/>
            <p:cNvSpPr>
              <a:spLocks noChangeArrowheads="1"/>
            </p:cNvSpPr>
            <p:nvPr/>
          </p:nvSpPr>
          <p:spPr bwMode="auto">
            <a:xfrm rot="-8756806">
              <a:off x="4309" y="1111"/>
              <a:ext cx="499" cy="227"/>
            </a:xfrm>
            <a:prstGeom prst="rightArrow">
              <a:avLst>
                <a:gd name="adj1" fmla="val 50000"/>
                <a:gd name="adj2" fmla="val 54956"/>
              </a:avLst>
            </a:prstGeom>
            <a:solidFill>
              <a:srgbClr val="FFFF00"/>
            </a:solidFill>
            <a:ln w="28575">
              <a:solidFill>
                <a:srgbClr val="FF6600"/>
              </a:solidFill>
              <a:miter lim="800000"/>
              <a:headEnd/>
              <a:tailEnd/>
            </a:ln>
          </p:spPr>
          <p:txBody>
            <a:bodyPr wrap="none" anchor="ctr"/>
            <a:lstStyle/>
            <a:p>
              <a:endParaRPr lang="ja-JP" altLang="en-US"/>
            </a:p>
          </p:txBody>
        </p:sp>
        <p:sp>
          <p:nvSpPr>
            <p:cNvPr id="126988" name="Text Box 9"/>
            <p:cNvSpPr txBox="1">
              <a:spLocks noChangeArrowheads="1"/>
            </p:cNvSpPr>
            <p:nvPr/>
          </p:nvSpPr>
          <p:spPr bwMode="auto">
            <a:xfrm>
              <a:off x="4717" y="975"/>
              <a:ext cx="1452" cy="460"/>
            </a:xfrm>
            <a:prstGeom prst="rect">
              <a:avLst/>
            </a:prstGeom>
            <a:solidFill>
              <a:srgbClr val="FFFF00"/>
            </a:solidFill>
            <a:ln w="28575">
              <a:solidFill>
                <a:srgbClr val="FF6600"/>
              </a:solidFill>
              <a:miter lim="800000"/>
              <a:headEnd/>
              <a:tailEnd/>
            </a:ln>
          </p:spPr>
          <p:txBody>
            <a:bodyPr>
              <a:spAutoFit/>
            </a:bodyPr>
            <a:lstStyle/>
            <a:p>
              <a:pPr algn="ctr" defTabSz="914400">
                <a:spcBef>
                  <a:spcPct val="50000"/>
                </a:spcBef>
              </a:pPr>
              <a:r>
                <a:rPr lang="en-US" altLang="ja-JP" sz="2000" i="0"/>
                <a:t>Use of EUV or XUV</a:t>
              </a:r>
              <a:br>
                <a:rPr lang="en-US" altLang="ja-JP" sz="2000" i="0"/>
              </a:br>
              <a:r>
                <a:rPr lang="en-US" altLang="ja-JP" sz="2000" i="0"/>
                <a:t> Light Source</a:t>
              </a:r>
            </a:p>
          </p:txBody>
        </p:sp>
      </p:grpSp>
      <p:sp>
        <p:nvSpPr>
          <p:cNvPr id="126981" name="Line 12"/>
          <p:cNvSpPr>
            <a:spLocks noChangeShapeType="1"/>
          </p:cNvSpPr>
          <p:nvPr/>
        </p:nvSpPr>
        <p:spPr bwMode="auto">
          <a:xfrm>
            <a:off x="5040313" y="6372225"/>
            <a:ext cx="1655762" cy="0"/>
          </a:xfrm>
          <a:prstGeom prst="line">
            <a:avLst/>
          </a:prstGeom>
          <a:noFill/>
          <a:ln w="57150">
            <a:solidFill>
              <a:srgbClr val="0000FF"/>
            </a:solidFill>
            <a:round/>
            <a:headEnd type="stealth" w="lg" len="lg"/>
            <a:tailEnd type="stealth" w="lg" len="lg"/>
          </a:ln>
        </p:spPr>
        <p:txBody>
          <a:bodyPr/>
          <a:lstStyle/>
          <a:p>
            <a:endParaRPr lang="ja-JP" altLang="en-US"/>
          </a:p>
        </p:txBody>
      </p:sp>
      <p:sp>
        <p:nvSpPr>
          <p:cNvPr id="126982" name="Line 14"/>
          <p:cNvSpPr>
            <a:spLocks noChangeShapeType="1"/>
          </p:cNvSpPr>
          <p:nvPr/>
        </p:nvSpPr>
        <p:spPr bwMode="auto">
          <a:xfrm>
            <a:off x="6696075" y="6372225"/>
            <a:ext cx="1584325" cy="0"/>
          </a:xfrm>
          <a:prstGeom prst="line">
            <a:avLst/>
          </a:prstGeom>
          <a:noFill/>
          <a:ln w="57150">
            <a:solidFill>
              <a:srgbClr val="FF0000"/>
            </a:solidFill>
            <a:round/>
            <a:headEnd type="stealth" w="lg" len="lg"/>
            <a:tailEnd type="stealth" w="lg" len="lg"/>
          </a:ln>
        </p:spPr>
        <p:txBody>
          <a:bodyPr/>
          <a:lstStyle/>
          <a:p>
            <a:endParaRPr lang="ja-JP" altLang="en-US"/>
          </a:p>
        </p:txBody>
      </p:sp>
      <p:sp>
        <p:nvSpPr>
          <p:cNvPr id="126983" name="Text Box 15"/>
          <p:cNvSpPr txBox="1">
            <a:spLocks noChangeArrowheads="1"/>
          </p:cNvSpPr>
          <p:nvPr/>
        </p:nvSpPr>
        <p:spPr bwMode="auto">
          <a:xfrm>
            <a:off x="5184775" y="5508625"/>
            <a:ext cx="1439863" cy="660400"/>
          </a:xfrm>
          <a:prstGeom prst="rect">
            <a:avLst/>
          </a:prstGeom>
          <a:solidFill>
            <a:srgbClr val="99CCFF"/>
          </a:solidFill>
          <a:ln w="19050">
            <a:solidFill>
              <a:srgbClr val="0000FF"/>
            </a:solidFill>
            <a:miter lim="800000"/>
            <a:headEnd/>
            <a:tailEnd/>
          </a:ln>
        </p:spPr>
        <p:txBody>
          <a:bodyPr>
            <a:spAutoFit/>
          </a:bodyPr>
          <a:lstStyle/>
          <a:p>
            <a:pPr algn="ctr" defTabSz="914400">
              <a:spcBef>
                <a:spcPct val="50000"/>
              </a:spcBef>
            </a:pPr>
            <a:r>
              <a:rPr lang="en-US" altLang="ja-JP" i="0"/>
              <a:t>EUV: </a:t>
            </a:r>
            <a:br>
              <a:rPr lang="en-US" altLang="ja-JP" i="0"/>
            </a:br>
            <a:r>
              <a:rPr lang="en-US" altLang="ja-JP" i="0"/>
              <a:t>100 ~ 10 nm</a:t>
            </a:r>
          </a:p>
        </p:txBody>
      </p:sp>
      <p:sp>
        <p:nvSpPr>
          <p:cNvPr id="126984" name="Text Box 16"/>
          <p:cNvSpPr txBox="1">
            <a:spLocks noChangeArrowheads="1"/>
          </p:cNvSpPr>
          <p:nvPr/>
        </p:nvSpPr>
        <p:spPr bwMode="auto">
          <a:xfrm>
            <a:off x="6769100" y="5508625"/>
            <a:ext cx="1439863" cy="660400"/>
          </a:xfrm>
          <a:prstGeom prst="rect">
            <a:avLst/>
          </a:prstGeom>
          <a:solidFill>
            <a:srgbClr val="FF99CC"/>
          </a:solidFill>
          <a:ln w="19050">
            <a:solidFill>
              <a:srgbClr val="FF0000"/>
            </a:solidFill>
            <a:miter lim="800000"/>
            <a:headEnd/>
            <a:tailEnd/>
          </a:ln>
        </p:spPr>
        <p:txBody>
          <a:bodyPr>
            <a:spAutoFit/>
          </a:bodyPr>
          <a:lstStyle/>
          <a:p>
            <a:pPr algn="ctr" defTabSz="914400">
              <a:spcBef>
                <a:spcPct val="50000"/>
              </a:spcBef>
            </a:pPr>
            <a:r>
              <a:rPr lang="en-US" altLang="ja-JP" i="0"/>
              <a:t>XUV: </a:t>
            </a:r>
            <a:br>
              <a:rPr lang="en-US" altLang="ja-JP" i="0"/>
            </a:br>
            <a:r>
              <a:rPr lang="en-US" altLang="ja-JP" i="0"/>
              <a:t>10 ~ 0.1 nm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タイトル 1"/>
          <p:cNvSpPr>
            <a:spLocks noGrp="1"/>
          </p:cNvSpPr>
          <p:nvPr>
            <p:ph type="title" idx="4294967295"/>
          </p:nvPr>
        </p:nvSpPr>
        <p:spPr>
          <a:xfrm>
            <a:off x="28575" y="0"/>
            <a:ext cx="4614863" cy="841375"/>
          </a:xfrm>
          <a:ln/>
        </p:spPr>
        <p:txBody>
          <a:bodyPr lIns="100794" tIns="50397" rIns="100794" bIns="50397"/>
          <a:lstStyle/>
          <a:p>
            <a:r>
              <a:rPr lang="en-US" altLang="ja-JP" sz="2400" b="1">
                <a:latin typeface="Times New Roman" pitchFamily="18" charset="0"/>
                <a:cs typeface="Times New Roman" pitchFamily="18" charset="0"/>
              </a:rPr>
              <a:t>Orbital property of Gd</a:t>
            </a:r>
            <a:r>
              <a:rPr lang="en-US" altLang="ja-JP" sz="2400" b="1" baseline="50000">
                <a:latin typeface="Times New Roman" pitchFamily="18" charset="0"/>
                <a:cs typeface="Times New Roman" pitchFamily="18" charset="0"/>
              </a:rPr>
              <a:t>q+</a:t>
            </a:r>
            <a:r>
              <a:rPr lang="en-US" altLang="ja-JP" sz="2400" b="1">
                <a:latin typeface="Times New Roman" pitchFamily="18" charset="0"/>
                <a:cs typeface="Times New Roman" pitchFamily="18" charset="0"/>
              </a:rPr>
              <a:t> ions</a:t>
            </a:r>
            <a:endParaRPr lang="ja-JP" altLang="en-US" sz="2400" b="1">
              <a:latin typeface="Times New Roman" pitchFamily="18" charset="0"/>
              <a:cs typeface="Times New Roman" pitchFamily="18" charset="0"/>
            </a:endParaRPr>
          </a:p>
        </p:txBody>
      </p:sp>
      <p:pic>
        <p:nvPicPr>
          <p:cNvPr id="110594" name="Picture 2"/>
          <p:cNvPicPr>
            <a:picLocks noChangeAspect="1" noChangeArrowheads="1"/>
          </p:cNvPicPr>
          <p:nvPr/>
        </p:nvPicPr>
        <p:blipFill>
          <a:blip r:embed="rId2"/>
          <a:srcRect/>
          <a:stretch>
            <a:fillRect/>
          </a:stretch>
        </p:blipFill>
        <p:spPr bwMode="auto">
          <a:xfrm>
            <a:off x="20638" y="890588"/>
            <a:ext cx="5630862" cy="3948112"/>
          </a:xfrm>
          <a:prstGeom prst="rect">
            <a:avLst/>
          </a:prstGeom>
          <a:noFill/>
          <a:ln w="9525">
            <a:noFill/>
            <a:miter lim="800000"/>
            <a:headEnd/>
            <a:tailEnd/>
          </a:ln>
        </p:spPr>
      </p:pic>
      <p:grpSp>
        <p:nvGrpSpPr>
          <p:cNvPr id="6" name="グループ化 5"/>
          <p:cNvGrpSpPr>
            <a:grpSpLocks/>
          </p:cNvGrpSpPr>
          <p:nvPr/>
        </p:nvGrpSpPr>
        <p:grpSpPr bwMode="auto">
          <a:xfrm>
            <a:off x="4086225" y="1074738"/>
            <a:ext cx="5876925" cy="5873750"/>
            <a:chOff x="3813556" y="1051911"/>
            <a:chExt cx="5330444" cy="5258409"/>
          </a:xfrm>
        </p:grpSpPr>
        <p:pic>
          <p:nvPicPr>
            <p:cNvPr id="270341" name="Picture 3"/>
            <p:cNvPicPr>
              <a:picLocks noChangeAspect="1" noChangeArrowheads="1"/>
            </p:cNvPicPr>
            <p:nvPr/>
          </p:nvPicPr>
          <p:blipFill>
            <a:blip r:embed="rId3"/>
            <a:srcRect/>
            <a:stretch>
              <a:fillRect/>
            </a:stretch>
          </p:blipFill>
          <p:spPr bwMode="auto">
            <a:xfrm>
              <a:off x="3813556" y="2780703"/>
              <a:ext cx="5330444" cy="3529617"/>
            </a:xfrm>
            <a:prstGeom prst="rect">
              <a:avLst/>
            </a:prstGeom>
            <a:noFill/>
            <a:ln w="19050">
              <a:solidFill>
                <a:srgbClr val="C3F545"/>
              </a:solidFill>
              <a:miter lim="800000"/>
              <a:headEnd/>
              <a:tailEnd/>
            </a:ln>
          </p:spPr>
        </p:pic>
        <p:sp>
          <p:nvSpPr>
            <p:cNvPr id="4" name="曲折矢印 3"/>
            <p:cNvSpPr/>
            <p:nvPr/>
          </p:nvSpPr>
          <p:spPr bwMode="auto">
            <a:xfrm rot="5400000">
              <a:off x="5688662" y="1435760"/>
              <a:ext cx="1152587" cy="1513316"/>
            </a:xfrm>
            <a:prstGeom prst="bentArrow">
              <a:avLst/>
            </a:prstGeom>
            <a:solidFill>
              <a:srgbClr val="FFC000"/>
            </a:solidFill>
            <a:ln w="19050" cap="flat" cmpd="sng" algn="ctr">
              <a:solidFill>
                <a:srgbClr val="C3F545"/>
              </a:solidFill>
              <a:prstDash val="solid"/>
              <a:round/>
              <a:headEnd type="none" w="med" len="med"/>
              <a:tailEnd type="none" w="med" len="med"/>
            </a:ln>
            <a:effectLst/>
          </p:spPr>
          <p:txBody>
            <a:bodyPr/>
            <a:lstStyle/>
            <a:p>
              <a:pPr defTabSz="914400" eaLnBrk="0">
                <a:lnSpc>
                  <a:spcPct val="100000"/>
                </a:lnSpc>
                <a:buClrTx/>
                <a:buSzTx/>
                <a:buFontTx/>
                <a:buNone/>
                <a:defRPr/>
              </a:pPr>
              <a:endParaRPr lang="ja-JP" altLang="en-US" b="0" i="0">
                <a:latin typeface="Arial" pitchFamily="34" charset="0"/>
                <a:ea typeface="ＭＳ Ｐゴシック" pitchFamily="50" charset="-128"/>
              </a:endParaRPr>
            </a:p>
          </p:txBody>
        </p:sp>
        <p:sp>
          <p:nvSpPr>
            <p:cNvPr id="270343" name="テキスト ボックス 4"/>
            <p:cNvSpPr txBox="1">
              <a:spLocks noChangeArrowheads="1"/>
            </p:cNvSpPr>
            <p:nvPr/>
          </p:nvSpPr>
          <p:spPr bwMode="auto">
            <a:xfrm>
              <a:off x="5364363" y="1051911"/>
              <a:ext cx="3025386" cy="461665"/>
            </a:xfrm>
            <a:prstGeom prst="rect">
              <a:avLst/>
            </a:prstGeom>
            <a:noFill/>
            <a:ln w="19050">
              <a:solidFill>
                <a:srgbClr val="C3F545"/>
              </a:solid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600" i="0">
                  <a:solidFill>
                    <a:schemeClr val="tx2"/>
                  </a:solidFill>
                  <a:ea typeface="ＭＳ Ｐゴシック" charset="-128"/>
                </a:rPr>
                <a:t>Energy difference</a:t>
              </a:r>
              <a:endParaRPr kumimoji="1" lang="ja-JP" altLang="en-US" sz="2600" i="0">
                <a:solidFill>
                  <a:schemeClr val="tx2"/>
                </a:solidFill>
                <a:ea typeface="ＭＳ Ｐゴシック" charset="-128"/>
              </a:endParaRPr>
            </a:p>
          </p:txBody>
        </p:sp>
      </p:grpSp>
      <p:grpSp>
        <p:nvGrpSpPr>
          <p:cNvPr id="12" name="グループ化 11"/>
          <p:cNvGrpSpPr>
            <a:grpSpLocks/>
          </p:cNvGrpSpPr>
          <p:nvPr/>
        </p:nvGrpSpPr>
        <p:grpSpPr bwMode="auto">
          <a:xfrm rot="-5400000">
            <a:off x="3058319" y="1588294"/>
            <a:ext cx="5875337" cy="5876925"/>
            <a:chOff x="3813556" y="1051911"/>
            <a:chExt cx="5330444" cy="5258409"/>
          </a:xfrm>
        </p:grpSpPr>
        <p:pic>
          <p:nvPicPr>
            <p:cNvPr id="270345" name="Picture 3"/>
            <p:cNvPicPr>
              <a:picLocks noChangeAspect="1" noChangeArrowheads="1"/>
            </p:cNvPicPr>
            <p:nvPr/>
          </p:nvPicPr>
          <p:blipFill>
            <a:blip r:embed="rId3"/>
            <a:srcRect/>
            <a:stretch>
              <a:fillRect/>
            </a:stretch>
          </p:blipFill>
          <p:spPr bwMode="auto">
            <a:xfrm>
              <a:off x="3813556" y="2780703"/>
              <a:ext cx="5330444" cy="3529617"/>
            </a:xfrm>
            <a:prstGeom prst="rect">
              <a:avLst/>
            </a:prstGeom>
            <a:noFill/>
            <a:ln w="63500" cmpd="tri">
              <a:solidFill>
                <a:srgbClr val="FFC000"/>
              </a:solidFill>
              <a:miter lim="800000"/>
              <a:headEnd/>
              <a:tailEnd/>
            </a:ln>
          </p:spPr>
        </p:pic>
        <p:sp>
          <p:nvSpPr>
            <p:cNvPr id="14" name="曲折矢印 13"/>
            <p:cNvSpPr/>
            <p:nvPr/>
          </p:nvSpPr>
          <p:spPr bwMode="auto">
            <a:xfrm rot="5400000">
              <a:off x="5687476" y="1435659"/>
              <a:ext cx="1151963" cy="1512285"/>
            </a:xfrm>
            <a:prstGeom prst="bentArrow">
              <a:avLst/>
            </a:prstGeom>
            <a:solidFill>
              <a:srgbClr val="FFC000"/>
            </a:solidFill>
            <a:ln w="63500" cap="flat" cmpd="tri" algn="ctr">
              <a:solidFill>
                <a:srgbClr val="FFC000"/>
              </a:solidFill>
              <a:prstDash val="solid"/>
              <a:round/>
              <a:headEnd type="none" w="med" len="med"/>
              <a:tailEnd type="none" w="med" len="med"/>
            </a:ln>
            <a:effectLst/>
          </p:spPr>
          <p:txBody>
            <a:bodyPr/>
            <a:lstStyle/>
            <a:p>
              <a:pPr defTabSz="914400" eaLnBrk="0">
                <a:lnSpc>
                  <a:spcPct val="100000"/>
                </a:lnSpc>
                <a:buClrTx/>
                <a:buSzTx/>
                <a:buFontTx/>
                <a:buNone/>
                <a:defRPr/>
              </a:pPr>
              <a:endParaRPr lang="ja-JP" altLang="en-US" b="0" i="0">
                <a:latin typeface="Arial" pitchFamily="34" charset="0"/>
                <a:ea typeface="ＭＳ Ｐゴシック" pitchFamily="50" charset="-128"/>
              </a:endParaRPr>
            </a:p>
          </p:txBody>
        </p:sp>
        <p:sp>
          <p:nvSpPr>
            <p:cNvPr id="270347" name="テキスト ボックス 14"/>
            <p:cNvSpPr txBox="1">
              <a:spLocks noChangeArrowheads="1"/>
            </p:cNvSpPr>
            <p:nvPr/>
          </p:nvSpPr>
          <p:spPr bwMode="auto">
            <a:xfrm>
              <a:off x="5364363" y="1051911"/>
              <a:ext cx="3025386" cy="461665"/>
            </a:xfrm>
            <a:prstGeom prst="rect">
              <a:avLst/>
            </a:prstGeom>
            <a:noFill/>
            <a:ln w="63500" cmpd="tri">
              <a:solidFill>
                <a:srgbClr val="FFC000"/>
              </a:solidFill>
              <a:miter lim="800000"/>
              <a:headEnd/>
              <a:tailEnd/>
            </a:ln>
          </p:spPr>
          <p:txBody>
            <a:bodyPr lIns="100794" tIns="50397" rIns="100794" bIns="50397">
              <a:spAutoFit/>
            </a:bodyPr>
            <a:lstStyle/>
            <a:p>
              <a:pPr defTabSz="1008063" hangingPunct="1">
                <a:lnSpc>
                  <a:spcPct val="100000"/>
                </a:lnSpc>
                <a:buClrTx/>
                <a:buSzTx/>
                <a:buFontTx/>
                <a:buNone/>
              </a:pPr>
              <a:r>
                <a:rPr kumimoji="1" lang="en-US" altLang="ja-JP" sz="2600" i="0">
                  <a:solidFill>
                    <a:schemeClr val="tx2"/>
                  </a:solidFill>
                  <a:ea typeface="ＭＳ Ｐゴシック" charset="-128"/>
                </a:rPr>
                <a:t>Energy difference</a:t>
              </a:r>
              <a:endParaRPr kumimoji="1" lang="ja-JP" altLang="en-US" sz="2600" i="0">
                <a:solidFill>
                  <a:schemeClr val="tx2"/>
                </a:solidFill>
                <a:ea typeface="ＭＳ Ｐゴシック" charset="-128"/>
              </a:endParaRPr>
            </a:p>
          </p:txBody>
        </p:sp>
      </p:grpSp>
      <p:pic>
        <p:nvPicPr>
          <p:cNvPr id="10" name="図 3"/>
          <p:cNvPicPr>
            <a:picLocks noChangeAspect="1" noChangeArrowheads="1"/>
          </p:cNvPicPr>
          <p:nvPr/>
        </p:nvPicPr>
        <p:blipFill>
          <a:blip r:embed="rId4"/>
          <a:srcRect/>
          <a:stretch>
            <a:fillRect/>
          </a:stretch>
        </p:blipFill>
        <p:spPr bwMode="auto">
          <a:xfrm>
            <a:off x="1063625" y="2992438"/>
            <a:ext cx="3817938" cy="3340100"/>
          </a:xfrm>
          <a:prstGeom prst="rect">
            <a:avLst/>
          </a:prstGeom>
          <a:solidFill>
            <a:schemeClr val="bg1"/>
          </a:solidFill>
          <a:ln w="63500" cmpd="tri">
            <a:solidFill>
              <a:srgbClr val="FFC000"/>
            </a:solidFill>
            <a:miter lim="800000"/>
            <a:headEnd/>
            <a:tailEnd/>
          </a:ln>
        </p:spPr>
      </p:pic>
      <p:pic>
        <p:nvPicPr>
          <p:cNvPr id="16" name="図 2"/>
          <p:cNvPicPr>
            <a:picLocks noChangeAspect="1" noChangeArrowheads="1"/>
          </p:cNvPicPr>
          <p:nvPr/>
        </p:nvPicPr>
        <p:blipFill>
          <a:blip r:embed="rId5"/>
          <a:srcRect/>
          <a:stretch>
            <a:fillRect/>
          </a:stretch>
        </p:blipFill>
        <p:spPr bwMode="auto">
          <a:xfrm>
            <a:off x="1223782" y="1138238"/>
            <a:ext cx="3657781" cy="1725612"/>
          </a:xfrm>
          <a:prstGeom prst="rect">
            <a:avLst/>
          </a:prstGeom>
          <a:solidFill>
            <a:schemeClr val="bg1"/>
          </a:solidFill>
          <a:ln w="9525">
            <a:noFill/>
            <a:miter lim="800000"/>
            <a:headEnd/>
            <a:tailEnd/>
          </a:ln>
        </p:spPr>
      </p:pic>
      <p:cxnSp>
        <p:nvCxnSpPr>
          <p:cNvPr id="7" name="直線コネクタ 6"/>
          <p:cNvCxnSpPr>
            <a:cxnSpLocks noChangeShapeType="1"/>
          </p:cNvCxnSpPr>
          <p:nvPr/>
        </p:nvCxnSpPr>
        <p:spPr bwMode="auto">
          <a:xfrm flipV="1">
            <a:off x="2159912" y="1031875"/>
            <a:ext cx="0" cy="5272088"/>
          </a:xfrm>
          <a:prstGeom prst="line">
            <a:avLst/>
          </a:prstGeom>
          <a:noFill/>
          <a:ln w="50800" cap="rnd" algn="ctr">
            <a:solidFill>
              <a:srgbClr val="00B0F0"/>
            </a:solidFill>
            <a:prstDash val="lgDashDotDot"/>
            <a:round/>
            <a:headEnd/>
            <a:tailEnd/>
          </a:ln>
        </p:spPr>
      </p:cxnSp>
      <p:cxnSp>
        <p:nvCxnSpPr>
          <p:cNvPr id="18" name="直線コネクタ 17"/>
          <p:cNvCxnSpPr>
            <a:cxnSpLocks noChangeShapeType="1"/>
          </p:cNvCxnSpPr>
          <p:nvPr/>
        </p:nvCxnSpPr>
        <p:spPr bwMode="auto">
          <a:xfrm flipV="1">
            <a:off x="2447952" y="1031875"/>
            <a:ext cx="0" cy="5272088"/>
          </a:xfrm>
          <a:prstGeom prst="line">
            <a:avLst/>
          </a:prstGeom>
          <a:noFill/>
          <a:ln w="50800" cap="rnd" algn="ctr">
            <a:solidFill>
              <a:srgbClr val="92D050"/>
            </a:solidFill>
            <a:prstDash val="lgDashDotDot"/>
            <a:round/>
            <a:headEnd/>
            <a:tailEnd/>
          </a:ln>
        </p:spPr>
      </p:cxnSp>
      <p:cxnSp>
        <p:nvCxnSpPr>
          <p:cNvPr id="19" name="直線コネクタ 18"/>
          <p:cNvCxnSpPr>
            <a:cxnSpLocks noChangeShapeType="1"/>
          </p:cNvCxnSpPr>
          <p:nvPr/>
        </p:nvCxnSpPr>
        <p:spPr bwMode="auto">
          <a:xfrm flipV="1">
            <a:off x="3456092" y="1031875"/>
            <a:ext cx="0" cy="5272088"/>
          </a:xfrm>
          <a:prstGeom prst="line">
            <a:avLst/>
          </a:prstGeom>
          <a:noFill/>
          <a:ln w="50800" cap="rnd" algn="ctr">
            <a:solidFill>
              <a:srgbClr val="D3A599"/>
            </a:solidFill>
            <a:prstDash val="lgDashDotDot"/>
            <a:round/>
            <a:headEnd/>
            <a:tailEnd/>
          </a:ln>
        </p:spPr>
      </p:cxnSp>
    </p:spTree>
    <p:extLst>
      <p:ext uri="{BB962C8B-B14F-4D97-AF65-F5344CB8AC3E}">
        <p14:creationId xmlns:p14="http://schemas.microsoft.com/office/powerpoint/2010/main" val="243019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10594"/>
                                        </p:tgtEl>
                                      </p:cBhvr>
                                    </p:animEffect>
                                    <p:set>
                                      <p:cBhvr>
                                        <p:cTn id="15" dur="1" fill="hold">
                                          <p:stCondLst>
                                            <p:cond delay="499"/>
                                          </p:stCondLst>
                                        </p:cTn>
                                        <p:tgtEl>
                                          <p:spTgt spid="11059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nodeType="clickEffect">
                                  <p:stCondLst>
                                    <p:cond delay="0"/>
                                  </p:stCondLst>
                                  <p:childTnLst>
                                    <p:animEffect transition="out" filter="fade">
                                      <p:cBhvr>
                                        <p:cTn id="35" dur="1000"/>
                                        <p:tgtEl>
                                          <p:spTgt spid="7"/>
                                        </p:tgtEl>
                                      </p:cBhvr>
                                    </p:animEffect>
                                    <p:anim calcmode="lin" valueType="num">
                                      <p:cBhvr>
                                        <p:cTn id="36" dur="1000"/>
                                        <p:tgtEl>
                                          <p:spTgt spid="7"/>
                                        </p:tgtEl>
                                        <p:attrNameLst>
                                          <p:attrName>ppt_x</p:attrName>
                                        </p:attrNameLst>
                                      </p:cBhvr>
                                      <p:tavLst>
                                        <p:tav tm="0">
                                          <p:val>
                                            <p:strVal val="ppt_x"/>
                                          </p:val>
                                        </p:tav>
                                        <p:tav tm="100000">
                                          <p:val>
                                            <p:strVal val="ppt_x"/>
                                          </p:val>
                                        </p:tav>
                                      </p:tavLst>
                                    </p:anim>
                                    <p:anim calcmode="lin" valueType="num">
                                      <p:cBhvr>
                                        <p:cTn id="37" dur="1000"/>
                                        <p:tgtEl>
                                          <p:spTgt spid="7"/>
                                        </p:tgtEl>
                                        <p:attrNameLst>
                                          <p:attrName>ppt_y</p:attrName>
                                        </p:attrNameLst>
                                      </p:cBhvr>
                                      <p:tavLst>
                                        <p:tav tm="0">
                                          <p:val>
                                            <p:strVal val="ppt_y"/>
                                          </p:val>
                                        </p:tav>
                                        <p:tav tm="100000">
                                          <p:val>
                                            <p:strVal val="ppt_y+.1"/>
                                          </p:val>
                                        </p:tav>
                                      </p:tavLst>
                                    </p:anim>
                                    <p:set>
                                      <p:cBhvr>
                                        <p:cTn id="38" dur="1" fill="hold">
                                          <p:stCondLst>
                                            <p:cond delay="999"/>
                                          </p:stCondLst>
                                        </p:cTn>
                                        <p:tgtEl>
                                          <p:spTgt spid="7"/>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18"/>
                                        </p:tgtEl>
                                      </p:cBhvr>
                                    </p:animEffect>
                                    <p:anim calcmode="lin" valueType="num">
                                      <p:cBhvr>
                                        <p:cTn id="47" dur="1000"/>
                                        <p:tgtEl>
                                          <p:spTgt spid="18"/>
                                        </p:tgtEl>
                                        <p:attrNameLst>
                                          <p:attrName>ppt_x</p:attrName>
                                        </p:attrNameLst>
                                      </p:cBhvr>
                                      <p:tavLst>
                                        <p:tav tm="0">
                                          <p:val>
                                            <p:strVal val="ppt_x"/>
                                          </p:val>
                                        </p:tav>
                                        <p:tav tm="100000">
                                          <p:val>
                                            <p:strVal val="ppt_x"/>
                                          </p:val>
                                        </p:tav>
                                      </p:tavLst>
                                    </p:anim>
                                    <p:anim calcmode="lin" valueType="num">
                                      <p:cBhvr>
                                        <p:cTn id="48" dur="1000"/>
                                        <p:tgtEl>
                                          <p:spTgt spid="18"/>
                                        </p:tgtEl>
                                        <p:attrNameLst>
                                          <p:attrName>ppt_y</p:attrName>
                                        </p:attrNameLst>
                                      </p:cBhvr>
                                      <p:tavLst>
                                        <p:tav tm="0">
                                          <p:val>
                                            <p:strVal val="ppt_y"/>
                                          </p:val>
                                        </p:tav>
                                        <p:tav tm="100000">
                                          <p:val>
                                            <p:strVal val="ppt_y+.1"/>
                                          </p:val>
                                        </p:tav>
                                      </p:tavLst>
                                    </p:anim>
                                    <p:set>
                                      <p:cBhvr>
                                        <p:cTn id="49" dur="1" fill="hold">
                                          <p:stCondLst>
                                            <p:cond delay="999"/>
                                          </p:stCondLst>
                                        </p:cTn>
                                        <p:tgtEl>
                                          <p:spTgt spid="18"/>
                                        </p:tgtEl>
                                        <p:attrNameLst>
                                          <p:attrName>style.visibility</p:attrName>
                                        </p:attrNameLst>
                                      </p:cBhvr>
                                      <p:to>
                                        <p:strVal val="hidden"/>
                                      </p:to>
                                    </p:set>
                                  </p:childTnLst>
                                </p:cTn>
                              </p:par>
                              <p:par>
                                <p:cTn id="50" presetID="2" presetClass="entr" presetSubtype="4"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idx="4294967295"/>
          </p:nvPr>
        </p:nvSpPr>
        <p:spPr>
          <a:xfrm>
            <a:off x="504825" y="539750"/>
            <a:ext cx="9072563" cy="720725"/>
          </a:xfrm>
          <a:ln/>
        </p:spPr>
        <p:txBody>
          <a:bodyPr lIns="100794" tIns="50397" rIns="100794" bIns="50397"/>
          <a:lstStyle/>
          <a:p>
            <a:r>
              <a:rPr lang="en-US" altLang="ja-JP" sz="2400" b="1" dirty="0" err="1" smtClean="0">
                <a:latin typeface="Times New Roman" pitchFamily="18" charset="0"/>
                <a:cs typeface="Times New Roman" pitchFamily="18" charset="0"/>
              </a:rPr>
              <a:t>Nd</a:t>
            </a:r>
            <a:r>
              <a:rPr lang="en-US" altLang="ja-JP" sz="2400" b="1" dirty="0" smtClean="0">
                <a:latin typeface="Times New Roman" pitchFamily="18" charset="0"/>
                <a:cs typeface="Times New Roman" pitchFamily="18" charset="0"/>
              </a:rPr>
              <a:t> (Neodymium) </a:t>
            </a:r>
            <a:r>
              <a:rPr lang="en-US" altLang="ja-JP" sz="2400" b="1" dirty="0">
                <a:latin typeface="Times New Roman" pitchFamily="18" charset="0"/>
                <a:cs typeface="Times New Roman" pitchFamily="18" charset="0"/>
              </a:rPr>
              <a:t>EUV </a:t>
            </a:r>
            <a:r>
              <a:rPr lang="en-US" altLang="ja-JP" sz="2400" b="1" dirty="0" smtClean="0">
                <a:latin typeface="Times New Roman" pitchFamily="18" charset="0"/>
                <a:cs typeface="Times New Roman" pitchFamily="18" charset="0"/>
              </a:rPr>
              <a:t>spectra </a:t>
            </a:r>
            <a:r>
              <a:rPr lang="en-US" altLang="ja-JP" sz="2400" b="1" dirty="0">
                <a:latin typeface="Times New Roman" pitchFamily="18" charset="0"/>
                <a:cs typeface="Times New Roman" pitchFamily="18" charset="0"/>
              </a:rPr>
              <a:t>for </a:t>
            </a:r>
            <a:r>
              <a:rPr lang="en-US" altLang="ja-JP" sz="2400" b="1" dirty="0" smtClean="0">
                <a:latin typeface="Times New Roman" pitchFamily="18" charset="0"/>
                <a:cs typeface="Times New Roman" pitchFamily="18" charset="0"/>
              </a:rPr>
              <a:t>different electron temperature</a:t>
            </a:r>
            <a:r>
              <a:rPr lang="en-US" altLang="ja-JP" sz="2400" dirty="0" smtClean="0">
                <a:latin typeface="Times New Roman" pitchFamily="18" charset="0"/>
                <a:cs typeface="Times New Roman" pitchFamily="18" charset="0"/>
              </a:rPr>
              <a:t> </a:t>
            </a:r>
            <a:endParaRPr lang="ja-JP" altLang="ja-JP" sz="2400" dirty="0">
              <a:cs typeface="Times New Roman" pitchFamily="18" charset="0"/>
            </a:endParaRPr>
          </a:p>
        </p:txBody>
      </p:sp>
      <p:pic>
        <p:nvPicPr>
          <p:cNvPr id="313347" name="Picture 3"/>
          <p:cNvPicPr>
            <a:picLocks noGrp="1" noChangeAspect="1" noChangeArrowheads="1"/>
          </p:cNvPicPr>
          <p:nvPr>
            <p:ph idx="4294967295"/>
          </p:nvPr>
        </p:nvPicPr>
        <p:blipFill>
          <a:blip r:embed="rId2"/>
          <a:srcRect/>
          <a:stretch>
            <a:fillRect/>
          </a:stretch>
        </p:blipFill>
        <p:spPr>
          <a:xfrm>
            <a:off x="0" y="1463752"/>
            <a:ext cx="5403850" cy="5748337"/>
          </a:xfrm>
          <a:noFill/>
        </p:spPr>
      </p:pic>
      <p:sp>
        <p:nvSpPr>
          <p:cNvPr id="313348" name="Text Box 4"/>
          <p:cNvSpPr txBox="1">
            <a:spLocks noChangeArrowheads="1"/>
          </p:cNvSpPr>
          <p:nvPr/>
        </p:nvSpPr>
        <p:spPr bwMode="auto">
          <a:xfrm>
            <a:off x="5199063" y="1763557"/>
            <a:ext cx="4287837" cy="3148766"/>
          </a:xfrm>
          <a:prstGeom prst="rect">
            <a:avLst/>
          </a:prstGeom>
          <a:solidFill>
            <a:srgbClr val="00FF99"/>
          </a:solidFill>
          <a:ln w="9525">
            <a:noFill/>
            <a:miter lim="800000"/>
            <a:headEnd/>
            <a:tailEnd/>
          </a:ln>
        </p:spPr>
        <p:txBody>
          <a:bodyPr lIns="100794" tIns="50397" rIns="100794" bIns="50397">
            <a:spAutoFit/>
          </a:bodyPr>
          <a:lstStyle/>
          <a:p>
            <a:pPr algn="ctr" defTabSz="1008063" eaLnBrk="0">
              <a:lnSpc>
                <a:spcPct val="100000"/>
              </a:lnSpc>
              <a:buClrTx/>
              <a:buSzTx/>
              <a:buFontTx/>
              <a:buNone/>
            </a:pPr>
            <a:r>
              <a:rPr lang="en-US" altLang="ja-JP" sz="2200" i="0" dirty="0" smtClean="0">
                <a:ea typeface="ＭＳ Ｐゴシック" charset="-128"/>
                <a:cs typeface="Times New Roman" pitchFamily="18" charset="0"/>
                <a:sym typeface="Century" pitchFamily="18" charset="0"/>
              </a:rPr>
              <a:t>EUV Emission Spectra of </a:t>
            </a:r>
            <a:r>
              <a:rPr lang="en-US" altLang="ja-JP" sz="2200" i="0" dirty="0" err="1" smtClean="0">
                <a:ea typeface="ＭＳ Ｐゴシック" charset="-128"/>
                <a:cs typeface="Times New Roman" pitchFamily="18" charset="0"/>
                <a:sym typeface="Century" pitchFamily="18" charset="0"/>
              </a:rPr>
              <a:t>Nd</a:t>
            </a:r>
            <a:r>
              <a:rPr lang="en-US" altLang="ja-JP" sz="2200" i="0" dirty="0" smtClean="0">
                <a:ea typeface="ＭＳ Ｐゴシック" charset="-128"/>
                <a:cs typeface="Times New Roman" pitchFamily="18" charset="0"/>
                <a:sym typeface="Century" pitchFamily="18" charset="0"/>
              </a:rPr>
              <a:t> ions for </a:t>
            </a:r>
            <a:r>
              <a:rPr lang="ja-JP" altLang="zh-CN" sz="2200" i="0" dirty="0" smtClean="0">
                <a:ea typeface="ＭＳ Ｐゴシック" charset="-128"/>
                <a:cs typeface="Times New Roman" pitchFamily="18" charset="0"/>
                <a:sym typeface="Century" pitchFamily="18" charset="0"/>
              </a:rPr>
              <a:t>6.0</a:t>
            </a:r>
            <a:r>
              <a:rPr lang="zh-CN" altLang="en-US" sz="2200" i="0" dirty="0">
                <a:ea typeface="ＭＳ 明朝" pitchFamily="17" charset="-128"/>
                <a:sym typeface="ＭＳ 明朝" pitchFamily="17" charset="-128"/>
              </a:rPr>
              <a:t>－</a:t>
            </a:r>
            <a:r>
              <a:rPr lang="ja-JP" altLang="zh-CN" sz="2200" i="0" dirty="0">
                <a:ea typeface="ＭＳ Ｐゴシック" charset="-128"/>
                <a:sym typeface="Century" pitchFamily="18" charset="0"/>
              </a:rPr>
              <a:t>9.0 nm </a:t>
            </a:r>
            <a:r>
              <a:rPr lang="en-US" altLang="ja-JP" sz="2200" i="0" dirty="0" smtClean="0">
                <a:ea typeface="ＭＳ Ｐゴシック" charset="-128"/>
                <a:sym typeface="Century" pitchFamily="18" charset="0"/>
              </a:rPr>
              <a:t>range in LHD plasmas</a:t>
            </a:r>
            <a:r>
              <a:rPr lang="en-US" altLang="zh-CN" sz="2200" i="0" dirty="0">
                <a:ea typeface="ＭＳ 明朝" pitchFamily="17" charset="-128"/>
                <a:sym typeface="ＭＳ 明朝" pitchFamily="17" charset="-128"/>
              </a:rPr>
              <a:t/>
            </a:r>
            <a:br>
              <a:rPr lang="en-US" altLang="zh-CN" sz="2200" i="0" dirty="0">
                <a:ea typeface="ＭＳ 明朝" pitchFamily="17" charset="-128"/>
                <a:sym typeface="ＭＳ 明朝" pitchFamily="17" charset="-128"/>
              </a:rPr>
            </a:br>
            <a:r>
              <a:rPr lang="en-US" altLang="zh-CN" sz="2200" i="0" dirty="0">
                <a:ea typeface="ＭＳ 明朝" pitchFamily="17" charset="-128"/>
                <a:sym typeface="ＭＳ 明朝" pitchFamily="17" charset="-128"/>
              </a:rPr>
              <a:t/>
            </a:r>
            <a:br>
              <a:rPr lang="en-US" altLang="zh-CN" sz="2200" i="0" dirty="0">
                <a:ea typeface="ＭＳ 明朝" pitchFamily="17" charset="-128"/>
                <a:sym typeface="ＭＳ 明朝" pitchFamily="17" charset="-128"/>
              </a:rPr>
            </a:br>
            <a:r>
              <a:rPr lang="en-US" altLang="zh-CN" sz="2200" i="0" dirty="0" smtClean="0">
                <a:ea typeface="ＭＳ 明朝" pitchFamily="17" charset="-128"/>
                <a:sym typeface="ＭＳ 明朝" pitchFamily="17" charset="-128"/>
              </a:rPr>
              <a:t>upper : </a:t>
            </a:r>
            <a:r>
              <a:rPr lang="ja-JP" altLang="zh-CN" sz="2200" i="0" dirty="0" smtClean="0">
                <a:ea typeface="ＭＳ Ｐゴシック" charset="-128"/>
                <a:sym typeface="Century" pitchFamily="18" charset="0"/>
              </a:rPr>
              <a:t>Te</a:t>
            </a:r>
            <a:r>
              <a:rPr lang="ja-JP" altLang="zh-CN" sz="2200" i="0" dirty="0">
                <a:ea typeface="ＭＳ Ｐゴシック" charset="-128"/>
                <a:sym typeface="Century" pitchFamily="18" charset="0"/>
              </a:rPr>
              <a:t>=1.9keV</a:t>
            </a:r>
            <a:r>
              <a:rPr lang="en-US" altLang="ja-JP" sz="2200" i="0" dirty="0">
                <a:ea typeface="ＭＳ Ｐゴシック" charset="-128"/>
                <a:sym typeface="Century" pitchFamily="18" charset="0"/>
              </a:rPr>
              <a:t/>
            </a:r>
            <a:br>
              <a:rPr lang="en-US" altLang="ja-JP" sz="2200" i="0" dirty="0">
                <a:ea typeface="ＭＳ Ｐゴシック" charset="-128"/>
                <a:sym typeface="Century" pitchFamily="18" charset="0"/>
              </a:rPr>
            </a:br>
            <a:r>
              <a:rPr lang="en-US" altLang="zh-CN" sz="2200" i="0" dirty="0">
                <a:ea typeface="ＭＳ 明朝" pitchFamily="17" charset="-128"/>
                <a:sym typeface="ＭＳ 明朝" pitchFamily="17" charset="-128"/>
              </a:rPr>
              <a:t/>
            </a:r>
            <a:br>
              <a:rPr lang="en-US" altLang="zh-CN" sz="2200" i="0" dirty="0">
                <a:ea typeface="ＭＳ 明朝" pitchFamily="17" charset="-128"/>
                <a:sym typeface="ＭＳ 明朝" pitchFamily="17" charset="-128"/>
              </a:rPr>
            </a:br>
            <a:r>
              <a:rPr lang="en-US" altLang="zh-CN" sz="2200" i="0" dirty="0" smtClean="0">
                <a:ea typeface="ＭＳ 明朝" pitchFamily="17" charset="-128"/>
                <a:sym typeface="ＭＳ 明朝" pitchFamily="17" charset="-128"/>
              </a:rPr>
              <a:t>middle : </a:t>
            </a:r>
            <a:r>
              <a:rPr lang="ja-JP" altLang="zh-CN" sz="2200" i="0" dirty="0" smtClean="0">
                <a:ea typeface="ＭＳ Ｐゴシック" charset="-128"/>
                <a:sym typeface="Century" pitchFamily="18" charset="0"/>
              </a:rPr>
              <a:t>Te</a:t>
            </a:r>
            <a:r>
              <a:rPr lang="ja-JP" altLang="zh-CN" sz="2200" i="0" dirty="0">
                <a:ea typeface="ＭＳ Ｐゴシック" charset="-128"/>
                <a:sym typeface="Century" pitchFamily="18" charset="0"/>
              </a:rPr>
              <a:t>=0.35keV</a:t>
            </a:r>
            <a:r>
              <a:rPr lang="en-US" altLang="ja-JP" sz="2200" i="0" dirty="0">
                <a:ea typeface="ＭＳ Ｐゴシック" charset="-128"/>
                <a:sym typeface="Century" pitchFamily="18" charset="0"/>
              </a:rPr>
              <a:t/>
            </a:r>
            <a:br>
              <a:rPr lang="en-US" altLang="ja-JP" sz="2200" i="0" dirty="0">
                <a:ea typeface="ＭＳ Ｐゴシック" charset="-128"/>
                <a:sym typeface="Century" pitchFamily="18" charset="0"/>
              </a:rPr>
            </a:br>
            <a:r>
              <a:rPr lang="en-US" altLang="zh-CN" sz="2200" i="0" dirty="0">
                <a:ea typeface="ＭＳ 明朝" pitchFamily="17" charset="-128"/>
                <a:sym typeface="ＭＳ 明朝" pitchFamily="17" charset="-128"/>
              </a:rPr>
              <a:t/>
            </a:r>
            <a:br>
              <a:rPr lang="en-US" altLang="zh-CN" sz="2200" i="0" dirty="0">
                <a:ea typeface="ＭＳ 明朝" pitchFamily="17" charset="-128"/>
                <a:sym typeface="ＭＳ 明朝" pitchFamily="17" charset="-128"/>
              </a:rPr>
            </a:br>
            <a:r>
              <a:rPr lang="en-US" altLang="zh-CN" sz="2200" i="0" dirty="0" smtClean="0">
                <a:ea typeface="ＭＳ 明朝" pitchFamily="17" charset="-128"/>
                <a:sym typeface="ＭＳ 明朝" pitchFamily="17" charset="-128"/>
              </a:rPr>
              <a:t>lower : </a:t>
            </a:r>
            <a:r>
              <a:rPr lang="ja-JP" altLang="zh-CN" sz="2200" i="0" dirty="0" smtClean="0">
                <a:ea typeface="ＭＳ Ｐゴシック" charset="-128"/>
                <a:sym typeface="Century" pitchFamily="18" charset="0"/>
              </a:rPr>
              <a:t>Te</a:t>
            </a:r>
            <a:r>
              <a:rPr lang="ja-JP" altLang="zh-CN" sz="2200" i="0" dirty="0">
                <a:ea typeface="ＭＳ Ｐゴシック" charset="-128"/>
                <a:sym typeface="Century" pitchFamily="18" charset="0"/>
              </a:rPr>
              <a:t>=1.2keV</a:t>
            </a:r>
            <a:endParaRPr lang="zh-CN" altLang="ja-JP" sz="2200" b="0" i="0" dirty="0">
              <a:ea typeface="ＭＳ Ｐゴシック" charset="-128"/>
            </a:endParaRPr>
          </a:p>
        </p:txBody>
      </p:sp>
    </p:spTree>
    <p:extLst>
      <p:ext uri="{BB962C8B-B14F-4D97-AF65-F5344CB8AC3E}">
        <p14:creationId xmlns:p14="http://schemas.microsoft.com/office/powerpoint/2010/main" val="1272486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idx="4294967295"/>
          </p:nvPr>
        </p:nvSpPr>
        <p:spPr>
          <a:xfrm>
            <a:off x="504825" y="539750"/>
            <a:ext cx="9072563" cy="863757"/>
          </a:xfrm>
          <a:ln/>
        </p:spPr>
        <p:txBody>
          <a:bodyPr lIns="100794" tIns="50397" rIns="100794" bIns="50397"/>
          <a:lstStyle/>
          <a:p>
            <a:r>
              <a:rPr lang="en-US" altLang="ja-JP" sz="3600" b="1">
                <a:latin typeface="Times New Roman" pitchFamily="18" charset="0"/>
              </a:rPr>
              <a:t>Synthesized gA-distribution of Nd Ions</a:t>
            </a:r>
            <a:endParaRPr lang="ja-JP" altLang="en-US" sz="3600" b="1">
              <a:latin typeface="Times New Roman" pitchFamily="18" charset="0"/>
            </a:endParaRPr>
          </a:p>
        </p:txBody>
      </p:sp>
      <p:pic>
        <p:nvPicPr>
          <p:cNvPr id="315395" name="Picture 3"/>
          <p:cNvPicPr>
            <a:picLocks noGrp="1" noChangeAspect="1" noChangeArrowheads="1"/>
          </p:cNvPicPr>
          <p:nvPr>
            <p:ph type="body" idx="4294967295"/>
          </p:nvPr>
        </p:nvPicPr>
        <p:blipFill>
          <a:blip r:embed="rId2"/>
          <a:srcRect/>
          <a:stretch>
            <a:fillRect/>
          </a:stretch>
        </p:blipFill>
        <p:spPr>
          <a:xfrm>
            <a:off x="1441450" y="1763713"/>
            <a:ext cx="7197725" cy="4989512"/>
          </a:xfrm>
        </p:spPr>
      </p:pic>
    </p:spTree>
    <p:extLst>
      <p:ext uri="{BB962C8B-B14F-4D97-AF65-F5344CB8AC3E}">
        <p14:creationId xmlns:p14="http://schemas.microsoft.com/office/powerpoint/2010/main" val="756958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EUV emission spectra of  13.5 nm regime.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Analysis of </a:t>
            </a:r>
            <a:r>
              <a:rPr lang="en-US" altLang="ja-JP" sz="2400" b="1" dirty="0" err="1" smtClean="0">
                <a:solidFill>
                  <a:schemeClr val="bg1">
                    <a:lumMod val="75000"/>
                  </a:schemeClr>
                </a:solidFill>
                <a:latin typeface="Times New Roman" pitchFamily="18" charset="0"/>
              </a:rPr>
              <a:t>Gd</a:t>
            </a:r>
            <a:r>
              <a:rPr lang="en-US" altLang="ja-JP" sz="2400" b="1" dirty="0" smtClean="0">
                <a:solidFill>
                  <a:schemeClr val="bg1">
                    <a:lumMod val="75000"/>
                  </a:schemeClr>
                </a:solidFill>
                <a:latin typeface="Times New Roman" pitchFamily="18" charset="0"/>
              </a:rPr>
              <a:t> and </a:t>
            </a:r>
            <a:r>
              <a:rPr lang="en-US" altLang="ja-JP" sz="2400" b="1" dirty="0" err="1" smtClean="0">
                <a:solidFill>
                  <a:schemeClr val="bg1">
                    <a:lumMod val="75000"/>
                  </a:schemeClr>
                </a:solidFill>
                <a:latin typeface="Times New Roman" pitchFamily="18" charset="0"/>
              </a:rPr>
              <a:t>Nd</a:t>
            </a:r>
            <a:r>
              <a:rPr lang="en-US" altLang="ja-JP" sz="2400" b="1" dirty="0" smtClean="0">
                <a:solidFill>
                  <a:schemeClr val="bg1">
                    <a:lumMod val="75000"/>
                  </a:schemeClr>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Summary</a:t>
            </a:r>
          </a:p>
          <a:p>
            <a:pPr marL="609600" indent="-609600" eaLnBrk="1" hangingPunct="1">
              <a:lnSpc>
                <a:spcPct val="90000"/>
              </a:lnSpc>
              <a:buFontTx/>
              <a:buNone/>
            </a:pPr>
            <a:endParaRPr lang="en-US" altLang="ja-JP" sz="2400" b="1" dirty="0" smtClean="0">
              <a:latin typeface="Times New Roman" pitchFamily="18" charset="0"/>
            </a:endParaRPr>
          </a:p>
        </p:txBody>
      </p:sp>
    </p:spTree>
    <p:extLst>
      <p:ext uri="{BB962C8B-B14F-4D97-AF65-F5344CB8AC3E}">
        <p14:creationId xmlns:p14="http://schemas.microsoft.com/office/powerpoint/2010/main" val="33704715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タイトル 1"/>
          <p:cNvSpPr>
            <a:spLocks noGrp="1"/>
          </p:cNvSpPr>
          <p:nvPr>
            <p:ph type="title" idx="4294967295"/>
          </p:nvPr>
        </p:nvSpPr>
        <p:spPr>
          <a:xfrm>
            <a:off x="357188" y="446088"/>
            <a:ext cx="9366250" cy="1270000"/>
          </a:xfrm>
          <a:ln/>
        </p:spPr>
        <p:txBody>
          <a:bodyPr lIns="100794" tIns="50397" rIns="100794" bIns="50397"/>
          <a:lstStyle/>
          <a:p>
            <a:r>
              <a:rPr lang="en-US" altLang="ja-JP" sz="3200" b="1">
                <a:latin typeface="Times New Roman" pitchFamily="18" charset="0"/>
                <a:cs typeface="Times New Roman" pitchFamily="18" charset="0"/>
              </a:rPr>
              <a:t>Magnetic dipole (M1) lines in </a:t>
            </a:r>
            <a:br>
              <a:rPr lang="en-US" altLang="ja-JP" sz="3200" b="1">
                <a:latin typeface="Times New Roman" pitchFamily="18" charset="0"/>
                <a:cs typeface="Times New Roman" pitchFamily="18" charset="0"/>
              </a:rPr>
            </a:br>
            <a:r>
              <a:rPr lang="en-US" altLang="ja-JP" sz="3200" b="1">
                <a:latin typeface="Times New Roman" pitchFamily="18" charset="0"/>
                <a:cs typeface="Times New Roman" pitchFamily="18" charset="0"/>
              </a:rPr>
              <a:t>tungsten (W) highly charged ions</a:t>
            </a:r>
            <a:endParaRPr lang="ja-JP" altLang="en-US" sz="3200" b="1">
              <a:latin typeface="Times New Roman" pitchFamily="18" charset="0"/>
              <a:cs typeface="Times New Roman" pitchFamily="18" charset="0"/>
            </a:endParaRPr>
          </a:p>
        </p:txBody>
      </p:sp>
      <p:sp>
        <p:nvSpPr>
          <p:cNvPr id="276483" name="コンテンツ プレースホルダ 2"/>
          <p:cNvSpPr>
            <a:spLocks noGrp="1"/>
          </p:cNvSpPr>
          <p:nvPr>
            <p:ph idx="4294967295"/>
          </p:nvPr>
        </p:nvSpPr>
        <p:spPr>
          <a:xfrm>
            <a:off x="436563" y="1954213"/>
            <a:ext cx="9072562" cy="4989512"/>
          </a:xfrm>
        </p:spPr>
        <p:txBody>
          <a:bodyPr lIns="100794" tIns="50397" rIns="100794" bIns="50397"/>
          <a:lstStyle/>
          <a:p>
            <a:pPr marL="457200" indent="-457200" defTabSz="914400">
              <a:buFontTx/>
              <a:buAutoNum type="arabicPeriod"/>
            </a:pPr>
            <a:r>
              <a:rPr lang="en-US" altLang="ja-JP" sz="2600" b="1" dirty="0">
                <a:latin typeface="Times New Roman" pitchFamily="18" charset="0"/>
                <a:cs typeface="Times New Roman" pitchFamily="18" charset="0"/>
              </a:rPr>
              <a:t>In tungsten highly charged ions with open valence sub-shells, the fine structure splitting comes into the range of visible light emissions.</a:t>
            </a:r>
          </a:p>
          <a:p>
            <a:pPr marL="457200" indent="-457200" defTabSz="914400">
              <a:buFontTx/>
              <a:buAutoNum type="arabicPeriod"/>
            </a:pPr>
            <a:r>
              <a:rPr lang="en-US" altLang="ja-JP" sz="2600" b="1" dirty="0">
                <a:latin typeface="Times New Roman" pitchFamily="18" charset="0"/>
                <a:cs typeface="Times New Roman" pitchFamily="18" charset="0"/>
              </a:rPr>
              <a:t>Magnetic dipole (M1) resonance transitions are available between the ground state fine structure </a:t>
            </a:r>
            <a:r>
              <a:rPr lang="en-US" altLang="ja-JP" sz="2600" b="1" dirty="0" err="1">
                <a:latin typeface="Times New Roman" pitchFamily="18" charset="0"/>
                <a:cs typeface="Times New Roman" pitchFamily="18" charset="0"/>
              </a:rPr>
              <a:t>multiplets</a:t>
            </a:r>
            <a:r>
              <a:rPr lang="en-US" altLang="ja-JP" sz="2600" b="1" dirty="0">
                <a:latin typeface="Times New Roman" pitchFamily="18" charset="0"/>
                <a:cs typeface="Times New Roman" pitchFamily="18" charset="0"/>
              </a:rPr>
              <a:t>.</a:t>
            </a:r>
          </a:p>
          <a:p>
            <a:pPr marL="457200" indent="-457200" defTabSz="914400">
              <a:buFontTx/>
              <a:buAutoNum type="arabicPeriod"/>
            </a:pPr>
            <a:r>
              <a:rPr lang="en-US" altLang="ja-JP" sz="2600" b="1" dirty="0">
                <a:latin typeface="Times New Roman" pitchFamily="18" charset="0"/>
                <a:cs typeface="Times New Roman" pitchFamily="18" charset="0"/>
              </a:rPr>
              <a:t>Visible lines are of the great advantage for the purpose of plasma diagnostics because of their ease of the spectroscopic measurement.</a:t>
            </a:r>
          </a:p>
          <a:p>
            <a:pPr marL="457200" indent="-457200" defTabSz="914400">
              <a:buFontTx/>
              <a:buAutoNum type="arabicPeriod"/>
            </a:pPr>
            <a:r>
              <a:rPr lang="en-US" altLang="ja-JP" sz="2600" b="1" dirty="0">
                <a:latin typeface="Times New Roman" pitchFamily="18" charset="0"/>
                <a:cs typeface="Times New Roman" pitchFamily="18" charset="0"/>
              </a:rPr>
              <a:t>M1 lines are expected to suffer less radiation trapping effects from the surrounding ions. </a:t>
            </a:r>
          </a:p>
        </p:txBody>
      </p:sp>
    </p:spTree>
    <p:extLst>
      <p:ext uri="{BB962C8B-B14F-4D97-AF65-F5344CB8AC3E}">
        <p14:creationId xmlns:p14="http://schemas.microsoft.com/office/powerpoint/2010/main" val="3725437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标题 1"/>
          <p:cNvSpPr>
            <a:spLocks noGrp="1"/>
          </p:cNvSpPr>
          <p:nvPr>
            <p:ph type="title" idx="4294967295"/>
          </p:nvPr>
        </p:nvSpPr>
        <p:spPr>
          <a:xfrm>
            <a:off x="331788" y="446088"/>
            <a:ext cx="9417050" cy="714375"/>
          </a:xfrm>
        </p:spPr>
        <p:txBody>
          <a:bodyPr lIns="100794" tIns="50397" rIns="100794" bIns="50397"/>
          <a:lstStyle/>
          <a:p>
            <a:pPr eaLnBrk="1" hangingPunct="1">
              <a:defRPr/>
            </a:pPr>
            <a:r>
              <a:rPr lang="en-US" altLang="zh-CN" sz="3600" b="1">
                <a:latin typeface="Times New Roman" pitchFamily="18" charset="0"/>
              </a:rPr>
              <a:t>Light Emission from EBIT</a:t>
            </a:r>
            <a:endParaRPr lang="zh-CN" altLang="en-US" sz="3600" b="1">
              <a:latin typeface="Times New Roman" pitchFamily="18" charset="0"/>
            </a:endParaRPr>
          </a:p>
        </p:txBody>
      </p:sp>
      <p:pic>
        <p:nvPicPr>
          <p:cNvPr id="418818" name="Picture 1"/>
          <p:cNvPicPr>
            <a:picLocks noChangeAspect="1" noChangeArrowheads="1"/>
          </p:cNvPicPr>
          <p:nvPr/>
        </p:nvPicPr>
        <p:blipFill>
          <a:blip r:embed="rId3"/>
          <a:srcRect/>
          <a:stretch>
            <a:fillRect/>
          </a:stretch>
        </p:blipFill>
        <p:spPr bwMode="auto">
          <a:xfrm>
            <a:off x="211138" y="1268413"/>
            <a:ext cx="3327400" cy="4810125"/>
          </a:xfrm>
          <a:prstGeom prst="rect">
            <a:avLst/>
          </a:prstGeom>
          <a:noFill/>
          <a:ln w="9525">
            <a:noFill/>
            <a:miter lim="800000"/>
            <a:headEnd/>
            <a:tailEnd/>
          </a:ln>
        </p:spPr>
      </p:pic>
      <p:pic>
        <p:nvPicPr>
          <p:cNvPr id="187396" name="Picture 2"/>
          <p:cNvPicPr>
            <a:picLocks noChangeAspect="1" noChangeArrowheads="1"/>
          </p:cNvPicPr>
          <p:nvPr/>
        </p:nvPicPr>
        <p:blipFill>
          <a:blip r:embed="rId4"/>
          <a:srcRect/>
          <a:stretch>
            <a:fillRect/>
          </a:stretch>
        </p:blipFill>
        <p:spPr bwMode="auto">
          <a:xfrm>
            <a:off x="3516313" y="1265238"/>
            <a:ext cx="3278187" cy="4811712"/>
          </a:xfrm>
          <a:prstGeom prst="rect">
            <a:avLst/>
          </a:prstGeom>
          <a:noFill/>
          <a:ln w="9525">
            <a:noFill/>
            <a:miter lim="800000"/>
            <a:headEnd/>
            <a:tailEnd/>
          </a:ln>
        </p:spPr>
      </p:pic>
      <p:pic>
        <p:nvPicPr>
          <p:cNvPr id="418820" name="Picture 8" descr="dsc01814"/>
          <p:cNvPicPr>
            <a:picLocks noChangeAspect="1" noChangeArrowheads="1"/>
          </p:cNvPicPr>
          <p:nvPr/>
        </p:nvPicPr>
        <p:blipFill>
          <a:blip r:embed="rId5"/>
          <a:srcRect l="13446" r="9720"/>
          <a:stretch>
            <a:fillRect/>
          </a:stretch>
        </p:blipFill>
        <p:spPr bwMode="auto">
          <a:xfrm>
            <a:off x="6786563" y="1268413"/>
            <a:ext cx="3175000" cy="4813300"/>
          </a:xfrm>
          <a:prstGeom prst="rect">
            <a:avLst/>
          </a:prstGeom>
          <a:noFill/>
          <a:ln w="9525">
            <a:noFill/>
            <a:miter lim="800000"/>
            <a:headEnd/>
            <a:tailEnd/>
          </a:ln>
        </p:spPr>
      </p:pic>
      <p:sp>
        <p:nvSpPr>
          <p:cNvPr id="418821" name="TextBox 7"/>
          <p:cNvSpPr txBox="1">
            <a:spLocks noChangeArrowheads="1"/>
          </p:cNvSpPr>
          <p:nvPr/>
        </p:nvSpPr>
        <p:spPr bwMode="auto">
          <a:xfrm>
            <a:off x="238125" y="6581775"/>
            <a:ext cx="9804400" cy="373063"/>
          </a:xfrm>
          <a:prstGeom prst="rect">
            <a:avLst/>
          </a:prstGeom>
          <a:noFill/>
          <a:ln w="9525">
            <a:noFill/>
            <a:miter lim="800000"/>
            <a:headEnd/>
            <a:tailEnd/>
          </a:ln>
        </p:spPr>
        <p:txBody>
          <a:bodyPr lIns="100794" tIns="50397" rIns="100794" bIns="50397">
            <a:spAutoFit/>
          </a:bodyPr>
          <a:lstStyle/>
          <a:p>
            <a:pPr marL="377825" indent="-377825" defTabSz="1008063"/>
            <a:r>
              <a:rPr lang="en-US" altLang="zh-CN" b="0" i="0">
                <a:solidFill>
                  <a:srgbClr val="FF0000"/>
                </a:solidFill>
                <a:latin typeface="Arial" charset="0"/>
              </a:rPr>
              <a:t>A</a:t>
            </a:r>
            <a:r>
              <a:rPr lang="en-US" altLang="zh-CN" b="0" i="0">
                <a:latin typeface="Arial" charset="0"/>
              </a:rPr>
              <a:t>. Selective production of ions; </a:t>
            </a:r>
            <a:r>
              <a:rPr lang="en-US" altLang="zh-CN" b="0" i="0">
                <a:solidFill>
                  <a:srgbClr val="FF0000"/>
                </a:solidFill>
                <a:latin typeface="Arial" charset="0"/>
              </a:rPr>
              <a:t>B</a:t>
            </a:r>
            <a:r>
              <a:rPr lang="en-US" altLang="zh-CN" b="0" i="0">
                <a:latin typeface="Arial" charset="0"/>
              </a:rPr>
              <a:t>. Narrow ion distribution;  </a:t>
            </a:r>
            <a:r>
              <a:rPr lang="en-US" altLang="zh-CN" b="0" i="0">
                <a:solidFill>
                  <a:srgbClr val="FF0000"/>
                </a:solidFill>
                <a:latin typeface="Arial" charset="0"/>
              </a:rPr>
              <a:t>C</a:t>
            </a:r>
            <a:r>
              <a:rPr lang="en-US" altLang="zh-CN" b="0" i="0">
                <a:latin typeface="Arial" charset="0"/>
              </a:rPr>
              <a:t>. Long confinement for observation</a:t>
            </a:r>
            <a:endParaRPr lang="zh-CN" altLang="en-US" b="0" i="0">
              <a:latin typeface="Arial" charset="0"/>
            </a:endParaRPr>
          </a:p>
        </p:txBody>
      </p:sp>
      <p:sp>
        <p:nvSpPr>
          <p:cNvPr id="418822" name="TextBox 8"/>
          <p:cNvSpPr txBox="1">
            <a:spLocks noChangeArrowheads="1"/>
          </p:cNvSpPr>
          <p:nvPr/>
        </p:nvSpPr>
        <p:spPr bwMode="auto">
          <a:xfrm>
            <a:off x="911225" y="6161088"/>
            <a:ext cx="1589088" cy="406400"/>
          </a:xfrm>
          <a:prstGeom prst="rect">
            <a:avLst/>
          </a:prstGeom>
          <a:noFill/>
          <a:ln w="9525">
            <a:noFill/>
            <a:miter lim="800000"/>
            <a:headEnd/>
            <a:tailEnd/>
          </a:ln>
        </p:spPr>
        <p:txBody>
          <a:bodyPr lIns="100794" tIns="50397" rIns="100794" bIns="50397">
            <a:spAutoFit/>
          </a:bodyPr>
          <a:lstStyle/>
          <a:p>
            <a:pPr defTabSz="1008063"/>
            <a:r>
              <a:rPr lang="en-US" altLang="zh-CN" sz="2000" b="0" i="0">
                <a:latin typeface="Arial" charset="0"/>
              </a:rPr>
              <a:t>Tokoy-EBIT</a:t>
            </a:r>
            <a:endParaRPr lang="zh-CN" altLang="en-US" sz="2000" b="0" i="0">
              <a:latin typeface="Arial" charset="0"/>
            </a:endParaRPr>
          </a:p>
        </p:txBody>
      </p:sp>
      <p:sp>
        <p:nvSpPr>
          <p:cNvPr id="418823" name="TextBox 9"/>
          <p:cNvSpPr txBox="1">
            <a:spLocks noChangeArrowheads="1"/>
          </p:cNvSpPr>
          <p:nvPr/>
        </p:nvSpPr>
        <p:spPr bwMode="auto">
          <a:xfrm>
            <a:off x="4325938" y="6151563"/>
            <a:ext cx="1587500" cy="406400"/>
          </a:xfrm>
          <a:prstGeom prst="rect">
            <a:avLst/>
          </a:prstGeom>
          <a:noFill/>
          <a:ln w="9525">
            <a:noFill/>
            <a:miter lim="800000"/>
            <a:headEnd/>
            <a:tailEnd/>
          </a:ln>
        </p:spPr>
        <p:txBody>
          <a:bodyPr lIns="100794" tIns="50397" rIns="100794" bIns="50397">
            <a:spAutoFit/>
          </a:bodyPr>
          <a:lstStyle/>
          <a:p>
            <a:pPr defTabSz="1008063"/>
            <a:r>
              <a:rPr lang="en-US" altLang="zh-CN" sz="2000" b="0" i="0">
                <a:latin typeface="Arial" charset="0"/>
              </a:rPr>
              <a:t>Co-EBIT</a:t>
            </a:r>
            <a:endParaRPr lang="zh-CN" altLang="en-US" sz="2000" b="0" i="0">
              <a:latin typeface="Arial" charset="0"/>
            </a:endParaRPr>
          </a:p>
        </p:txBody>
      </p:sp>
      <p:sp>
        <p:nvSpPr>
          <p:cNvPr id="418824" name="TextBox 10"/>
          <p:cNvSpPr txBox="1">
            <a:spLocks noChangeArrowheads="1"/>
          </p:cNvSpPr>
          <p:nvPr/>
        </p:nvSpPr>
        <p:spPr bwMode="auto">
          <a:xfrm>
            <a:off x="7421563" y="6151563"/>
            <a:ext cx="1985962" cy="406400"/>
          </a:xfrm>
          <a:prstGeom prst="rect">
            <a:avLst/>
          </a:prstGeom>
          <a:noFill/>
          <a:ln w="9525">
            <a:noFill/>
            <a:miter lim="800000"/>
            <a:headEnd/>
            <a:tailEnd/>
          </a:ln>
        </p:spPr>
        <p:txBody>
          <a:bodyPr lIns="100794" tIns="50397" rIns="100794" bIns="50397">
            <a:spAutoFit/>
          </a:bodyPr>
          <a:lstStyle/>
          <a:p>
            <a:pPr defTabSz="1008063"/>
            <a:r>
              <a:rPr lang="en-US" altLang="zh-CN" sz="2000" b="0" i="0">
                <a:latin typeface="Arial" charset="0"/>
              </a:rPr>
              <a:t>Shanghai-EBIT</a:t>
            </a:r>
            <a:endParaRPr lang="zh-CN" altLang="en-US" sz="2000" b="0" i="0">
              <a:latin typeface="Arial" charset="0"/>
            </a:endParaRPr>
          </a:p>
        </p:txBody>
      </p:sp>
      <p:pic>
        <p:nvPicPr>
          <p:cNvPr id="10" name="Picture 2"/>
          <p:cNvPicPr>
            <a:picLocks noChangeAspect="1" noChangeArrowheads="1"/>
          </p:cNvPicPr>
          <p:nvPr/>
        </p:nvPicPr>
        <p:blipFill>
          <a:blip r:embed="rId6"/>
          <a:srcRect/>
          <a:stretch>
            <a:fillRect/>
          </a:stretch>
        </p:blipFill>
        <p:spPr bwMode="auto">
          <a:xfrm>
            <a:off x="4802188" y="3700463"/>
            <a:ext cx="711200" cy="1042987"/>
          </a:xfrm>
          <a:prstGeom prst="rect">
            <a:avLst/>
          </a:prstGeom>
          <a:noFill/>
          <a:ln w="9525">
            <a:noFill/>
            <a:miter lim="800000"/>
            <a:headEnd/>
            <a:tailEnd/>
          </a:ln>
        </p:spPr>
      </p:pic>
      <p:sp>
        <p:nvSpPr>
          <p:cNvPr id="12" name="テキスト ボックス 11"/>
          <p:cNvSpPr txBox="1">
            <a:spLocks noChangeArrowheads="1"/>
          </p:cNvSpPr>
          <p:nvPr/>
        </p:nvSpPr>
        <p:spPr bwMode="auto">
          <a:xfrm>
            <a:off x="4405313" y="2111375"/>
            <a:ext cx="1508125" cy="407988"/>
          </a:xfrm>
          <a:prstGeom prst="rect">
            <a:avLst/>
          </a:prstGeom>
          <a:solidFill>
            <a:srgbClr val="FFFF00"/>
          </a:solidFill>
          <a:ln w="9525">
            <a:noFill/>
            <a:miter lim="800000"/>
            <a:headEnd/>
            <a:tailEnd/>
          </a:ln>
        </p:spPr>
        <p:txBody>
          <a:bodyPr lIns="100794" tIns="50397" rIns="100794" bIns="50397">
            <a:spAutoFit/>
          </a:bodyPr>
          <a:lstStyle/>
          <a:p>
            <a:pPr algn="ctr" defTabSz="1008063"/>
            <a:r>
              <a:rPr kumimoji="1" lang="en-US" altLang="ja-JP" sz="2000" b="0" i="0">
                <a:latin typeface="Arial" charset="0"/>
              </a:rPr>
              <a:t>Real Size</a:t>
            </a:r>
            <a:endParaRPr kumimoji="1" lang="ja-JP" altLang="en-US" sz="2000" b="0" i="0">
              <a:latin typeface="Arial" charset="0"/>
            </a:endParaRPr>
          </a:p>
        </p:txBody>
      </p:sp>
      <p:sp>
        <p:nvSpPr>
          <p:cNvPr id="13" name="下矢印 12"/>
          <p:cNvSpPr>
            <a:spLocks noChangeArrowheads="1"/>
          </p:cNvSpPr>
          <p:nvPr/>
        </p:nvSpPr>
        <p:spPr bwMode="auto">
          <a:xfrm>
            <a:off x="4881563" y="2589213"/>
            <a:ext cx="476250" cy="1031875"/>
          </a:xfrm>
          <a:prstGeom prst="downArrow">
            <a:avLst>
              <a:gd name="adj1" fmla="val 50000"/>
              <a:gd name="adj2" fmla="val 50004"/>
            </a:avLst>
          </a:prstGeom>
          <a:solidFill>
            <a:schemeClr val="accent1"/>
          </a:solidFill>
          <a:ln w="9525" algn="ctr">
            <a:solidFill>
              <a:schemeClr val="tx1"/>
            </a:solidFill>
            <a:round/>
            <a:headEnd/>
            <a:tailEnd/>
          </a:ln>
        </p:spPr>
        <p:txBody>
          <a:bodyPr lIns="100794" tIns="50397" rIns="100794" bIns="50397"/>
          <a:lstStyle/>
          <a:p>
            <a:pPr defTabSz="1008063"/>
            <a:endParaRPr lang="ja-JP" altLang="en-US" sz="2000" b="0" i="0">
              <a:latin typeface="Arial" charset="0"/>
            </a:endParaRPr>
          </a:p>
        </p:txBody>
      </p:sp>
    </p:spTree>
    <p:extLst>
      <p:ext uri="{BB962C8B-B14F-4D97-AF65-F5344CB8AC3E}">
        <p14:creationId xmlns:p14="http://schemas.microsoft.com/office/powerpoint/2010/main" val="1727150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87396"/>
                                        </p:tgtEl>
                                      </p:cBhvr>
                                    </p:animEffect>
                                    <p:set>
                                      <p:cBhvr>
                                        <p:cTn id="7" dur="1" fill="hold">
                                          <p:stCondLst>
                                            <p:cond delay="499"/>
                                          </p:stCondLst>
                                        </p:cTn>
                                        <p:tgtEl>
                                          <p:spTgt spid="187396"/>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3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矩形 8"/>
          <p:cNvSpPr>
            <a:spLocks noChangeArrowheads="1"/>
          </p:cNvSpPr>
          <p:nvPr/>
        </p:nvSpPr>
        <p:spPr bwMode="auto">
          <a:xfrm>
            <a:off x="5119688" y="6321425"/>
            <a:ext cx="4960937" cy="1238250"/>
          </a:xfrm>
          <a:prstGeom prst="rect">
            <a:avLst/>
          </a:prstGeom>
          <a:solidFill>
            <a:srgbClr val="FFFFFF"/>
          </a:solidFill>
          <a:ln w="9525">
            <a:noFill/>
            <a:miter lim="800000"/>
            <a:headEnd/>
            <a:tailEnd/>
          </a:ln>
        </p:spPr>
        <p:txBody>
          <a:bodyPr lIns="100794" tIns="50397" rIns="100794" bIns="50397"/>
          <a:lstStyle/>
          <a:p>
            <a:pPr defTabSz="1008063"/>
            <a:endParaRPr lang="zh-CN" altLang="en-US" sz="3100" i="0">
              <a:latin typeface="Arial" charset="0"/>
              <a:ea typeface="SimSun" pitchFamily="2" charset="-122"/>
            </a:endParaRPr>
          </a:p>
        </p:txBody>
      </p:sp>
      <p:sp>
        <p:nvSpPr>
          <p:cNvPr id="356355" name="标题 1"/>
          <p:cNvSpPr>
            <a:spLocks noGrp="1"/>
          </p:cNvSpPr>
          <p:nvPr>
            <p:ph type="title" idx="4294967295"/>
          </p:nvPr>
        </p:nvSpPr>
        <p:spPr>
          <a:xfrm>
            <a:off x="665163" y="446088"/>
            <a:ext cx="9415462" cy="873125"/>
          </a:xfrm>
        </p:spPr>
        <p:txBody>
          <a:bodyPr lIns="100794" tIns="50397" rIns="100794" bIns="50397"/>
          <a:lstStyle/>
          <a:p>
            <a:pPr>
              <a:defRPr/>
            </a:pPr>
            <a:r>
              <a:rPr lang="en-US" altLang="ja-JP" sz="3600" b="1" smtClean="0">
                <a:latin typeface="Times New Roman" pitchFamily="18" charset="0"/>
                <a:cs typeface="Times New Roman" pitchFamily="18" charset="0"/>
              </a:rPr>
              <a:t>Spectrum of W</a:t>
            </a:r>
            <a:r>
              <a:rPr lang="en-US" altLang="ja-JP" sz="3600" b="1" baseline="30000" smtClean="0">
                <a:latin typeface="Times New Roman" pitchFamily="18" charset="0"/>
                <a:cs typeface="Times New Roman" pitchFamily="18" charset="0"/>
              </a:rPr>
              <a:t>26+ </a:t>
            </a:r>
            <a:r>
              <a:rPr lang="en-US" altLang="ja-JP" sz="3600" b="1" smtClean="0">
                <a:latin typeface="Times New Roman" pitchFamily="18" charset="0"/>
                <a:cs typeface="Times New Roman" pitchFamily="18" charset="0"/>
              </a:rPr>
              <a:t>ions</a:t>
            </a:r>
            <a:endParaRPr lang="zh-CN" altLang="en-US" sz="3600" b="1" smtClean="0">
              <a:latin typeface="Times New Roman" pitchFamily="18" charset="0"/>
              <a:cs typeface="Times New Roman" pitchFamily="18" charset="0"/>
            </a:endParaRPr>
          </a:p>
        </p:txBody>
      </p:sp>
      <p:graphicFrame>
        <p:nvGraphicFramePr>
          <p:cNvPr id="50180" name="Group 4"/>
          <p:cNvGraphicFramePr>
            <a:graphicFrameLocks noGrp="1"/>
          </p:cNvGraphicFramePr>
          <p:nvPr>
            <p:ph idx="4294967295"/>
          </p:nvPr>
        </p:nvGraphicFramePr>
        <p:xfrm>
          <a:off x="5040313" y="4494213"/>
          <a:ext cx="5040312" cy="2070102"/>
        </p:xfrm>
        <a:graphic>
          <a:graphicData uri="http://schemas.openxmlformats.org/drawingml/2006/table">
            <a:tbl>
              <a:tblPr/>
              <a:tblGrid>
                <a:gridCol w="1260475"/>
                <a:gridCol w="1260475"/>
                <a:gridCol w="1258887"/>
                <a:gridCol w="1260475"/>
              </a:tblGrid>
              <a:tr h="41433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smtClean="0">
                          <a:ln>
                            <a:noFill/>
                          </a:ln>
                          <a:solidFill>
                            <a:schemeClr val="tx1"/>
                          </a:solidFill>
                          <a:effectLst/>
                          <a:latin typeface="Arial" charset="0"/>
                          <a:ea typeface="ＭＳ Ｐゴシック" charset="-128"/>
                        </a:rPr>
                        <a:t>Generation Energy in eV</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W</a:t>
                      </a:r>
                      <a:r>
                        <a:rPr kumimoji="1" lang="en-US" altLang="ja-JP" sz="1800" b="0" i="0" u="none" strike="noStrike" cap="none" normalizeH="0" baseline="30000" smtClean="0">
                          <a:ln>
                            <a:noFill/>
                          </a:ln>
                          <a:solidFill>
                            <a:schemeClr val="tx1"/>
                          </a:solidFill>
                          <a:effectLst/>
                          <a:latin typeface="Arial" charset="0"/>
                          <a:ea typeface="ＭＳ Ｐゴシック" charset="-128"/>
                        </a:rPr>
                        <a:t>30+</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1137</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W</a:t>
                      </a:r>
                      <a:r>
                        <a:rPr kumimoji="1" lang="en-US" altLang="ja-JP" sz="1800" b="0" i="0" u="none" strike="noStrike" cap="none" normalizeH="0" baseline="30000" smtClean="0">
                          <a:ln>
                            <a:noFill/>
                          </a:ln>
                          <a:solidFill>
                            <a:schemeClr val="tx1"/>
                          </a:solidFill>
                          <a:effectLst/>
                          <a:latin typeface="Arial" charset="0"/>
                          <a:ea typeface="ＭＳ Ｐゴシック" charset="-128"/>
                        </a:rPr>
                        <a:t>26+</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786.3</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W</a:t>
                      </a:r>
                      <a:r>
                        <a:rPr kumimoji="1" lang="en-US" altLang="ja-JP" sz="1800" b="0" i="0" u="none" strike="noStrike" cap="none" normalizeH="0" baseline="30000" smtClean="0">
                          <a:ln>
                            <a:noFill/>
                          </a:ln>
                          <a:solidFill>
                            <a:schemeClr val="tx1"/>
                          </a:solidFill>
                          <a:effectLst/>
                          <a:latin typeface="Arial" charset="0"/>
                          <a:ea typeface="ＭＳ Ｐゴシック" charset="-128"/>
                        </a:rPr>
                        <a:t>29+</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887</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W</a:t>
                      </a:r>
                      <a:r>
                        <a:rPr kumimoji="1" lang="en-US" altLang="ja-JP" sz="1800" b="0" i="0" u="none" strike="noStrike" cap="none" normalizeH="0" baseline="30000" smtClean="0">
                          <a:ln>
                            <a:noFill/>
                          </a:ln>
                          <a:solidFill>
                            <a:schemeClr val="tx1"/>
                          </a:solidFill>
                          <a:effectLst/>
                          <a:latin typeface="Arial" charset="0"/>
                          <a:ea typeface="ＭＳ Ｐゴシック" charset="-128"/>
                        </a:rPr>
                        <a:t>25+</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chemeClr val="tx1"/>
                          </a:solidFill>
                          <a:effectLst/>
                          <a:latin typeface="Arial" charset="0"/>
                          <a:ea typeface="ＭＳ Ｐゴシック" charset="-128"/>
                        </a:rPr>
                        <a:t>738.6</a:t>
                      </a: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r>
              <a:tr h="412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5F9"/>
                    </a:solidFill>
                  </a:tcPr>
                </a:tc>
              </a:tr>
              <a:tr h="414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4" marR="100794"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3FC"/>
                    </a:solidFill>
                  </a:tcPr>
                </a:tc>
              </a:tr>
            </a:tbl>
          </a:graphicData>
        </a:graphic>
      </p:graphicFrame>
      <p:grpSp>
        <p:nvGrpSpPr>
          <p:cNvPr id="311328" name="Group 33"/>
          <p:cNvGrpSpPr>
            <a:grpSpLocks noChangeAspect="1"/>
          </p:cNvGrpSpPr>
          <p:nvPr/>
        </p:nvGrpSpPr>
        <p:grpSpPr bwMode="auto">
          <a:xfrm>
            <a:off x="5080000" y="1323975"/>
            <a:ext cx="4962525" cy="3135313"/>
            <a:chOff x="0" y="0"/>
            <a:chExt cx="4499992" cy="2274593"/>
          </a:xfrm>
        </p:grpSpPr>
        <p:pic>
          <p:nvPicPr>
            <p:cNvPr id="311332" name="Picture 2"/>
            <p:cNvPicPr>
              <a:picLocks noChangeAspect="1" noChangeArrowheads="1"/>
            </p:cNvPicPr>
            <p:nvPr/>
          </p:nvPicPr>
          <p:blipFill>
            <a:blip r:embed="rId2"/>
            <a:srcRect/>
            <a:stretch>
              <a:fillRect/>
            </a:stretch>
          </p:blipFill>
          <p:spPr bwMode="auto">
            <a:xfrm>
              <a:off x="0" y="0"/>
              <a:ext cx="4499992" cy="1885950"/>
            </a:xfrm>
            <a:prstGeom prst="rect">
              <a:avLst/>
            </a:prstGeom>
            <a:noFill/>
            <a:ln w="9525">
              <a:noFill/>
              <a:miter lim="800000"/>
              <a:headEnd/>
              <a:tailEnd/>
            </a:ln>
          </p:spPr>
        </p:pic>
        <p:pic>
          <p:nvPicPr>
            <p:cNvPr id="311333" name="Picture 3"/>
            <p:cNvPicPr>
              <a:picLocks noChangeAspect="1" noChangeArrowheads="1"/>
            </p:cNvPicPr>
            <p:nvPr/>
          </p:nvPicPr>
          <p:blipFill>
            <a:blip r:embed="rId3"/>
            <a:srcRect/>
            <a:stretch>
              <a:fillRect/>
            </a:stretch>
          </p:blipFill>
          <p:spPr bwMode="auto">
            <a:xfrm>
              <a:off x="0" y="1845968"/>
              <a:ext cx="4499992" cy="428625"/>
            </a:xfrm>
            <a:prstGeom prst="rect">
              <a:avLst/>
            </a:prstGeom>
            <a:noFill/>
            <a:ln w="9525">
              <a:noFill/>
              <a:miter lim="800000"/>
              <a:headEnd/>
              <a:tailEnd/>
            </a:ln>
          </p:spPr>
        </p:pic>
      </p:grpSp>
      <p:sp>
        <p:nvSpPr>
          <p:cNvPr id="311329" name="TextBox 10"/>
          <p:cNvSpPr txBox="1">
            <a:spLocks noChangeArrowheads="1"/>
          </p:cNvSpPr>
          <p:nvPr/>
        </p:nvSpPr>
        <p:spPr bwMode="auto">
          <a:xfrm>
            <a:off x="5516563" y="6219825"/>
            <a:ext cx="4365625" cy="576263"/>
          </a:xfrm>
          <a:prstGeom prst="rect">
            <a:avLst/>
          </a:prstGeom>
          <a:noFill/>
          <a:ln w="9525">
            <a:noFill/>
            <a:miter lim="800000"/>
            <a:headEnd/>
            <a:tailEnd/>
          </a:ln>
        </p:spPr>
        <p:txBody>
          <a:bodyPr lIns="100794" tIns="50397" rIns="100794" bIns="50397">
            <a:spAutoFit/>
          </a:bodyPr>
          <a:lstStyle/>
          <a:p>
            <a:pPr defTabSz="1008063"/>
            <a:r>
              <a:rPr lang="en-US" altLang="ja-JP" sz="3100" b="0" i="0">
                <a:latin typeface="Arial" charset="0"/>
              </a:rPr>
              <a:t>d (3894Å) : From W</a:t>
            </a:r>
            <a:r>
              <a:rPr lang="en-US" altLang="ja-JP" sz="3100" b="0" i="0" baseline="30000">
                <a:latin typeface="Arial" charset="0"/>
              </a:rPr>
              <a:t>26+</a:t>
            </a:r>
            <a:endParaRPr lang="zh-CN" altLang="en-US" sz="3100" b="0" i="0" baseline="30000">
              <a:latin typeface="Arial" charset="0"/>
            </a:endParaRPr>
          </a:p>
        </p:txBody>
      </p:sp>
      <p:sp>
        <p:nvSpPr>
          <p:cNvPr id="311330" name="TextBox 12"/>
          <p:cNvSpPr txBox="1">
            <a:spLocks noChangeArrowheads="1"/>
          </p:cNvSpPr>
          <p:nvPr/>
        </p:nvSpPr>
        <p:spPr bwMode="auto">
          <a:xfrm>
            <a:off x="7778750" y="1439863"/>
            <a:ext cx="1747838" cy="407987"/>
          </a:xfrm>
          <a:prstGeom prst="rect">
            <a:avLst/>
          </a:prstGeom>
          <a:noFill/>
          <a:ln w="9525">
            <a:noFill/>
            <a:miter lim="800000"/>
            <a:headEnd/>
            <a:tailEnd/>
          </a:ln>
        </p:spPr>
        <p:txBody>
          <a:bodyPr lIns="100794" tIns="50397" rIns="100794" bIns="50397">
            <a:spAutoFit/>
          </a:bodyPr>
          <a:lstStyle/>
          <a:p>
            <a:pPr defTabSz="1008063"/>
            <a:r>
              <a:rPr lang="en-US" altLang="ja-JP" sz="2000" b="0" i="0">
                <a:latin typeface="Arial" charset="0"/>
              </a:rPr>
              <a:t>d: 3894</a:t>
            </a:r>
            <a:endParaRPr lang="zh-CN" altLang="en-US" sz="2000" b="0" i="0">
              <a:latin typeface="Arial" charset="0"/>
            </a:endParaRPr>
          </a:p>
        </p:txBody>
      </p:sp>
      <p:pic>
        <p:nvPicPr>
          <p:cNvPr id="311331" name="Picture 1" descr="F:\Useful_Download\未标题-4.jpg"/>
          <p:cNvPicPr>
            <a:picLocks noChangeAspect="1" noChangeArrowheads="1"/>
          </p:cNvPicPr>
          <p:nvPr/>
        </p:nvPicPr>
        <p:blipFill>
          <a:blip r:embed="rId4"/>
          <a:srcRect/>
          <a:stretch>
            <a:fillRect/>
          </a:stretch>
        </p:blipFill>
        <p:spPr bwMode="auto">
          <a:xfrm>
            <a:off x="0" y="1319213"/>
            <a:ext cx="5119688" cy="6240462"/>
          </a:xfrm>
          <a:prstGeom prst="rect">
            <a:avLst/>
          </a:prstGeom>
          <a:noFill/>
          <a:ln w="9525">
            <a:noFill/>
            <a:miter lim="800000"/>
            <a:headEnd/>
            <a:tailEnd/>
          </a:ln>
        </p:spPr>
      </p:pic>
    </p:spTree>
    <p:extLst>
      <p:ext uri="{BB962C8B-B14F-4D97-AF65-F5344CB8AC3E}">
        <p14:creationId xmlns:p14="http://schemas.microsoft.com/office/powerpoint/2010/main" val="29626964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タイトル 1"/>
          <p:cNvSpPr>
            <a:spLocks noGrp="1"/>
          </p:cNvSpPr>
          <p:nvPr>
            <p:ph type="title" idx="4294967295"/>
          </p:nvPr>
        </p:nvSpPr>
        <p:spPr>
          <a:xfrm>
            <a:off x="436563" y="525463"/>
            <a:ext cx="9072562" cy="1258887"/>
          </a:xfrm>
        </p:spPr>
        <p:txBody>
          <a:bodyPr lIns="100794" tIns="50397" rIns="100794" bIns="50397"/>
          <a:lstStyle/>
          <a:p>
            <a:pPr>
              <a:defRPr/>
            </a:pPr>
            <a:r>
              <a:rPr lang="ja-JP" altLang="en-US" sz="3200" b="1" smtClean="0">
                <a:latin typeface="Times New Roman" pitchFamily="18" charset="0"/>
                <a:cs typeface="Times New Roman" pitchFamily="18" charset="0"/>
              </a:rPr>
              <a:t>T</a:t>
            </a:r>
            <a:r>
              <a:rPr lang="en-US" altLang="ja-JP" sz="3200" b="1" smtClean="0">
                <a:latin typeface="Times New Roman" pitchFamily="18" charset="0"/>
                <a:cs typeface="Times New Roman" pitchFamily="18" charset="0"/>
              </a:rPr>
              <a:t>he first step to the calculation of tungsten ion M1 transitions</a:t>
            </a:r>
            <a:endParaRPr lang="ja-JP" altLang="en-US" sz="3200" b="1" smtClean="0">
              <a:latin typeface="Times New Roman" pitchFamily="18" charset="0"/>
              <a:cs typeface="Times New Roman" pitchFamily="18" charset="0"/>
            </a:endParaRPr>
          </a:p>
        </p:txBody>
      </p:sp>
      <p:sp>
        <p:nvSpPr>
          <p:cNvPr id="315394" name="テキスト ボックス 3"/>
          <p:cNvSpPr txBox="1">
            <a:spLocks noChangeArrowheads="1"/>
          </p:cNvSpPr>
          <p:nvPr/>
        </p:nvSpPr>
        <p:spPr bwMode="auto">
          <a:xfrm>
            <a:off x="754063" y="2033588"/>
            <a:ext cx="8572500" cy="4513262"/>
          </a:xfrm>
          <a:prstGeom prst="rect">
            <a:avLst/>
          </a:prstGeom>
          <a:noFill/>
          <a:ln w="9525">
            <a:noFill/>
            <a:miter lim="800000"/>
            <a:headEnd/>
            <a:tailEnd/>
          </a:ln>
        </p:spPr>
        <p:txBody>
          <a:bodyPr lIns="100794" tIns="50397" rIns="100794" bIns="50397">
            <a:spAutoFit/>
          </a:bodyPr>
          <a:lstStyle/>
          <a:p>
            <a:pPr defTabSz="1008063"/>
            <a:r>
              <a:rPr kumimoji="1" lang="en-US" altLang="ja-JP" sz="3500" i="0">
                <a:cs typeface="Times New Roman" pitchFamily="18" charset="0"/>
              </a:rPr>
              <a:t>W </a:t>
            </a:r>
            <a:r>
              <a:rPr kumimoji="1" lang="en-US" altLang="ja-JP" sz="4000" i="0" baseline="30000">
                <a:cs typeface="Times New Roman" pitchFamily="18" charset="0"/>
              </a:rPr>
              <a:t>26+</a:t>
            </a:r>
            <a:r>
              <a:rPr kumimoji="1" lang="en-US" altLang="ja-JP" sz="3500" i="0">
                <a:cs typeface="Times New Roman" pitchFamily="18" charset="0"/>
              </a:rPr>
              <a:t> :  [Kr]4f</a:t>
            </a:r>
            <a:r>
              <a:rPr kumimoji="1" lang="en-US" altLang="ja-JP" sz="4000" i="0" baseline="30000">
                <a:cs typeface="Times New Roman" pitchFamily="18" charset="0"/>
              </a:rPr>
              <a:t>2</a:t>
            </a:r>
            <a:r>
              <a:rPr kumimoji="1" lang="en-US" altLang="ja-JP" sz="4000" i="0">
                <a:cs typeface="Times New Roman" pitchFamily="18" charset="0"/>
              </a:rPr>
              <a:t> = …4s</a:t>
            </a:r>
            <a:r>
              <a:rPr kumimoji="1" lang="en-US" altLang="ja-JP" sz="4000" i="0" baseline="30000">
                <a:cs typeface="Times New Roman" pitchFamily="18" charset="0"/>
              </a:rPr>
              <a:t>2</a:t>
            </a:r>
            <a:r>
              <a:rPr kumimoji="1" lang="en-US" altLang="ja-JP" sz="4000" i="0">
                <a:cs typeface="Times New Roman" pitchFamily="18" charset="0"/>
              </a:rPr>
              <a:t>4p</a:t>
            </a:r>
            <a:r>
              <a:rPr kumimoji="1" lang="en-US" altLang="ja-JP" sz="4000" i="0" baseline="30000">
                <a:cs typeface="Times New Roman" pitchFamily="18" charset="0"/>
              </a:rPr>
              <a:t>6</a:t>
            </a:r>
            <a:r>
              <a:rPr kumimoji="1" lang="en-US" altLang="ja-JP" sz="4000" i="0">
                <a:cs typeface="Times New Roman" pitchFamily="18" charset="0"/>
              </a:rPr>
              <a:t>4d</a:t>
            </a:r>
            <a:r>
              <a:rPr kumimoji="1" lang="en-US" altLang="ja-JP" sz="4000" i="0" baseline="30000">
                <a:cs typeface="Times New Roman" pitchFamily="18" charset="0"/>
              </a:rPr>
              <a:t>10</a:t>
            </a:r>
            <a:r>
              <a:rPr kumimoji="1" lang="en-US" altLang="ja-JP" sz="4000" i="0">
                <a:cs typeface="Times New Roman" pitchFamily="18" charset="0"/>
              </a:rPr>
              <a:t>4f</a:t>
            </a:r>
            <a:r>
              <a:rPr kumimoji="1" lang="en-US" altLang="ja-JP" sz="4000" i="0" baseline="30000">
                <a:cs typeface="Times New Roman" pitchFamily="18" charset="0"/>
              </a:rPr>
              <a:t>2</a:t>
            </a:r>
            <a:r>
              <a:rPr kumimoji="1" lang="en-US" altLang="ja-JP" sz="4000" i="0">
                <a:cs typeface="Times New Roman" pitchFamily="18" charset="0"/>
              </a:rPr>
              <a:t> </a:t>
            </a:r>
            <a:r>
              <a:rPr kumimoji="1" lang="en-US" altLang="ja-JP" sz="3100" i="0">
                <a:cs typeface="Times New Roman" pitchFamily="18" charset="0"/>
              </a:rPr>
              <a:t/>
            </a:r>
            <a:br>
              <a:rPr kumimoji="1" lang="en-US" altLang="ja-JP" sz="3100" i="0">
                <a:cs typeface="Times New Roman" pitchFamily="18" charset="0"/>
              </a:rPr>
            </a:br>
            <a:endParaRPr kumimoji="1" lang="en-US" altLang="ja-JP" sz="3100" i="0">
              <a:cs typeface="Times New Roman" pitchFamily="18" charset="0"/>
            </a:endParaRPr>
          </a:p>
          <a:p>
            <a:pPr defTabSz="1008063"/>
            <a:r>
              <a:rPr kumimoji="1" lang="en-US" altLang="ja-JP" sz="2600" i="0">
                <a:cs typeface="Times New Roman" pitchFamily="18" charset="0"/>
              </a:rPr>
              <a:t>             The simplest ion that have multiple</a:t>
            </a:r>
          </a:p>
          <a:p>
            <a:pPr defTabSz="1008063"/>
            <a:r>
              <a:rPr kumimoji="1" lang="en-US" altLang="ja-JP" sz="2600" i="0">
                <a:cs typeface="Times New Roman" pitchFamily="18" charset="0"/>
              </a:rPr>
              <a:t>             4f orbital electrons.</a:t>
            </a:r>
            <a:br>
              <a:rPr kumimoji="1" lang="en-US" altLang="ja-JP" sz="2600" i="0">
                <a:cs typeface="Times New Roman" pitchFamily="18" charset="0"/>
              </a:rPr>
            </a:br>
            <a:r>
              <a:rPr kumimoji="1" lang="en-US" altLang="ja-JP" sz="2600" i="0">
                <a:cs typeface="Times New Roman" pitchFamily="18" charset="0"/>
              </a:rPr>
              <a:t/>
            </a:r>
            <a:br>
              <a:rPr kumimoji="1" lang="en-US" altLang="ja-JP" sz="2600" i="0">
                <a:cs typeface="Times New Roman" pitchFamily="18" charset="0"/>
              </a:rPr>
            </a:br>
            <a:r>
              <a:rPr kumimoji="1" lang="en-US" altLang="ja-JP" sz="2600" i="0">
                <a:cs typeface="Times New Roman" pitchFamily="18" charset="0"/>
              </a:rPr>
              <a:t>              Atomic ground state has less difficulties for</a:t>
            </a:r>
            <a:br>
              <a:rPr kumimoji="1" lang="en-US" altLang="ja-JP" sz="2600" i="0">
                <a:cs typeface="Times New Roman" pitchFamily="18" charset="0"/>
              </a:rPr>
            </a:br>
            <a:r>
              <a:rPr kumimoji="1" lang="en-US" altLang="ja-JP" sz="2600" i="0">
                <a:cs typeface="Times New Roman" pitchFamily="18" charset="0"/>
              </a:rPr>
              <a:t>              variational  calculation.  </a:t>
            </a:r>
            <a:br>
              <a:rPr kumimoji="1" lang="en-US" altLang="ja-JP" sz="2600" i="0">
                <a:cs typeface="Times New Roman" pitchFamily="18" charset="0"/>
              </a:rPr>
            </a:br>
            <a:r>
              <a:rPr kumimoji="1" lang="en-US" altLang="ja-JP" sz="2600" i="0">
                <a:cs typeface="Times New Roman" pitchFamily="18" charset="0"/>
              </a:rPr>
              <a:t/>
            </a:r>
            <a:br>
              <a:rPr kumimoji="1" lang="en-US" altLang="ja-JP" sz="2600" i="0">
                <a:cs typeface="Times New Roman" pitchFamily="18" charset="0"/>
              </a:rPr>
            </a:br>
            <a:r>
              <a:rPr kumimoji="1" lang="en-US" altLang="ja-JP" sz="2600" i="0">
                <a:cs typeface="Times New Roman" pitchFamily="18" charset="0"/>
              </a:rPr>
              <a:t>              A large scale MCDF calculation is feasible</a:t>
            </a:r>
            <a:r>
              <a:rPr kumimoji="1" lang="en-US" altLang="ja-JP" sz="3100" i="0">
                <a:cs typeface="Times New Roman" pitchFamily="18" charset="0"/>
              </a:rPr>
              <a:t>.  </a:t>
            </a:r>
            <a:r>
              <a:rPr kumimoji="1" lang="en-US" altLang="ja-JP" sz="3100" i="0" baseline="30000">
                <a:cs typeface="Times New Roman" pitchFamily="18" charset="0"/>
              </a:rPr>
              <a:t> </a:t>
            </a:r>
            <a:r>
              <a:rPr kumimoji="1" lang="en-US" altLang="ja-JP" sz="2600" i="0">
                <a:cs typeface="Times New Roman" pitchFamily="18" charset="0"/>
              </a:rPr>
              <a:t> </a:t>
            </a:r>
            <a:br>
              <a:rPr kumimoji="1" lang="en-US" altLang="ja-JP" sz="2600" i="0">
                <a:cs typeface="Times New Roman" pitchFamily="18" charset="0"/>
              </a:rPr>
            </a:br>
            <a:endParaRPr kumimoji="1" lang="ja-JP" altLang="en-US" sz="2600" i="0">
              <a:cs typeface="Times New Roman" pitchFamily="18" charset="0"/>
            </a:endParaRPr>
          </a:p>
        </p:txBody>
      </p:sp>
    </p:spTree>
    <p:extLst>
      <p:ext uri="{BB962C8B-B14F-4D97-AF65-F5344CB8AC3E}">
        <p14:creationId xmlns:p14="http://schemas.microsoft.com/office/powerpoint/2010/main" val="4134543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标题 1"/>
          <p:cNvSpPr>
            <a:spLocks noGrp="1" noChangeArrowheads="1"/>
          </p:cNvSpPr>
          <p:nvPr>
            <p:ph type="title" idx="4294967295"/>
          </p:nvPr>
        </p:nvSpPr>
        <p:spPr>
          <a:xfrm>
            <a:off x="198438" y="446088"/>
            <a:ext cx="9683750" cy="712787"/>
          </a:xfrm>
          <a:ln w="28575">
            <a:solidFill>
              <a:srgbClr val="339966"/>
            </a:solidFill>
          </a:ln>
        </p:spPr>
        <p:txBody>
          <a:bodyPr lIns="100794" tIns="50397" rIns="100794" bIns="50397"/>
          <a:lstStyle/>
          <a:p>
            <a:pPr eaLnBrk="1" hangingPunct="1">
              <a:defRPr/>
            </a:pPr>
            <a:r>
              <a:rPr lang="en-US" altLang="ja-JP" sz="2600" b="1" smtClean="0">
                <a:latin typeface="Times New Roman" pitchFamily="18" charset="0"/>
                <a:sym typeface="Calibri" pitchFamily="34" charset="0"/>
              </a:rPr>
              <a:t>Correlation Models </a:t>
            </a:r>
            <a:r>
              <a:rPr lang="ja-JP" altLang="en-US" sz="2600" b="1" smtClean="0">
                <a:latin typeface="Times New Roman" pitchFamily="18" charset="0"/>
                <a:sym typeface="Calibri" pitchFamily="34" charset="0"/>
              </a:rPr>
              <a:t>for </a:t>
            </a:r>
            <a:r>
              <a:rPr lang="en-US" altLang="ja-JP" sz="2600" b="1" smtClean="0">
                <a:latin typeface="Times New Roman" pitchFamily="18" charset="0"/>
                <a:sym typeface="Calibri" pitchFamily="34" charset="0"/>
              </a:rPr>
              <a:t>W</a:t>
            </a:r>
            <a:r>
              <a:rPr lang="en-US" altLang="ja-JP" sz="2600" b="1" baseline="30000" smtClean="0">
                <a:latin typeface="Times New Roman" pitchFamily="18" charset="0"/>
                <a:sym typeface="Calibri" pitchFamily="34" charset="0"/>
              </a:rPr>
              <a:t>26+</a:t>
            </a:r>
            <a:r>
              <a:rPr lang="en-US" altLang="ja-JP" sz="2600" b="1" smtClean="0">
                <a:latin typeface="Times New Roman" pitchFamily="18" charset="0"/>
                <a:sym typeface="Calibri" pitchFamily="34" charset="0"/>
              </a:rPr>
              <a:t> Ground State Energy Levels</a:t>
            </a:r>
            <a:endParaRPr lang="en-US" altLang="ja-JP" sz="2600" b="1" baseline="30000" smtClean="0">
              <a:latin typeface="Times New Roman" pitchFamily="18" charset="0"/>
              <a:sym typeface="Calibri" pitchFamily="34" charset="0"/>
            </a:endParaRPr>
          </a:p>
        </p:txBody>
      </p:sp>
      <p:sp>
        <p:nvSpPr>
          <p:cNvPr id="361475" name="内容占位符 2"/>
          <p:cNvSpPr>
            <a:spLocks noGrp="1" noChangeArrowheads="1"/>
          </p:cNvSpPr>
          <p:nvPr>
            <p:ph type="body" idx="4294967295"/>
          </p:nvPr>
        </p:nvSpPr>
        <p:spPr>
          <a:xfrm>
            <a:off x="276225" y="1241425"/>
            <a:ext cx="4049713" cy="3492500"/>
          </a:xfrm>
          <a:solidFill>
            <a:srgbClr val="CCFFCC"/>
          </a:solidFill>
          <a:ln w="28575" cap="flat">
            <a:solidFill>
              <a:srgbClr val="339966"/>
            </a:solidFill>
          </a:ln>
          <a:effectLst>
            <a:outerShdw dist="35921" dir="2700000" algn="ctr" rotWithShape="0">
              <a:schemeClr val="bg2"/>
            </a:outerShdw>
          </a:effectLst>
        </p:spPr>
        <p:txBody>
          <a:bodyPr lIns="100794" tIns="50397" rIns="100794" bIns="50397"/>
          <a:lstStyle/>
          <a:p>
            <a:pPr marL="457200" lvl="1" indent="0" defTabSz="914400" eaLnBrk="1" hangingPunct="1">
              <a:lnSpc>
                <a:spcPct val="90000"/>
              </a:lnSpc>
              <a:buFontTx/>
              <a:buNone/>
              <a:defRPr/>
            </a:pPr>
            <a:r>
              <a:rPr lang="en-US" altLang="ja-JP" sz="1800" b="1" smtClean="0">
                <a:latin typeface="Times New Roman" pitchFamily="18" charset="0"/>
                <a:sym typeface="Calibri" pitchFamily="34" charset="0"/>
              </a:rPr>
              <a:t>Active Space: </a:t>
            </a:r>
            <a:endParaRPr lang="ja-JP" altLang="en-US" sz="1800" b="1" smtClean="0">
              <a:latin typeface="Times New Roman" pitchFamily="18" charset="0"/>
              <a:sym typeface="Calibri" pitchFamily="34" charset="0"/>
            </a:endParaRPr>
          </a:p>
          <a:p>
            <a:pPr marL="914400" lvl="2" indent="0" defTabSz="914400" eaLnBrk="1" hangingPunct="1">
              <a:lnSpc>
                <a:spcPct val="90000"/>
              </a:lnSpc>
              <a:buFontTx/>
              <a:buNone/>
              <a:defRPr/>
            </a:pPr>
            <a:r>
              <a:rPr lang="en-US" altLang="ja-JP" sz="1800" b="1" smtClean="0">
                <a:solidFill>
                  <a:schemeClr val="hlink"/>
                </a:solidFill>
                <a:latin typeface="Times New Roman" pitchFamily="18" charset="0"/>
                <a:sym typeface="Calibri" pitchFamily="34" charset="0"/>
              </a:rPr>
              <a:t>AS={4f,5s,5p,5d,5f,5g}</a:t>
            </a:r>
            <a:endParaRPr lang="en-US" altLang="ja-JP" sz="1800" b="1" smtClean="0">
              <a:solidFill>
                <a:srgbClr val="F1481B"/>
              </a:solidFill>
              <a:latin typeface="Times New Roman" pitchFamily="18" charset="0"/>
              <a:sym typeface="Calibri" pitchFamily="34" charset="0"/>
            </a:endParaRPr>
          </a:p>
          <a:p>
            <a:pPr marL="457200" lvl="1" indent="0" defTabSz="914400" eaLnBrk="1" hangingPunct="1">
              <a:lnSpc>
                <a:spcPct val="90000"/>
              </a:lnSpc>
              <a:buFontTx/>
              <a:buNone/>
              <a:defRPr/>
            </a:pPr>
            <a:r>
              <a:rPr lang="en-US" altLang="ja-JP" sz="1800" b="1" smtClean="0">
                <a:latin typeface="Times New Roman" pitchFamily="18" charset="0"/>
                <a:sym typeface="Calibri" pitchFamily="34" charset="0"/>
              </a:rPr>
              <a:t>Valence-Valence Correlation:</a:t>
            </a:r>
            <a:endParaRPr lang="ja-JP" altLang="en-US" sz="1800" b="1" smtClean="0">
              <a:latin typeface="Times New Roman" pitchFamily="18" charset="0"/>
              <a:sym typeface="Calibri" pitchFamily="34" charset="0"/>
            </a:endParaRPr>
          </a:p>
          <a:p>
            <a:pPr marL="914400" lvl="2" indent="0" defTabSz="914400" eaLnBrk="1" hangingPunct="1">
              <a:lnSpc>
                <a:spcPct val="90000"/>
              </a:lnSpc>
              <a:buFontTx/>
              <a:buNone/>
              <a:defRPr/>
            </a:pPr>
            <a:r>
              <a:rPr lang="en-US" altLang="ja-JP" sz="1800" b="1" smtClean="0">
                <a:solidFill>
                  <a:schemeClr val="hlink"/>
                </a:solidFill>
                <a:latin typeface="Times New Roman" pitchFamily="18" charset="0"/>
                <a:sym typeface="Calibri" pitchFamily="34" charset="0"/>
              </a:rPr>
              <a:t>5SD</a:t>
            </a:r>
            <a:r>
              <a:rPr lang="en-US" altLang="ja-JP" sz="1800" b="1" smtClean="0">
                <a:latin typeface="Times New Roman" pitchFamily="18" charset="0"/>
                <a:sym typeface="Calibri" pitchFamily="34" charset="0"/>
              </a:rPr>
              <a:t>: 4d</a:t>
            </a:r>
            <a:r>
              <a:rPr lang="en-US" altLang="ja-JP" sz="1800" b="1" baseline="30000" smtClean="0">
                <a:latin typeface="Times New Roman" pitchFamily="18" charset="0"/>
                <a:sym typeface="Calibri" pitchFamily="34" charset="0"/>
              </a:rPr>
              <a:t>10</a:t>
            </a:r>
            <a:r>
              <a:rPr lang="en-US" altLang="ja-JP" sz="1800" b="1" smtClean="0">
                <a:latin typeface="Times New Roman" pitchFamily="18" charset="0"/>
                <a:sym typeface="Calibri" pitchFamily="34" charset="0"/>
              </a:rPr>
              <a:t>4f</a:t>
            </a:r>
            <a:r>
              <a:rPr lang="en-US" altLang="ja-JP" sz="1800" b="1" baseline="30000" smtClean="0">
                <a:latin typeface="Times New Roman" pitchFamily="18" charset="0"/>
                <a:sym typeface="Calibri" pitchFamily="34" charset="0"/>
              </a:rPr>
              <a:t>2 </a:t>
            </a:r>
            <a:r>
              <a:rPr lang="en-US" altLang="ja-JP" sz="1800" b="1" smtClean="0">
                <a:latin typeface="Times New Roman" pitchFamily="18" charset="0"/>
                <a:sym typeface="Calibri" pitchFamily="34" charset="0"/>
              </a:rPr>
              <a:t>-&gt; 4d</a:t>
            </a:r>
            <a:r>
              <a:rPr lang="en-US" altLang="ja-JP" sz="1800" b="1" baseline="30000" smtClean="0">
                <a:latin typeface="Times New Roman" pitchFamily="18" charset="0"/>
                <a:sym typeface="Calibri" pitchFamily="34" charset="0"/>
              </a:rPr>
              <a:t>10</a:t>
            </a:r>
            <a:r>
              <a:rPr lang="en-US" altLang="ja-JP" sz="1800" b="1" smtClean="0">
                <a:latin typeface="Times New Roman" pitchFamily="18" charset="0"/>
                <a:sym typeface="Calibri" pitchFamily="34" charset="0"/>
              </a:rPr>
              <a:t>(</a:t>
            </a:r>
            <a:r>
              <a:rPr lang="en-US" altLang="ja-JP" sz="1800" b="1" smtClean="0">
                <a:solidFill>
                  <a:schemeClr val="hlink"/>
                </a:solidFill>
                <a:latin typeface="Times New Roman" pitchFamily="18" charset="0"/>
                <a:sym typeface="Calibri" pitchFamily="34" charset="0"/>
              </a:rPr>
              <a:t>AS</a:t>
            </a:r>
            <a:r>
              <a:rPr lang="en-US" altLang="ja-JP" sz="1800" b="1" smtClean="0">
                <a:latin typeface="Times New Roman" pitchFamily="18" charset="0"/>
                <a:sym typeface="Calibri" pitchFamily="34" charset="0"/>
              </a:rPr>
              <a:t>)</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   </a:t>
            </a:r>
            <a:endParaRPr lang="en-US" altLang="ja-JP" sz="1800" b="1" baseline="30000" smtClean="0">
              <a:latin typeface="Times New Roman" pitchFamily="18" charset="0"/>
              <a:sym typeface="Calibri" pitchFamily="34" charset="0"/>
            </a:endParaRPr>
          </a:p>
          <a:p>
            <a:pPr marL="457200" lvl="1" indent="0" defTabSz="914400" eaLnBrk="1" hangingPunct="1">
              <a:lnSpc>
                <a:spcPct val="90000"/>
              </a:lnSpc>
              <a:buFontTx/>
              <a:buNone/>
              <a:defRPr/>
            </a:pPr>
            <a:r>
              <a:rPr lang="en-US" altLang="ja-JP" sz="1800" b="1" smtClean="0">
                <a:latin typeface="Times New Roman" pitchFamily="18" charset="0"/>
                <a:sym typeface="Calibri" pitchFamily="34" charset="0"/>
              </a:rPr>
              <a:t>Core-Valence Correlation:</a:t>
            </a:r>
            <a:endParaRPr lang="ja-JP" altLang="en-US" sz="1800" b="1" smtClean="0">
              <a:latin typeface="Times New Roman" pitchFamily="18" charset="0"/>
              <a:sym typeface="Calibri" pitchFamily="34" charset="0"/>
            </a:endParaRPr>
          </a:p>
          <a:p>
            <a:pPr marL="914400" lvl="2" indent="0" defTabSz="914400" eaLnBrk="1" hangingPunct="1">
              <a:lnSpc>
                <a:spcPct val="90000"/>
              </a:lnSpc>
              <a:buFontTx/>
              <a:buNone/>
              <a:defRPr/>
            </a:pPr>
            <a:r>
              <a:rPr lang="en-US" altLang="ja-JP" sz="1800" b="1" smtClean="0">
                <a:solidFill>
                  <a:srgbClr val="008000"/>
                </a:solidFill>
                <a:latin typeface="Times New Roman" pitchFamily="18" charset="0"/>
                <a:sym typeface="Calibri" pitchFamily="34" charset="0"/>
              </a:rPr>
              <a:t>4p_5SD</a:t>
            </a:r>
            <a:r>
              <a:rPr lang="en-US" altLang="ja-JP" sz="1800" b="1" smtClean="0">
                <a:latin typeface="Times New Roman" pitchFamily="18" charset="0"/>
                <a:sym typeface="Calibri" pitchFamily="34" charset="0"/>
              </a:rPr>
              <a:t>: 4s</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4p</a:t>
            </a:r>
            <a:r>
              <a:rPr lang="en-US" altLang="ja-JP" sz="1800" b="1" baseline="30000" smtClean="0">
                <a:latin typeface="Times New Roman" pitchFamily="18" charset="0"/>
                <a:sym typeface="Calibri" pitchFamily="34" charset="0"/>
              </a:rPr>
              <a:t>6</a:t>
            </a:r>
            <a:r>
              <a:rPr lang="en-US" altLang="ja-JP" sz="1800" b="1" smtClean="0">
                <a:latin typeface="Times New Roman" pitchFamily="18" charset="0"/>
                <a:sym typeface="Calibri" pitchFamily="34" charset="0"/>
              </a:rPr>
              <a:t>4d</a:t>
            </a:r>
            <a:r>
              <a:rPr lang="en-US" altLang="ja-JP" sz="1800" b="1" baseline="30000" smtClean="0">
                <a:latin typeface="Times New Roman" pitchFamily="18" charset="0"/>
                <a:sym typeface="Calibri" pitchFamily="34" charset="0"/>
              </a:rPr>
              <a:t>10</a:t>
            </a:r>
            <a:r>
              <a:rPr lang="en-US" altLang="ja-JP" sz="1800" b="1" smtClean="0">
                <a:latin typeface="Times New Roman" pitchFamily="18" charset="0"/>
                <a:sym typeface="Calibri" pitchFamily="34" charset="0"/>
              </a:rPr>
              <a:t>4f</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 -&gt; 4s</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4p</a:t>
            </a:r>
            <a:r>
              <a:rPr lang="en-US" altLang="ja-JP" sz="1800" b="1" baseline="30000" smtClean="0">
                <a:latin typeface="Times New Roman" pitchFamily="18" charset="0"/>
                <a:sym typeface="Calibri" pitchFamily="34" charset="0"/>
              </a:rPr>
              <a:t>5</a:t>
            </a:r>
            <a:r>
              <a:rPr lang="en-US" altLang="ja-JP" sz="1800" b="1" smtClean="0">
                <a:latin typeface="Times New Roman" pitchFamily="18" charset="0"/>
                <a:sym typeface="Calibri" pitchFamily="34" charset="0"/>
              </a:rPr>
              <a:t>4d</a:t>
            </a:r>
            <a:r>
              <a:rPr lang="en-US" altLang="ja-JP" sz="1800" b="1" baseline="30000" smtClean="0">
                <a:latin typeface="Times New Roman" pitchFamily="18" charset="0"/>
                <a:sym typeface="Calibri" pitchFamily="34" charset="0"/>
              </a:rPr>
              <a:t>10</a:t>
            </a:r>
            <a:r>
              <a:rPr lang="en-US" altLang="ja-JP" sz="1800" b="1" smtClean="0">
                <a:latin typeface="Times New Roman" pitchFamily="18" charset="0"/>
                <a:sym typeface="Calibri" pitchFamily="34" charset="0"/>
              </a:rPr>
              <a:t>4f</a:t>
            </a:r>
            <a:r>
              <a:rPr lang="ja-JP" altLang="en-US" sz="1800" b="1" baseline="30000" smtClean="0">
                <a:latin typeface="Times New Roman" pitchFamily="18" charset="0"/>
                <a:sym typeface="Calibri" pitchFamily="34" charset="0"/>
              </a:rPr>
              <a:t>1</a:t>
            </a:r>
            <a:r>
              <a:rPr lang="en-US" altLang="ja-JP" sz="1800" b="1" smtClean="0">
                <a:latin typeface="Times New Roman" pitchFamily="18" charset="0"/>
                <a:sym typeface="Calibri" pitchFamily="34" charset="0"/>
              </a:rPr>
              <a:t>(</a:t>
            </a:r>
            <a:r>
              <a:rPr lang="en-US" altLang="ja-JP" sz="1800" b="1" smtClean="0">
                <a:solidFill>
                  <a:schemeClr val="hlink"/>
                </a:solidFill>
                <a:latin typeface="Times New Roman" pitchFamily="18" charset="0"/>
                <a:sym typeface="Calibri" pitchFamily="34" charset="0"/>
              </a:rPr>
              <a:t>AS</a:t>
            </a:r>
            <a:r>
              <a:rPr lang="en-US" altLang="ja-JP" sz="1800" b="1" smtClean="0">
                <a:latin typeface="Times New Roman" pitchFamily="18" charset="0"/>
                <a:sym typeface="Calibri" pitchFamily="34" charset="0"/>
              </a:rPr>
              <a:t>)</a:t>
            </a:r>
            <a:r>
              <a:rPr lang="en-US" altLang="ja-JP" sz="1800" b="1" baseline="30000" smtClean="0">
                <a:latin typeface="Times New Roman" pitchFamily="18" charset="0"/>
                <a:sym typeface="Calibri" pitchFamily="34" charset="0"/>
              </a:rPr>
              <a:t>2</a:t>
            </a:r>
          </a:p>
          <a:p>
            <a:pPr marL="457200" lvl="1" indent="0" defTabSz="914400" eaLnBrk="1" hangingPunct="1">
              <a:lnSpc>
                <a:spcPct val="90000"/>
              </a:lnSpc>
              <a:buFontTx/>
              <a:buNone/>
              <a:defRPr/>
            </a:pPr>
            <a:r>
              <a:rPr lang="en-US" altLang="ja-JP" sz="1800" b="1" smtClean="0">
                <a:latin typeface="Times New Roman" pitchFamily="18" charset="0"/>
                <a:sym typeface="Calibri" pitchFamily="34" charset="0"/>
              </a:rPr>
              <a:t>Core-Core Correlation:</a:t>
            </a:r>
            <a:endParaRPr lang="ja-JP" altLang="en-US" sz="1800" b="1" smtClean="0">
              <a:latin typeface="Times New Roman" pitchFamily="18" charset="0"/>
              <a:sym typeface="Calibri" pitchFamily="34" charset="0"/>
            </a:endParaRPr>
          </a:p>
          <a:p>
            <a:pPr marL="914400" lvl="2" indent="0" defTabSz="914400" eaLnBrk="1" hangingPunct="1">
              <a:lnSpc>
                <a:spcPct val="90000"/>
              </a:lnSpc>
              <a:buFontTx/>
              <a:buNone/>
              <a:defRPr/>
            </a:pPr>
            <a:r>
              <a:rPr lang="en-US" altLang="ja-JP" sz="1800" b="1" smtClean="0">
                <a:solidFill>
                  <a:srgbClr val="008000"/>
                </a:solidFill>
                <a:latin typeface="Times New Roman" pitchFamily="18" charset="0"/>
                <a:sym typeface="Calibri" pitchFamily="34" charset="0"/>
              </a:rPr>
              <a:t>4p_5SD</a:t>
            </a:r>
            <a:r>
              <a:rPr lang="en-US" altLang="ja-JP" sz="1800" b="1" smtClean="0">
                <a:latin typeface="Times New Roman" pitchFamily="18" charset="0"/>
                <a:sym typeface="Calibri" pitchFamily="34" charset="0"/>
              </a:rPr>
              <a:t>: 4s</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4p</a:t>
            </a:r>
            <a:r>
              <a:rPr lang="en-US" altLang="ja-JP" sz="1800" b="1" baseline="30000" smtClean="0">
                <a:latin typeface="Times New Roman" pitchFamily="18" charset="0"/>
                <a:sym typeface="Calibri" pitchFamily="34" charset="0"/>
              </a:rPr>
              <a:t>6</a:t>
            </a:r>
            <a:r>
              <a:rPr lang="en-US" altLang="ja-JP" sz="1800" b="1" smtClean="0">
                <a:latin typeface="Times New Roman" pitchFamily="18" charset="0"/>
                <a:sym typeface="Calibri" pitchFamily="34" charset="0"/>
              </a:rPr>
              <a:t>4d</a:t>
            </a:r>
            <a:r>
              <a:rPr lang="en-US" altLang="ja-JP" sz="1800" b="1" baseline="30000" smtClean="0">
                <a:latin typeface="Times New Roman" pitchFamily="18" charset="0"/>
                <a:sym typeface="Calibri" pitchFamily="34" charset="0"/>
              </a:rPr>
              <a:t>10</a:t>
            </a:r>
            <a:r>
              <a:rPr lang="en-US" altLang="ja-JP" sz="1800" b="1" smtClean="0">
                <a:latin typeface="Times New Roman" pitchFamily="18" charset="0"/>
                <a:sym typeface="Calibri" pitchFamily="34" charset="0"/>
              </a:rPr>
              <a:t>4f</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 -&gt; 4s</a:t>
            </a:r>
            <a:r>
              <a:rPr lang="en-US" altLang="ja-JP" sz="1800" b="1" baseline="30000" smtClean="0">
                <a:latin typeface="Times New Roman" pitchFamily="18" charset="0"/>
                <a:sym typeface="Calibri" pitchFamily="34" charset="0"/>
              </a:rPr>
              <a:t>2</a:t>
            </a:r>
            <a:r>
              <a:rPr lang="en-US" altLang="ja-JP" sz="1800" b="1" smtClean="0">
                <a:latin typeface="Times New Roman" pitchFamily="18" charset="0"/>
                <a:sym typeface="Calibri" pitchFamily="34" charset="0"/>
              </a:rPr>
              <a:t>4p</a:t>
            </a:r>
            <a:r>
              <a:rPr lang="en-US" altLang="ja-JP" sz="1800" b="1" baseline="30000" smtClean="0">
                <a:latin typeface="Times New Roman" pitchFamily="18" charset="0"/>
                <a:sym typeface="Calibri" pitchFamily="34" charset="0"/>
              </a:rPr>
              <a:t>5</a:t>
            </a:r>
            <a:r>
              <a:rPr lang="en-US" altLang="ja-JP" sz="1800" b="1" smtClean="0">
                <a:latin typeface="Times New Roman" pitchFamily="18" charset="0"/>
                <a:sym typeface="Calibri" pitchFamily="34" charset="0"/>
              </a:rPr>
              <a:t>4d</a:t>
            </a:r>
            <a:r>
              <a:rPr lang="en-US" altLang="ja-JP" sz="1800" b="1" baseline="30000" smtClean="0">
                <a:latin typeface="Times New Roman" pitchFamily="18" charset="0"/>
                <a:sym typeface="Calibri" pitchFamily="34" charset="0"/>
              </a:rPr>
              <a:t>10</a:t>
            </a:r>
            <a:r>
              <a:rPr lang="en-US" altLang="ja-JP" sz="1800" b="1" smtClean="0">
                <a:latin typeface="Times New Roman" pitchFamily="18" charset="0"/>
                <a:sym typeface="Calibri" pitchFamily="34" charset="0"/>
              </a:rPr>
              <a:t>4f</a:t>
            </a:r>
            <a:r>
              <a:rPr lang="ja-JP" altLang="en-US" sz="1800" b="1" baseline="30000" smtClean="0">
                <a:latin typeface="Times New Roman" pitchFamily="18" charset="0"/>
                <a:sym typeface="Calibri" pitchFamily="34" charset="0"/>
              </a:rPr>
              <a:t>1</a:t>
            </a:r>
            <a:r>
              <a:rPr lang="en-US" altLang="ja-JP" sz="1800" b="1" smtClean="0">
                <a:latin typeface="Times New Roman" pitchFamily="18" charset="0"/>
                <a:sym typeface="Calibri" pitchFamily="34" charset="0"/>
              </a:rPr>
              <a:t>(</a:t>
            </a:r>
            <a:r>
              <a:rPr lang="en-US" altLang="ja-JP" sz="1800" b="1" smtClean="0">
                <a:solidFill>
                  <a:schemeClr val="hlink"/>
                </a:solidFill>
                <a:latin typeface="Times New Roman" pitchFamily="18" charset="0"/>
                <a:sym typeface="Calibri" pitchFamily="34" charset="0"/>
              </a:rPr>
              <a:t>AS</a:t>
            </a:r>
            <a:r>
              <a:rPr lang="en-US" altLang="ja-JP" sz="1800" b="1" smtClean="0">
                <a:latin typeface="Times New Roman" pitchFamily="18" charset="0"/>
                <a:sym typeface="Calibri" pitchFamily="34" charset="0"/>
              </a:rPr>
              <a:t>)</a:t>
            </a:r>
            <a:r>
              <a:rPr lang="en-US" altLang="ja-JP" sz="1800" b="1" baseline="30000" smtClean="0">
                <a:latin typeface="Times New Roman" pitchFamily="18" charset="0"/>
                <a:sym typeface="Calibri" pitchFamily="34" charset="0"/>
              </a:rPr>
              <a:t>2</a:t>
            </a:r>
          </a:p>
          <a:p>
            <a:pPr marL="914400" lvl="2" indent="0" defTabSz="914400" eaLnBrk="1" hangingPunct="1">
              <a:lnSpc>
                <a:spcPct val="90000"/>
              </a:lnSpc>
              <a:buFontTx/>
              <a:buNone/>
              <a:defRPr/>
            </a:pPr>
            <a:endParaRPr lang="en-US" altLang="ja-JP" b="1" baseline="30000" smtClean="0">
              <a:sym typeface="Calibri" pitchFamily="34" charset="0"/>
            </a:endParaRPr>
          </a:p>
          <a:p>
            <a:pPr marL="914400" lvl="2" indent="0" defTabSz="914400" eaLnBrk="1" hangingPunct="1">
              <a:lnSpc>
                <a:spcPct val="90000"/>
              </a:lnSpc>
              <a:buFontTx/>
              <a:buNone/>
              <a:defRPr/>
            </a:pPr>
            <a:endParaRPr lang="en-US" altLang="ja-JP" b="1" smtClean="0">
              <a:sym typeface="Calibri" pitchFamily="34" charset="0"/>
            </a:endParaRPr>
          </a:p>
        </p:txBody>
      </p:sp>
      <p:cxnSp>
        <p:nvCxnSpPr>
          <p:cNvPr id="316419" name="直線コネクタ 6"/>
          <p:cNvCxnSpPr>
            <a:cxnSpLocks noChangeShapeType="1"/>
          </p:cNvCxnSpPr>
          <p:nvPr/>
        </p:nvCxnSpPr>
        <p:spPr bwMode="auto">
          <a:xfrm>
            <a:off x="5651500" y="5589588"/>
            <a:ext cx="2808288" cy="0"/>
          </a:xfrm>
          <a:prstGeom prst="line">
            <a:avLst/>
          </a:prstGeom>
          <a:noFill/>
          <a:ln w="38100" cap="rnd" algn="ctr">
            <a:solidFill>
              <a:schemeClr val="tx1"/>
            </a:solidFill>
            <a:round/>
            <a:headEnd/>
            <a:tailEnd/>
          </a:ln>
        </p:spPr>
      </p:cxnSp>
      <p:cxnSp>
        <p:nvCxnSpPr>
          <p:cNvPr id="316420" name="直線コネクタ 7"/>
          <p:cNvCxnSpPr>
            <a:cxnSpLocks noChangeShapeType="1"/>
          </p:cNvCxnSpPr>
          <p:nvPr/>
        </p:nvCxnSpPr>
        <p:spPr bwMode="auto">
          <a:xfrm>
            <a:off x="5651500" y="5876925"/>
            <a:ext cx="2808288" cy="0"/>
          </a:xfrm>
          <a:prstGeom prst="line">
            <a:avLst/>
          </a:prstGeom>
          <a:noFill/>
          <a:ln w="38100" cap="rnd" algn="ctr">
            <a:solidFill>
              <a:schemeClr val="tx1"/>
            </a:solidFill>
            <a:round/>
            <a:headEnd/>
            <a:tailEnd/>
          </a:ln>
        </p:spPr>
      </p:cxnSp>
      <p:cxnSp>
        <p:nvCxnSpPr>
          <p:cNvPr id="316421" name="直線コネクタ 8"/>
          <p:cNvCxnSpPr>
            <a:cxnSpLocks noChangeShapeType="1"/>
          </p:cNvCxnSpPr>
          <p:nvPr/>
        </p:nvCxnSpPr>
        <p:spPr bwMode="auto">
          <a:xfrm>
            <a:off x="5651500" y="4437063"/>
            <a:ext cx="2808288" cy="0"/>
          </a:xfrm>
          <a:prstGeom prst="line">
            <a:avLst/>
          </a:prstGeom>
          <a:noFill/>
          <a:ln w="38100" cap="rnd" algn="ctr">
            <a:solidFill>
              <a:srgbClr val="FF0000"/>
            </a:solidFill>
            <a:round/>
            <a:headEnd/>
            <a:tailEnd/>
          </a:ln>
        </p:spPr>
      </p:cxnSp>
      <p:cxnSp>
        <p:nvCxnSpPr>
          <p:cNvPr id="316422" name="直線コネクタ 9"/>
          <p:cNvCxnSpPr>
            <a:cxnSpLocks noChangeShapeType="1"/>
          </p:cNvCxnSpPr>
          <p:nvPr/>
        </p:nvCxnSpPr>
        <p:spPr bwMode="auto">
          <a:xfrm>
            <a:off x="5651500" y="3213100"/>
            <a:ext cx="2808288" cy="0"/>
          </a:xfrm>
          <a:prstGeom prst="line">
            <a:avLst/>
          </a:prstGeom>
          <a:noFill/>
          <a:ln w="38100" cap="rnd" algn="ctr">
            <a:solidFill>
              <a:srgbClr val="009900"/>
            </a:solidFill>
            <a:round/>
            <a:headEnd/>
            <a:tailEnd/>
          </a:ln>
        </p:spPr>
      </p:cxnSp>
      <p:cxnSp>
        <p:nvCxnSpPr>
          <p:cNvPr id="316423" name="直線コネクタ 10"/>
          <p:cNvCxnSpPr>
            <a:cxnSpLocks noChangeShapeType="1"/>
          </p:cNvCxnSpPr>
          <p:nvPr/>
        </p:nvCxnSpPr>
        <p:spPr bwMode="auto">
          <a:xfrm>
            <a:off x="5651500" y="1773238"/>
            <a:ext cx="2808288" cy="0"/>
          </a:xfrm>
          <a:prstGeom prst="line">
            <a:avLst/>
          </a:prstGeom>
          <a:noFill/>
          <a:ln w="38100" cap="rnd" algn="ctr">
            <a:solidFill>
              <a:srgbClr val="0070C0"/>
            </a:solidFill>
            <a:round/>
            <a:headEnd/>
            <a:tailEnd/>
          </a:ln>
        </p:spPr>
      </p:cxnSp>
      <p:sp>
        <p:nvSpPr>
          <p:cNvPr id="316424" name="テキスト ボックス 11"/>
          <p:cNvSpPr txBox="1">
            <a:spLocks noChangeArrowheads="1"/>
          </p:cNvSpPr>
          <p:nvPr/>
        </p:nvSpPr>
        <p:spPr bwMode="auto">
          <a:xfrm>
            <a:off x="4564063" y="1716088"/>
            <a:ext cx="1606550" cy="1222375"/>
          </a:xfrm>
          <a:prstGeom prst="rect">
            <a:avLst/>
          </a:prstGeom>
          <a:noFill/>
          <a:ln w="9525">
            <a:noFill/>
            <a:miter lim="800000"/>
            <a:headEnd/>
            <a:tailEnd/>
          </a:ln>
        </p:spPr>
        <p:txBody>
          <a:bodyPr wrap="none" lIns="100794" tIns="50397" rIns="100794" bIns="50397">
            <a:spAutoFit/>
          </a:bodyPr>
          <a:lstStyle/>
          <a:p>
            <a:pPr algn="ctr" defTabSz="1008063"/>
            <a:r>
              <a:rPr kumimoji="1" lang="en-US" altLang="ja-JP" sz="2000" i="0">
                <a:solidFill>
                  <a:srgbClr val="0070C0"/>
                </a:solidFill>
                <a:cs typeface="Times New Roman" pitchFamily="18" charset="0"/>
              </a:rPr>
              <a:t>Active Space</a:t>
            </a:r>
          </a:p>
          <a:p>
            <a:pPr algn="ctr" defTabSz="1008063"/>
            <a:r>
              <a:rPr kumimoji="1" lang="en-US" altLang="ja-JP" sz="2600" i="0">
                <a:solidFill>
                  <a:srgbClr val="0070C0"/>
                </a:solidFill>
                <a:cs typeface="Times New Roman" pitchFamily="18" charset="0"/>
              </a:rPr>
              <a:t>4f,</a:t>
            </a:r>
          </a:p>
          <a:p>
            <a:pPr algn="ctr" defTabSz="1008063"/>
            <a:r>
              <a:rPr kumimoji="1" lang="en-US" altLang="ja-JP" sz="2600" i="0">
                <a:solidFill>
                  <a:srgbClr val="0070C0"/>
                </a:solidFill>
                <a:cs typeface="Times New Roman" pitchFamily="18" charset="0"/>
              </a:rPr>
              <a:t>n = 5, 6,7 </a:t>
            </a:r>
            <a:endParaRPr kumimoji="1" lang="ja-JP" altLang="en-US" sz="2600" i="0">
              <a:solidFill>
                <a:srgbClr val="0070C0"/>
              </a:solidFill>
              <a:cs typeface="Times New Roman" pitchFamily="18" charset="0"/>
            </a:endParaRPr>
          </a:p>
        </p:txBody>
      </p:sp>
      <p:cxnSp>
        <p:nvCxnSpPr>
          <p:cNvPr id="316425" name="直線コネクタ 12"/>
          <p:cNvCxnSpPr>
            <a:cxnSpLocks noChangeShapeType="1"/>
          </p:cNvCxnSpPr>
          <p:nvPr/>
        </p:nvCxnSpPr>
        <p:spPr bwMode="auto">
          <a:xfrm>
            <a:off x="5651500" y="1989138"/>
            <a:ext cx="2808288" cy="0"/>
          </a:xfrm>
          <a:prstGeom prst="line">
            <a:avLst/>
          </a:prstGeom>
          <a:noFill/>
          <a:ln w="38100" cap="rnd" algn="ctr">
            <a:solidFill>
              <a:srgbClr val="0070C0"/>
            </a:solidFill>
            <a:round/>
            <a:headEnd/>
            <a:tailEnd/>
          </a:ln>
        </p:spPr>
      </p:cxnSp>
      <p:cxnSp>
        <p:nvCxnSpPr>
          <p:cNvPr id="316426" name="直線コネクタ 13"/>
          <p:cNvCxnSpPr>
            <a:cxnSpLocks noChangeShapeType="1"/>
          </p:cNvCxnSpPr>
          <p:nvPr/>
        </p:nvCxnSpPr>
        <p:spPr bwMode="auto">
          <a:xfrm>
            <a:off x="5651500" y="2276475"/>
            <a:ext cx="2808288" cy="0"/>
          </a:xfrm>
          <a:prstGeom prst="line">
            <a:avLst/>
          </a:prstGeom>
          <a:noFill/>
          <a:ln w="38100" cap="rnd" algn="ctr">
            <a:solidFill>
              <a:srgbClr val="0070C0"/>
            </a:solidFill>
            <a:round/>
            <a:headEnd/>
            <a:tailEnd/>
          </a:ln>
        </p:spPr>
      </p:cxnSp>
      <p:cxnSp>
        <p:nvCxnSpPr>
          <p:cNvPr id="316427" name="直線コネクタ 14"/>
          <p:cNvCxnSpPr>
            <a:cxnSpLocks noChangeShapeType="1"/>
          </p:cNvCxnSpPr>
          <p:nvPr/>
        </p:nvCxnSpPr>
        <p:spPr bwMode="auto">
          <a:xfrm>
            <a:off x="5651500" y="2565400"/>
            <a:ext cx="2808288" cy="0"/>
          </a:xfrm>
          <a:prstGeom prst="line">
            <a:avLst/>
          </a:prstGeom>
          <a:noFill/>
          <a:ln w="38100" cap="rnd" algn="ctr">
            <a:solidFill>
              <a:srgbClr val="0070C0"/>
            </a:solidFill>
            <a:round/>
            <a:headEnd/>
            <a:tailEnd/>
          </a:ln>
        </p:spPr>
      </p:cxnSp>
      <p:cxnSp>
        <p:nvCxnSpPr>
          <p:cNvPr id="316428" name="直線コネクタ 15"/>
          <p:cNvCxnSpPr>
            <a:cxnSpLocks noChangeShapeType="1"/>
          </p:cNvCxnSpPr>
          <p:nvPr/>
        </p:nvCxnSpPr>
        <p:spPr bwMode="auto">
          <a:xfrm>
            <a:off x="5651500" y="3500438"/>
            <a:ext cx="2808288" cy="0"/>
          </a:xfrm>
          <a:prstGeom prst="line">
            <a:avLst/>
          </a:prstGeom>
          <a:noFill/>
          <a:ln w="38100" cap="rnd" algn="ctr">
            <a:solidFill>
              <a:srgbClr val="009900"/>
            </a:solidFill>
            <a:round/>
            <a:headEnd/>
            <a:tailEnd/>
          </a:ln>
        </p:spPr>
      </p:cxnSp>
      <p:cxnSp>
        <p:nvCxnSpPr>
          <p:cNvPr id="316429" name="直線コネクタ 16"/>
          <p:cNvCxnSpPr>
            <a:cxnSpLocks noChangeShapeType="1"/>
          </p:cNvCxnSpPr>
          <p:nvPr/>
        </p:nvCxnSpPr>
        <p:spPr bwMode="auto">
          <a:xfrm>
            <a:off x="5651500" y="4724400"/>
            <a:ext cx="2808288" cy="0"/>
          </a:xfrm>
          <a:prstGeom prst="line">
            <a:avLst/>
          </a:prstGeom>
          <a:noFill/>
          <a:ln w="38100" cap="rnd" algn="ctr">
            <a:solidFill>
              <a:srgbClr val="FF0000"/>
            </a:solidFill>
            <a:round/>
            <a:headEnd/>
            <a:tailEnd/>
          </a:ln>
        </p:spPr>
      </p:cxnSp>
      <p:sp>
        <p:nvSpPr>
          <p:cNvPr id="316430" name="テキスト ボックス 17"/>
          <p:cNvSpPr txBox="1">
            <a:spLocks noChangeArrowheads="1"/>
          </p:cNvSpPr>
          <p:nvPr/>
        </p:nvSpPr>
        <p:spPr bwMode="auto">
          <a:xfrm>
            <a:off x="4643438" y="3222625"/>
            <a:ext cx="1192212" cy="815975"/>
          </a:xfrm>
          <a:prstGeom prst="rect">
            <a:avLst/>
          </a:prstGeom>
          <a:noFill/>
          <a:ln w="9525">
            <a:noFill/>
            <a:miter lim="800000"/>
            <a:headEnd/>
            <a:tailEnd/>
          </a:ln>
        </p:spPr>
        <p:txBody>
          <a:bodyPr wrap="none" lIns="100794" tIns="50397" rIns="100794" bIns="50397">
            <a:spAutoFit/>
          </a:bodyPr>
          <a:lstStyle/>
          <a:p>
            <a:pPr algn="ctr" defTabSz="1008063"/>
            <a:r>
              <a:rPr kumimoji="1" lang="en-US" altLang="ja-JP" sz="2000" i="0">
                <a:solidFill>
                  <a:srgbClr val="009900"/>
                </a:solidFill>
                <a:cs typeface="Times New Roman" pitchFamily="18" charset="0"/>
              </a:rPr>
              <a:t>Valence: </a:t>
            </a:r>
          </a:p>
          <a:p>
            <a:pPr algn="ctr" defTabSz="1008063"/>
            <a:r>
              <a:rPr kumimoji="1" lang="en-US" altLang="ja-JP" sz="2600" i="0">
                <a:solidFill>
                  <a:srgbClr val="009900"/>
                </a:solidFill>
                <a:cs typeface="Times New Roman" pitchFamily="18" charset="0"/>
              </a:rPr>
              <a:t>4f</a:t>
            </a:r>
            <a:endParaRPr kumimoji="1" lang="ja-JP" altLang="en-US" sz="2600" i="0">
              <a:solidFill>
                <a:srgbClr val="009900"/>
              </a:solidFill>
              <a:cs typeface="Times New Roman" pitchFamily="18" charset="0"/>
            </a:endParaRPr>
          </a:p>
        </p:txBody>
      </p:sp>
      <p:sp>
        <p:nvSpPr>
          <p:cNvPr id="316431" name="テキスト ボックス 18"/>
          <p:cNvSpPr txBox="1">
            <a:spLocks noChangeArrowheads="1"/>
          </p:cNvSpPr>
          <p:nvPr/>
        </p:nvSpPr>
        <p:spPr bwMode="auto">
          <a:xfrm>
            <a:off x="4564063" y="4652963"/>
            <a:ext cx="1563687" cy="814387"/>
          </a:xfrm>
          <a:prstGeom prst="rect">
            <a:avLst/>
          </a:prstGeom>
          <a:noFill/>
          <a:ln w="9525">
            <a:noFill/>
            <a:miter lim="800000"/>
            <a:headEnd/>
            <a:tailEnd/>
          </a:ln>
        </p:spPr>
        <p:txBody>
          <a:bodyPr wrap="none" lIns="100794" tIns="50397" rIns="100794" bIns="50397">
            <a:spAutoFit/>
          </a:bodyPr>
          <a:lstStyle/>
          <a:p>
            <a:pPr defTabSz="1008063"/>
            <a:r>
              <a:rPr kumimoji="1" lang="en-US" altLang="ja-JP" sz="2000" i="0">
                <a:solidFill>
                  <a:srgbClr val="FF0000"/>
                </a:solidFill>
                <a:cs typeface="Times New Roman" pitchFamily="18" charset="0"/>
              </a:rPr>
              <a:t>Core: </a:t>
            </a:r>
          </a:p>
          <a:p>
            <a:pPr defTabSz="1008063"/>
            <a:r>
              <a:rPr kumimoji="1" lang="en-US" altLang="ja-JP" sz="2600" i="0">
                <a:solidFill>
                  <a:srgbClr val="FF0000"/>
                </a:solidFill>
                <a:cs typeface="Times New Roman" pitchFamily="18" charset="0"/>
              </a:rPr>
              <a:t>4s, 4p, 4d</a:t>
            </a:r>
            <a:endParaRPr kumimoji="1" lang="ja-JP" altLang="en-US" sz="2600" i="0">
              <a:solidFill>
                <a:srgbClr val="FF0000"/>
              </a:solidFill>
              <a:cs typeface="Times New Roman" pitchFamily="18" charset="0"/>
            </a:endParaRPr>
          </a:p>
        </p:txBody>
      </p:sp>
      <p:sp>
        <p:nvSpPr>
          <p:cNvPr id="316432" name="テキスト ボックス 19"/>
          <p:cNvSpPr txBox="1">
            <a:spLocks noChangeArrowheads="1"/>
          </p:cNvSpPr>
          <p:nvPr/>
        </p:nvSpPr>
        <p:spPr bwMode="auto">
          <a:xfrm>
            <a:off x="4405313" y="5764213"/>
            <a:ext cx="1676400" cy="1220787"/>
          </a:xfrm>
          <a:prstGeom prst="rect">
            <a:avLst/>
          </a:prstGeom>
          <a:noFill/>
          <a:ln w="9525">
            <a:noFill/>
            <a:miter lim="800000"/>
            <a:headEnd/>
            <a:tailEnd/>
          </a:ln>
        </p:spPr>
        <p:txBody>
          <a:bodyPr wrap="none" lIns="100794" tIns="50397" rIns="100794" bIns="50397">
            <a:spAutoFit/>
          </a:bodyPr>
          <a:lstStyle/>
          <a:p>
            <a:pPr defTabSz="1008063"/>
            <a:r>
              <a:rPr kumimoji="1" lang="en-US" altLang="ja-JP" sz="2000" i="0">
                <a:cs typeface="Times New Roman" pitchFamily="18" charset="0"/>
              </a:rPr>
              <a:t>Inactive Core</a:t>
            </a:r>
          </a:p>
          <a:p>
            <a:pPr defTabSz="1008063"/>
            <a:r>
              <a:rPr kumimoji="1" lang="en-US" altLang="ja-JP" sz="2600" i="0">
                <a:cs typeface="Times New Roman" pitchFamily="18" charset="0"/>
              </a:rPr>
              <a:t>1s, 2s, 2p, </a:t>
            </a:r>
          </a:p>
          <a:p>
            <a:pPr defTabSz="1008063"/>
            <a:r>
              <a:rPr kumimoji="1" lang="en-US" altLang="ja-JP" sz="2600" i="0">
                <a:cs typeface="Times New Roman" pitchFamily="18" charset="0"/>
              </a:rPr>
              <a:t>3s, 3p, 3d</a:t>
            </a:r>
            <a:endParaRPr kumimoji="1" lang="ja-JP" altLang="en-US" sz="2600" i="0">
              <a:cs typeface="Times New Roman" pitchFamily="18" charset="0"/>
            </a:endParaRPr>
          </a:p>
        </p:txBody>
      </p:sp>
      <p:sp>
        <p:nvSpPr>
          <p:cNvPr id="17426" name="上矢印 20"/>
          <p:cNvSpPr>
            <a:spLocks noChangeArrowheads="1"/>
          </p:cNvSpPr>
          <p:nvPr/>
        </p:nvSpPr>
        <p:spPr bwMode="auto">
          <a:xfrm>
            <a:off x="6548438" y="2271713"/>
            <a:ext cx="398462" cy="1349375"/>
          </a:xfrm>
          <a:prstGeom prst="upArrow">
            <a:avLst>
              <a:gd name="adj1" fmla="val 50000"/>
              <a:gd name="adj2" fmla="val 49841"/>
            </a:avLst>
          </a:prstGeom>
          <a:solidFill>
            <a:srgbClr val="0099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19" name="上矢印 20"/>
          <p:cNvSpPr>
            <a:spLocks noChangeArrowheads="1"/>
          </p:cNvSpPr>
          <p:nvPr/>
        </p:nvSpPr>
        <p:spPr bwMode="auto">
          <a:xfrm>
            <a:off x="7897813" y="2271713"/>
            <a:ext cx="398462" cy="1349375"/>
          </a:xfrm>
          <a:prstGeom prst="upArrow">
            <a:avLst>
              <a:gd name="adj1" fmla="val 50000"/>
              <a:gd name="adj2" fmla="val 49841"/>
            </a:avLst>
          </a:prstGeom>
          <a:solidFill>
            <a:srgbClr val="0099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20" name="上矢印 20"/>
          <p:cNvSpPr>
            <a:spLocks noChangeArrowheads="1"/>
          </p:cNvSpPr>
          <p:nvPr/>
        </p:nvSpPr>
        <p:spPr bwMode="auto">
          <a:xfrm>
            <a:off x="7183438" y="2271713"/>
            <a:ext cx="396875" cy="2778125"/>
          </a:xfrm>
          <a:prstGeom prst="upArrow">
            <a:avLst>
              <a:gd name="adj1" fmla="val 50000"/>
              <a:gd name="adj2" fmla="val 49940"/>
            </a:avLst>
          </a:prstGeom>
          <a:solidFill>
            <a:srgbClr val="FF00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22" name="テキスト ボックス 21"/>
          <p:cNvSpPr txBox="1">
            <a:spLocks noChangeArrowheads="1"/>
          </p:cNvSpPr>
          <p:nvPr/>
        </p:nvSpPr>
        <p:spPr bwMode="auto">
          <a:xfrm>
            <a:off x="595313" y="4891088"/>
            <a:ext cx="3095625" cy="509587"/>
          </a:xfrm>
          <a:prstGeom prst="rect">
            <a:avLst/>
          </a:prstGeom>
          <a:noFill/>
          <a:ln w="9525">
            <a:noFill/>
            <a:miter lim="800000"/>
            <a:headEnd/>
            <a:tailEnd/>
          </a:ln>
        </p:spPr>
        <p:txBody>
          <a:bodyPr lIns="100794" tIns="50397" rIns="100794" bIns="50397">
            <a:spAutoFit/>
          </a:bodyPr>
          <a:lstStyle/>
          <a:p>
            <a:pPr algn="ctr" defTabSz="1008063"/>
            <a:r>
              <a:rPr kumimoji="1" lang="en-US" altLang="ja-JP" sz="2600" i="0">
                <a:solidFill>
                  <a:srgbClr val="009900"/>
                </a:solidFill>
                <a:cs typeface="Times New Roman" pitchFamily="18" charset="0"/>
              </a:rPr>
              <a:t>Valence excitation </a:t>
            </a:r>
            <a:endParaRPr kumimoji="1" lang="ja-JP" altLang="en-US" sz="2600" i="0">
              <a:solidFill>
                <a:srgbClr val="009900"/>
              </a:solidFill>
              <a:cs typeface="Times New Roman" pitchFamily="18" charset="0"/>
            </a:endParaRPr>
          </a:p>
        </p:txBody>
      </p:sp>
      <p:sp>
        <p:nvSpPr>
          <p:cNvPr id="23" name="テキスト ボックス 22"/>
          <p:cNvSpPr txBox="1">
            <a:spLocks noChangeArrowheads="1"/>
          </p:cNvSpPr>
          <p:nvPr/>
        </p:nvSpPr>
        <p:spPr bwMode="auto">
          <a:xfrm>
            <a:off x="595313" y="5367338"/>
            <a:ext cx="3095625" cy="509587"/>
          </a:xfrm>
          <a:prstGeom prst="rect">
            <a:avLst/>
          </a:prstGeom>
          <a:noFill/>
          <a:ln w="9525">
            <a:noFill/>
            <a:miter lim="800000"/>
            <a:headEnd/>
            <a:tailEnd/>
          </a:ln>
        </p:spPr>
        <p:txBody>
          <a:bodyPr lIns="100794" tIns="50397" rIns="100794" bIns="50397">
            <a:spAutoFit/>
          </a:bodyPr>
          <a:lstStyle/>
          <a:p>
            <a:pPr algn="ctr" defTabSz="1008063"/>
            <a:r>
              <a:rPr kumimoji="1" lang="en-US" altLang="ja-JP" sz="2600" i="0">
                <a:solidFill>
                  <a:srgbClr val="FF0000"/>
                </a:solidFill>
                <a:cs typeface="Times New Roman" pitchFamily="18" charset="0"/>
              </a:rPr>
              <a:t>Core  excitation</a:t>
            </a:r>
            <a:endParaRPr kumimoji="1" lang="ja-JP" altLang="en-US" sz="2600" i="0">
              <a:solidFill>
                <a:srgbClr val="FF0000"/>
              </a:solidFill>
              <a:cs typeface="Times New Roman" pitchFamily="18" charset="0"/>
            </a:endParaRPr>
          </a:p>
        </p:txBody>
      </p:sp>
      <p:sp>
        <p:nvSpPr>
          <p:cNvPr id="24" name="上矢印 20"/>
          <p:cNvSpPr>
            <a:spLocks noChangeArrowheads="1"/>
          </p:cNvSpPr>
          <p:nvPr/>
        </p:nvSpPr>
        <p:spPr bwMode="auto">
          <a:xfrm>
            <a:off x="6548438" y="2271713"/>
            <a:ext cx="398462" cy="1349375"/>
          </a:xfrm>
          <a:prstGeom prst="upArrow">
            <a:avLst>
              <a:gd name="adj1" fmla="val 50000"/>
              <a:gd name="adj2" fmla="val 49841"/>
            </a:avLst>
          </a:prstGeom>
          <a:solidFill>
            <a:srgbClr val="0099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25" name="テキスト ボックス 24"/>
          <p:cNvSpPr txBox="1">
            <a:spLocks noChangeArrowheads="1"/>
          </p:cNvSpPr>
          <p:nvPr/>
        </p:nvSpPr>
        <p:spPr bwMode="auto">
          <a:xfrm>
            <a:off x="0" y="5843588"/>
            <a:ext cx="4405313" cy="508000"/>
          </a:xfrm>
          <a:prstGeom prst="rect">
            <a:avLst/>
          </a:prstGeom>
          <a:noFill/>
          <a:ln w="9525">
            <a:noFill/>
            <a:miter lim="800000"/>
            <a:headEnd/>
            <a:tailEnd/>
          </a:ln>
        </p:spPr>
        <p:txBody>
          <a:bodyPr lIns="100794" tIns="50397" rIns="100794" bIns="50397">
            <a:spAutoFit/>
          </a:bodyPr>
          <a:lstStyle/>
          <a:p>
            <a:pPr algn="ctr" defTabSz="1008063"/>
            <a:r>
              <a:rPr kumimoji="1" lang="en-US" altLang="ja-JP" sz="2600" i="0">
                <a:solidFill>
                  <a:srgbClr val="009900"/>
                </a:solidFill>
                <a:cs typeface="Times New Roman" pitchFamily="18" charset="0"/>
              </a:rPr>
              <a:t>Valence-Valence correlation</a:t>
            </a:r>
            <a:endParaRPr kumimoji="1" lang="ja-JP" altLang="en-US" sz="2600" i="0">
              <a:solidFill>
                <a:srgbClr val="009900"/>
              </a:solidFill>
              <a:cs typeface="Times New Roman" pitchFamily="18" charset="0"/>
            </a:endParaRPr>
          </a:p>
        </p:txBody>
      </p:sp>
      <p:sp>
        <p:nvSpPr>
          <p:cNvPr id="26" name="テキスト ボックス 25"/>
          <p:cNvSpPr txBox="1">
            <a:spLocks noChangeArrowheads="1"/>
          </p:cNvSpPr>
          <p:nvPr/>
        </p:nvSpPr>
        <p:spPr bwMode="auto">
          <a:xfrm>
            <a:off x="0" y="6478588"/>
            <a:ext cx="4405313" cy="509587"/>
          </a:xfrm>
          <a:prstGeom prst="rect">
            <a:avLst/>
          </a:prstGeom>
          <a:noFill/>
          <a:ln w="9525">
            <a:noFill/>
            <a:miter lim="800000"/>
            <a:headEnd/>
            <a:tailEnd/>
          </a:ln>
        </p:spPr>
        <p:txBody>
          <a:bodyPr lIns="100794" tIns="50397" rIns="100794" bIns="50397">
            <a:spAutoFit/>
          </a:bodyPr>
          <a:lstStyle/>
          <a:p>
            <a:pPr algn="ctr" defTabSz="1008063"/>
            <a:r>
              <a:rPr kumimoji="1" lang="en-US" altLang="ja-JP" sz="2600" i="0">
                <a:solidFill>
                  <a:srgbClr val="595959"/>
                </a:solidFill>
                <a:cs typeface="Times New Roman" pitchFamily="18" charset="0"/>
              </a:rPr>
              <a:t>Core-Valence correlation</a:t>
            </a:r>
            <a:endParaRPr kumimoji="1" lang="ja-JP" altLang="en-US" sz="2600" i="0">
              <a:solidFill>
                <a:srgbClr val="595959"/>
              </a:solidFill>
              <a:cs typeface="Times New Roman" pitchFamily="18" charset="0"/>
            </a:endParaRPr>
          </a:p>
        </p:txBody>
      </p:sp>
      <p:sp>
        <p:nvSpPr>
          <p:cNvPr id="27" name="テキスト ボックス 26"/>
          <p:cNvSpPr txBox="1">
            <a:spLocks noChangeArrowheads="1"/>
          </p:cNvSpPr>
          <p:nvPr/>
        </p:nvSpPr>
        <p:spPr bwMode="auto">
          <a:xfrm>
            <a:off x="0" y="7050088"/>
            <a:ext cx="4405313" cy="509587"/>
          </a:xfrm>
          <a:prstGeom prst="rect">
            <a:avLst/>
          </a:prstGeom>
          <a:noFill/>
          <a:ln w="9525">
            <a:noFill/>
            <a:miter lim="800000"/>
            <a:headEnd/>
            <a:tailEnd/>
          </a:ln>
        </p:spPr>
        <p:txBody>
          <a:bodyPr lIns="100794" tIns="50397" rIns="100794" bIns="50397">
            <a:spAutoFit/>
          </a:bodyPr>
          <a:lstStyle/>
          <a:p>
            <a:pPr algn="ctr" defTabSz="1008063"/>
            <a:r>
              <a:rPr kumimoji="1" lang="en-US" altLang="ja-JP" sz="2600" i="0">
                <a:solidFill>
                  <a:srgbClr val="FF0000"/>
                </a:solidFill>
                <a:cs typeface="Times New Roman" pitchFamily="18" charset="0"/>
              </a:rPr>
              <a:t>Core-Core correlation</a:t>
            </a:r>
            <a:endParaRPr kumimoji="1" lang="ja-JP" altLang="en-US" sz="2600" i="0">
              <a:solidFill>
                <a:srgbClr val="FF0000"/>
              </a:solidFill>
              <a:cs typeface="Times New Roman" pitchFamily="18" charset="0"/>
            </a:endParaRPr>
          </a:p>
        </p:txBody>
      </p:sp>
      <p:sp>
        <p:nvSpPr>
          <p:cNvPr id="28" name="上矢印 20"/>
          <p:cNvSpPr>
            <a:spLocks noChangeArrowheads="1"/>
          </p:cNvSpPr>
          <p:nvPr/>
        </p:nvSpPr>
        <p:spPr bwMode="auto">
          <a:xfrm>
            <a:off x="7183438" y="2271713"/>
            <a:ext cx="396875" cy="2778125"/>
          </a:xfrm>
          <a:prstGeom prst="upArrow">
            <a:avLst>
              <a:gd name="adj1" fmla="val 50000"/>
              <a:gd name="adj2" fmla="val 49940"/>
            </a:avLst>
          </a:prstGeom>
          <a:solidFill>
            <a:srgbClr val="FF00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29" name="上矢印 20"/>
          <p:cNvSpPr>
            <a:spLocks noChangeArrowheads="1"/>
          </p:cNvSpPr>
          <p:nvPr/>
        </p:nvSpPr>
        <p:spPr bwMode="auto">
          <a:xfrm>
            <a:off x="7897813" y="2271713"/>
            <a:ext cx="398462" cy="1349375"/>
          </a:xfrm>
          <a:prstGeom prst="upArrow">
            <a:avLst>
              <a:gd name="adj1" fmla="val 50000"/>
              <a:gd name="adj2" fmla="val 49841"/>
            </a:avLst>
          </a:prstGeom>
          <a:solidFill>
            <a:srgbClr val="0099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30" name="上矢印 20"/>
          <p:cNvSpPr>
            <a:spLocks noChangeArrowheads="1"/>
          </p:cNvSpPr>
          <p:nvPr/>
        </p:nvSpPr>
        <p:spPr bwMode="auto">
          <a:xfrm>
            <a:off x="7183438" y="2271713"/>
            <a:ext cx="396875" cy="2778125"/>
          </a:xfrm>
          <a:prstGeom prst="upArrow">
            <a:avLst>
              <a:gd name="adj1" fmla="val 50000"/>
              <a:gd name="adj2" fmla="val 49940"/>
            </a:avLst>
          </a:prstGeom>
          <a:solidFill>
            <a:srgbClr val="FF00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31" name="上矢印 30"/>
          <p:cNvSpPr>
            <a:spLocks noChangeArrowheads="1"/>
          </p:cNvSpPr>
          <p:nvPr/>
        </p:nvSpPr>
        <p:spPr bwMode="auto">
          <a:xfrm>
            <a:off x="8612188" y="2271713"/>
            <a:ext cx="396875" cy="2778125"/>
          </a:xfrm>
          <a:prstGeom prst="upArrow">
            <a:avLst>
              <a:gd name="adj1" fmla="val 50000"/>
              <a:gd name="adj2" fmla="val 49940"/>
            </a:avLst>
          </a:prstGeom>
          <a:solidFill>
            <a:srgbClr val="FF0000"/>
          </a:solidFill>
          <a:ln w="9525" algn="ctr">
            <a:solidFill>
              <a:srgbClr val="009900"/>
            </a:solidFill>
            <a:round/>
            <a:headEnd/>
            <a:tailEnd/>
          </a:ln>
        </p:spPr>
        <p:txBody>
          <a:bodyPr lIns="100794" tIns="50397" rIns="100794" bIns="50397"/>
          <a:lstStyle/>
          <a:p>
            <a:pPr defTabSz="1008063"/>
            <a:endParaRPr lang="ja-JP" altLang="en-US" sz="1500" b="0" i="0">
              <a:latin typeface="Arial" charset="0"/>
            </a:endParaRPr>
          </a:p>
        </p:txBody>
      </p:sp>
      <p:sp>
        <p:nvSpPr>
          <p:cNvPr id="32" name="アーチ 31"/>
          <p:cNvSpPr/>
          <p:nvPr/>
        </p:nvSpPr>
        <p:spPr bwMode="auto">
          <a:xfrm rot="10800000">
            <a:off x="6708775" y="3462338"/>
            <a:ext cx="1349375" cy="476250"/>
          </a:xfrm>
          <a:prstGeom prst="blockArc">
            <a:avLst/>
          </a:prstGeom>
          <a:solidFill>
            <a:srgbClr val="009900"/>
          </a:solidFill>
          <a:ln w="9525" cap="flat" cmpd="sng" algn="ctr">
            <a:solidFill>
              <a:srgbClr val="009900"/>
            </a:solidFill>
            <a:prstDash val="solid"/>
            <a:round/>
            <a:headEnd type="none" w="med" len="med"/>
            <a:tailEnd type="none" w="med" len="med"/>
          </a:ln>
          <a:effectLst/>
        </p:spPr>
        <p:txBody>
          <a:bodyPr/>
          <a:lstStyle/>
          <a:p>
            <a:pPr defTabSz="914400">
              <a:defRPr/>
            </a:pPr>
            <a:endParaRPr lang="ja-JP" altLang="en-US" sz="1400" b="0" i="0">
              <a:latin typeface="Arial" pitchFamily="34" charset="0"/>
              <a:ea typeface="ＭＳ Ｐゴシック" pitchFamily="50" charset="-128"/>
            </a:endParaRPr>
          </a:p>
        </p:txBody>
      </p:sp>
      <p:sp>
        <p:nvSpPr>
          <p:cNvPr id="33" name="アーチ 32"/>
          <p:cNvSpPr/>
          <p:nvPr/>
        </p:nvSpPr>
        <p:spPr bwMode="auto">
          <a:xfrm rot="10800000">
            <a:off x="7421563" y="4891088"/>
            <a:ext cx="1349375" cy="476250"/>
          </a:xfrm>
          <a:prstGeom prst="blockArc">
            <a:avLst/>
          </a:prstGeom>
          <a:solidFill>
            <a:srgbClr val="FF0000"/>
          </a:solidFill>
          <a:ln w="9525" cap="flat" cmpd="sng" algn="ctr">
            <a:solidFill>
              <a:srgbClr val="FF0000"/>
            </a:solidFill>
            <a:prstDash val="solid"/>
            <a:round/>
            <a:headEnd type="none" w="med" len="med"/>
            <a:tailEnd type="none" w="med" len="med"/>
          </a:ln>
          <a:effectLst/>
        </p:spPr>
        <p:txBody>
          <a:bodyPr/>
          <a:lstStyle/>
          <a:p>
            <a:pPr defTabSz="914400">
              <a:defRPr/>
            </a:pPr>
            <a:endParaRPr lang="ja-JP" altLang="en-US" sz="1400" b="0" i="0" dirty="0">
              <a:solidFill>
                <a:srgbClr val="FF0000"/>
              </a:solidFill>
              <a:latin typeface="Arial" pitchFamily="34" charset="0"/>
              <a:ea typeface="ＭＳ Ｐゴシック" pitchFamily="50" charset="-128"/>
            </a:endParaRPr>
          </a:p>
        </p:txBody>
      </p:sp>
      <p:sp>
        <p:nvSpPr>
          <p:cNvPr id="34" name="アーチ 33"/>
          <p:cNvSpPr/>
          <p:nvPr/>
        </p:nvSpPr>
        <p:spPr bwMode="auto">
          <a:xfrm rot="6796123">
            <a:off x="7232650" y="4097338"/>
            <a:ext cx="1349375" cy="476250"/>
          </a:xfrm>
          <a:prstGeom prst="blockArc">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a:lstStyle/>
          <a:p>
            <a:pPr defTabSz="914400">
              <a:defRPr/>
            </a:pPr>
            <a:endParaRPr lang="ja-JP" altLang="en-US" sz="1400" b="0" i="0" dirty="0">
              <a:solidFill>
                <a:srgbClr val="FF0000"/>
              </a:solidFill>
              <a:latin typeface="Arial" pitchFamily="34" charset="0"/>
              <a:ea typeface="ＭＳ Ｐゴシック" pitchFamily="50" charset="-128"/>
            </a:endParaRPr>
          </a:p>
        </p:txBody>
      </p:sp>
    </p:spTree>
    <p:extLst>
      <p:ext uri="{BB962C8B-B14F-4D97-AF65-F5344CB8AC3E}">
        <p14:creationId xmlns:p14="http://schemas.microsoft.com/office/powerpoint/2010/main" val="1464757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par>
                                <p:cTn id="11" presetID="35" presetClass="entr" presetSubtype="0" fill="hold" grpId="0" nodeType="withEffect">
                                  <p:stCondLst>
                                    <p:cond delay="0"/>
                                  </p:stCondLst>
                                  <p:childTnLst>
                                    <p:set>
                                      <p:cBhvr>
                                        <p:cTn id="12" dur="1" fill="hold">
                                          <p:stCondLst>
                                            <p:cond delay="0"/>
                                          </p:stCondLst>
                                        </p:cTn>
                                        <p:tgtEl>
                                          <p:spTgt spid="17426"/>
                                        </p:tgtEl>
                                        <p:attrNameLst>
                                          <p:attrName>style.visibility</p:attrName>
                                        </p:attrNameLst>
                                      </p:cBhvr>
                                      <p:to>
                                        <p:strVal val="visible"/>
                                      </p:to>
                                    </p:set>
                                    <p:animEffect transition="in" filter="fade">
                                      <p:cBhvr>
                                        <p:cTn id="13" dur="3000"/>
                                        <p:tgtEl>
                                          <p:spTgt spid="17426"/>
                                        </p:tgtEl>
                                      </p:cBhvr>
                                    </p:animEffect>
                                    <p:anim calcmode="lin" valueType="num">
                                      <p:cBhvr>
                                        <p:cTn id="14" dur="3000" fill="hold"/>
                                        <p:tgtEl>
                                          <p:spTgt spid="17426"/>
                                        </p:tgtEl>
                                        <p:attrNameLst>
                                          <p:attrName>style.rotation</p:attrName>
                                        </p:attrNameLst>
                                      </p:cBhvr>
                                      <p:tavLst>
                                        <p:tav tm="0">
                                          <p:val>
                                            <p:fltVal val="720"/>
                                          </p:val>
                                        </p:tav>
                                        <p:tav tm="100000">
                                          <p:val>
                                            <p:fltVal val="0"/>
                                          </p:val>
                                        </p:tav>
                                      </p:tavLst>
                                    </p:anim>
                                    <p:anim calcmode="lin" valueType="num">
                                      <p:cBhvr>
                                        <p:cTn id="15" dur="3000" fill="hold"/>
                                        <p:tgtEl>
                                          <p:spTgt spid="17426"/>
                                        </p:tgtEl>
                                        <p:attrNameLst>
                                          <p:attrName>ppt_h</p:attrName>
                                        </p:attrNameLst>
                                      </p:cBhvr>
                                      <p:tavLst>
                                        <p:tav tm="0">
                                          <p:val>
                                            <p:fltVal val="0"/>
                                          </p:val>
                                        </p:tav>
                                        <p:tav tm="100000">
                                          <p:val>
                                            <p:strVal val="#ppt_h"/>
                                          </p:val>
                                        </p:tav>
                                      </p:tavLst>
                                    </p:anim>
                                    <p:anim calcmode="lin" valueType="num">
                                      <p:cBhvr>
                                        <p:cTn id="16" dur="3000" fill="hold"/>
                                        <p:tgtEl>
                                          <p:spTgt spid="17426"/>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17426"/>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3"/>
                                        </p:tgtEl>
                                        <p:attrNameLst>
                                          <p:attrName>style.visibility</p:attrName>
                                        </p:attrNameLst>
                                      </p:cBhvr>
                                      <p:to>
                                        <p:strVal val="visible"/>
                                      </p:to>
                                    </p:set>
                                    <p:anim by="(-#ppt_w*2)" calcmode="lin" valueType="num">
                                      <p:cBhvr rctx="PPT">
                                        <p:cTn id="21" dur="500" autoRev="1" fill="hold">
                                          <p:stCondLst>
                                            <p:cond delay="0"/>
                                          </p:stCondLst>
                                        </p:cTn>
                                        <p:tgtEl>
                                          <p:spTgt spid="23"/>
                                        </p:tgtEl>
                                        <p:attrNameLst>
                                          <p:attrName>ppt_w</p:attrName>
                                        </p:attrNameLst>
                                      </p:cBhvr>
                                    </p:anim>
                                    <p:anim by="(#ppt_w*0.50)" calcmode="lin" valueType="num">
                                      <p:cBhvr>
                                        <p:cTn id="22" dur="500" decel="50000" autoRev="1" fill="hold">
                                          <p:stCondLst>
                                            <p:cond delay="0"/>
                                          </p:stCondLst>
                                        </p:cTn>
                                        <p:tgtEl>
                                          <p:spTgt spid="23"/>
                                        </p:tgtEl>
                                        <p:attrNameLst>
                                          <p:attrName>ppt_x</p:attrName>
                                        </p:attrNameLst>
                                      </p:cBhvr>
                                    </p:anim>
                                    <p:anim from="(-#ppt_h/2)" to="(#ppt_y)" calcmode="lin" valueType="num">
                                      <p:cBhvr>
                                        <p:cTn id="23" dur="1000" fill="hold">
                                          <p:stCondLst>
                                            <p:cond delay="0"/>
                                          </p:stCondLst>
                                        </p:cTn>
                                        <p:tgtEl>
                                          <p:spTgt spid="23"/>
                                        </p:tgtEl>
                                        <p:attrNameLst>
                                          <p:attrName>ppt_y</p:attrName>
                                        </p:attrNameLst>
                                      </p:cBhvr>
                                    </p:anim>
                                    <p:animRot by="21600000">
                                      <p:cBhvr>
                                        <p:cTn id="24" dur="1000" fill="hold">
                                          <p:stCondLst>
                                            <p:cond delay="0"/>
                                          </p:stCondLst>
                                        </p:cTn>
                                        <p:tgtEl>
                                          <p:spTgt spid="23"/>
                                        </p:tgtEl>
                                        <p:attrNameLst>
                                          <p:attrName>r</p:attrName>
                                        </p:attrNameLst>
                                      </p:cBhvr>
                                    </p:animRot>
                                  </p:childTnLst>
                                </p:cTn>
                              </p:par>
                              <p:par>
                                <p:cTn id="25" presetID="35"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anim calcmode="lin" valueType="num">
                                      <p:cBhvr>
                                        <p:cTn id="28" dur="2000" fill="hold"/>
                                        <p:tgtEl>
                                          <p:spTgt spid="20"/>
                                        </p:tgtEl>
                                        <p:attrNameLst>
                                          <p:attrName>style.rotation</p:attrName>
                                        </p:attrNameLst>
                                      </p:cBhvr>
                                      <p:tavLst>
                                        <p:tav tm="0">
                                          <p:val>
                                            <p:fltVal val="720"/>
                                          </p:val>
                                        </p:tav>
                                        <p:tav tm="100000">
                                          <p:val>
                                            <p:fltVal val="0"/>
                                          </p:val>
                                        </p:tav>
                                      </p:tavLst>
                                    </p:anim>
                                    <p:anim calcmode="lin" valueType="num">
                                      <p:cBhvr>
                                        <p:cTn id="29" dur="2000" fill="hold"/>
                                        <p:tgtEl>
                                          <p:spTgt spid="20"/>
                                        </p:tgtEl>
                                        <p:attrNameLst>
                                          <p:attrName>ppt_h</p:attrName>
                                        </p:attrNameLst>
                                      </p:cBhvr>
                                      <p:tavLst>
                                        <p:tav tm="0">
                                          <p:val>
                                            <p:fltVal val="0"/>
                                          </p:val>
                                        </p:tav>
                                        <p:tav tm="100000">
                                          <p:val>
                                            <p:strVal val="#ppt_h"/>
                                          </p:val>
                                        </p:tav>
                                      </p:tavLst>
                                    </p:anim>
                                    <p:anim calcmode="lin" valueType="num">
                                      <p:cBhvr>
                                        <p:cTn id="30" dur="2000" fill="hold"/>
                                        <p:tgtEl>
                                          <p:spTgt spid="20"/>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25"/>
                                        </p:tgtEl>
                                        <p:attrNameLst>
                                          <p:attrName>style.visibility</p:attrName>
                                        </p:attrNameLst>
                                      </p:cBhvr>
                                      <p:to>
                                        <p:strVal val="visible"/>
                                      </p:to>
                                    </p:set>
                                    <p:anim by="(-#ppt_w*2)" calcmode="lin" valueType="num">
                                      <p:cBhvr rctx="PPT">
                                        <p:cTn id="35" dur="500" autoRev="1" fill="hold">
                                          <p:stCondLst>
                                            <p:cond delay="0"/>
                                          </p:stCondLst>
                                        </p:cTn>
                                        <p:tgtEl>
                                          <p:spTgt spid="25"/>
                                        </p:tgtEl>
                                        <p:attrNameLst>
                                          <p:attrName>ppt_w</p:attrName>
                                        </p:attrNameLst>
                                      </p:cBhvr>
                                    </p:anim>
                                    <p:anim by="(#ppt_w*0.50)" calcmode="lin" valueType="num">
                                      <p:cBhvr>
                                        <p:cTn id="36" dur="500" decel="50000" autoRev="1" fill="hold">
                                          <p:stCondLst>
                                            <p:cond delay="0"/>
                                          </p:stCondLst>
                                        </p:cTn>
                                        <p:tgtEl>
                                          <p:spTgt spid="25"/>
                                        </p:tgtEl>
                                        <p:attrNameLst>
                                          <p:attrName>ppt_x</p:attrName>
                                        </p:attrNameLst>
                                      </p:cBhvr>
                                    </p:anim>
                                    <p:anim from="(-#ppt_h/2)" to="(#ppt_y)" calcmode="lin" valueType="num">
                                      <p:cBhvr>
                                        <p:cTn id="37" dur="1000" fill="hold">
                                          <p:stCondLst>
                                            <p:cond delay="0"/>
                                          </p:stCondLst>
                                        </p:cTn>
                                        <p:tgtEl>
                                          <p:spTgt spid="25"/>
                                        </p:tgtEl>
                                        <p:attrNameLst>
                                          <p:attrName>ppt_y</p:attrName>
                                        </p:attrNameLst>
                                      </p:cBhvr>
                                    </p:anim>
                                    <p:animRot by="21600000">
                                      <p:cBhvr>
                                        <p:cTn id="38" dur="1000" fill="hold">
                                          <p:stCondLst>
                                            <p:cond delay="0"/>
                                          </p:stCondLst>
                                        </p:cTn>
                                        <p:tgtEl>
                                          <p:spTgt spid="25"/>
                                        </p:tgtEl>
                                        <p:attrNameLst>
                                          <p:attrName>r</p:attrName>
                                        </p:attrNameLst>
                                      </p:cBhvr>
                                    </p:animRot>
                                  </p:childTnLst>
                                </p:cTn>
                              </p:par>
                              <p:par>
                                <p:cTn id="39" presetID="35"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anim calcmode="lin" valueType="num">
                                      <p:cBhvr>
                                        <p:cTn id="42" dur="2000" fill="hold"/>
                                        <p:tgtEl>
                                          <p:spTgt spid="24"/>
                                        </p:tgtEl>
                                        <p:attrNameLst>
                                          <p:attrName>style.rotation</p:attrName>
                                        </p:attrNameLst>
                                      </p:cBhvr>
                                      <p:tavLst>
                                        <p:tav tm="0">
                                          <p:val>
                                            <p:fltVal val="720"/>
                                          </p:val>
                                        </p:tav>
                                        <p:tav tm="100000">
                                          <p:val>
                                            <p:fltVal val="0"/>
                                          </p:val>
                                        </p:tav>
                                      </p:tavLst>
                                    </p:anim>
                                    <p:anim calcmode="lin" valueType="num">
                                      <p:cBhvr>
                                        <p:cTn id="43" dur="2000" fill="hold"/>
                                        <p:tgtEl>
                                          <p:spTgt spid="24"/>
                                        </p:tgtEl>
                                        <p:attrNameLst>
                                          <p:attrName>ppt_h</p:attrName>
                                        </p:attrNameLst>
                                      </p:cBhvr>
                                      <p:tavLst>
                                        <p:tav tm="0">
                                          <p:val>
                                            <p:fltVal val="0"/>
                                          </p:val>
                                        </p:tav>
                                        <p:tav tm="100000">
                                          <p:val>
                                            <p:strVal val="#ppt_h"/>
                                          </p:val>
                                        </p:tav>
                                      </p:tavLst>
                                    </p:anim>
                                    <p:anim calcmode="lin" valueType="num">
                                      <p:cBhvr>
                                        <p:cTn id="44" dur="2000" fill="hold"/>
                                        <p:tgtEl>
                                          <p:spTgt spid="24"/>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par>
                                <p:cTn id="45" presetID="35"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000"/>
                                        <p:tgtEl>
                                          <p:spTgt spid="19"/>
                                        </p:tgtEl>
                                      </p:cBhvr>
                                    </p:animEffect>
                                    <p:anim calcmode="lin" valueType="num">
                                      <p:cBhvr>
                                        <p:cTn id="48" dur="2000" fill="hold"/>
                                        <p:tgtEl>
                                          <p:spTgt spid="19"/>
                                        </p:tgtEl>
                                        <p:attrNameLst>
                                          <p:attrName>style.rotation</p:attrName>
                                        </p:attrNameLst>
                                      </p:cBhvr>
                                      <p:tavLst>
                                        <p:tav tm="0">
                                          <p:val>
                                            <p:fltVal val="720"/>
                                          </p:val>
                                        </p:tav>
                                        <p:tav tm="100000">
                                          <p:val>
                                            <p:fltVal val="0"/>
                                          </p:val>
                                        </p:tav>
                                      </p:tavLst>
                                    </p:anim>
                                    <p:anim calcmode="lin" valueType="num">
                                      <p:cBhvr>
                                        <p:cTn id="49" dur="2000" fill="hold"/>
                                        <p:tgtEl>
                                          <p:spTgt spid="19"/>
                                        </p:tgtEl>
                                        <p:attrNameLst>
                                          <p:attrName>ppt_h</p:attrName>
                                        </p:attrNameLst>
                                      </p:cBhvr>
                                      <p:tavLst>
                                        <p:tav tm="0">
                                          <p:val>
                                            <p:fltVal val="0"/>
                                          </p:val>
                                        </p:tav>
                                        <p:tav tm="100000">
                                          <p:val>
                                            <p:strVal val="#ppt_h"/>
                                          </p:val>
                                        </p:tav>
                                      </p:tavLst>
                                    </p:anim>
                                    <p:anim calcmode="lin" valueType="num">
                                      <p:cBhvr>
                                        <p:cTn id="50" dur="2000" fill="hold"/>
                                        <p:tgtEl>
                                          <p:spTgt spid="19"/>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2000" fill="hold"/>
                                        <p:tgtEl>
                                          <p:spTgt spid="32"/>
                                        </p:tgtEl>
                                        <p:attrNameLst>
                                          <p:attrName>ppt_x</p:attrName>
                                        </p:attrNameLst>
                                      </p:cBhvr>
                                      <p:tavLst>
                                        <p:tav tm="0">
                                          <p:val>
                                            <p:strVal val="#ppt_x"/>
                                          </p:val>
                                        </p:tav>
                                        <p:tav tm="100000">
                                          <p:val>
                                            <p:strVal val="#ppt_x"/>
                                          </p:val>
                                        </p:tav>
                                      </p:tavLst>
                                    </p:anim>
                                    <p:anim calcmode="lin" valueType="num">
                                      <p:cBhvr additive="base">
                                        <p:cTn id="54" dur="2000" fill="hold"/>
                                        <p:tgtEl>
                                          <p:spTgt spid="3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56" presetClass="entr" presetSubtype="0" fill="hold" grpId="0" nodeType="clickEffect">
                                  <p:stCondLst>
                                    <p:cond delay="0"/>
                                  </p:stCondLst>
                                  <p:iterate type="lt">
                                    <p:tmPct val="10000"/>
                                  </p:iterate>
                                  <p:childTnLst>
                                    <p:set>
                                      <p:cBhvr>
                                        <p:cTn id="58" dur="1" fill="hold">
                                          <p:stCondLst>
                                            <p:cond delay="0"/>
                                          </p:stCondLst>
                                        </p:cTn>
                                        <p:tgtEl>
                                          <p:spTgt spid="26"/>
                                        </p:tgtEl>
                                        <p:attrNameLst>
                                          <p:attrName>style.visibility</p:attrName>
                                        </p:attrNameLst>
                                      </p:cBhvr>
                                      <p:to>
                                        <p:strVal val="visible"/>
                                      </p:to>
                                    </p:set>
                                    <p:anim by="(-#ppt_w*2)" calcmode="lin" valueType="num">
                                      <p:cBhvr rctx="PPT">
                                        <p:cTn id="59" dur="500" autoRev="1" fill="hold">
                                          <p:stCondLst>
                                            <p:cond delay="0"/>
                                          </p:stCondLst>
                                        </p:cTn>
                                        <p:tgtEl>
                                          <p:spTgt spid="26"/>
                                        </p:tgtEl>
                                        <p:attrNameLst>
                                          <p:attrName>ppt_w</p:attrName>
                                        </p:attrNameLst>
                                      </p:cBhvr>
                                    </p:anim>
                                    <p:anim by="(#ppt_w*0.50)" calcmode="lin" valueType="num">
                                      <p:cBhvr>
                                        <p:cTn id="60" dur="500" decel="50000" autoRev="1" fill="hold">
                                          <p:stCondLst>
                                            <p:cond delay="0"/>
                                          </p:stCondLst>
                                        </p:cTn>
                                        <p:tgtEl>
                                          <p:spTgt spid="26"/>
                                        </p:tgtEl>
                                        <p:attrNameLst>
                                          <p:attrName>ppt_x</p:attrName>
                                        </p:attrNameLst>
                                      </p:cBhvr>
                                    </p:anim>
                                    <p:anim from="(-#ppt_h/2)" to="(#ppt_y)" calcmode="lin" valueType="num">
                                      <p:cBhvr>
                                        <p:cTn id="61" dur="1000" fill="hold">
                                          <p:stCondLst>
                                            <p:cond delay="0"/>
                                          </p:stCondLst>
                                        </p:cTn>
                                        <p:tgtEl>
                                          <p:spTgt spid="26"/>
                                        </p:tgtEl>
                                        <p:attrNameLst>
                                          <p:attrName>ppt_y</p:attrName>
                                        </p:attrNameLst>
                                      </p:cBhvr>
                                    </p:anim>
                                    <p:animRot by="21600000">
                                      <p:cBhvr>
                                        <p:cTn id="62" dur="1000" fill="hold">
                                          <p:stCondLst>
                                            <p:cond delay="0"/>
                                          </p:stCondLst>
                                        </p:cTn>
                                        <p:tgtEl>
                                          <p:spTgt spid="26"/>
                                        </p:tgtEl>
                                        <p:attrNameLst>
                                          <p:attrName>r</p:attrName>
                                        </p:attrNameLst>
                                      </p:cBhvr>
                                    </p:animRot>
                                  </p:childTnLst>
                                </p:cTn>
                              </p:par>
                              <p:par>
                                <p:cTn id="63" presetID="35"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000"/>
                                        <p:tgtEl>
                                          <p:spTgt spid="28"/>
                                        </p:tgtEl>
                                      </p:cBhvr>
                                    </p:animEffect>
                                    <p:anim calcmode="lin" valueType="num">
                                      <p:cBhvr>
                                        <p:cTn id="66" dur="2000" fill="hold"/>
                                        <p:tgtEl>
                                          <p:spTgt spid="28"/>
                                        </p:tgtEl>
                                        <p:attrNameLst>
                                          <p:attrName>style.rotation</p:attrName>
                                        </p:attrNameLst>
                                      </p:cBhvr>
                                      <p:tavLst>
                                        <p:tav tm="0">
                                          <p:val>
                                            <p:fltVal val="720"/>
                                          </p:val>
                                        </p:tav>
                                        <p:tav tm="100000">
                                          <p:val>
                                            <p:fltVal val="0"/>
                                          </p:val>
                                        </p:tav>
                                      </p:tavLst>
                                    </p:anim>
                                    <p:anim calcmode="lin" valueType="num">
                                      <p:cBhvr>
                                        <p:cTn id="67" dur="2000" fill="hold"/>
                                        <p:tgtEl>
                                          <p:spTgt spid="28"/>
                                        </p:tgtEl>
                                        <p:attrNameLst>
                                          <p:attrName>ppt_h</p:attrName>
                                        </p:attrNameLst>
                                      </p:cBhvr>
                                      <p:tavLst>
                                        <p:tav tm="0">
                                          <p:val>
                                            <p:fltVal val="0"/>
                                          </p:val>
                                        </p:tav>
                                        <p:tav tm="100000">
                                          <p:val>
                                            <p:strVal val="#ppt_h"/>
                                          </p:val>
                                        </p:tav>
                                      </p:tavLst>
                                    </p:anim>
                                    <p:anim calcmode="lin" valueType="num">
                                      <p:cBhvr>
                                        <p:cTn id="68" dur="2000" fill="hold"/>
                                        <p:tgtEl>
                                          <p:spTgt spid="28"/>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par>
                                <p:cTn id="69" presetID="35"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000"/>
                                        <p:tgtEl>
                                          <p:spTgt spid="29"/>
                                        </p:tgtEl>
                                      </p:cBhvr>
                                    </p:animEffect>
                                    <p:anim calcmode="lin" valueType="num">
                                      <p:cBhvr>
                                        <p:cTn id="72" dur="2000" fill="hold"/>
                                        <p:tgtEl>
                                          <p:spTgt spid="29"/>
                                        </p:tgtEl>
                                        <p:attrNameLst>
                                          <p:attrName>style.rotation</p:attrName>
                                        </p:attrNameLst>
                                      </p:cBhvr>
                                      <p:tavLst>
                                        <p:tav tm="0">
                                          <p:val>
                                            <p:fltVal val="720"/>
                                          </p:val>
                                        </p:tav>
                                        <p:tav tm="100000">
                                          <p:val>
                                            <p:fltVal val="0"/>
                                          </p:val>
                                        </p:tav>
                                      </p:tavLst>
                                    </p:anim>
                                    <p:anim calcmode="lin" valueType="num">
                                      <p:cBhvr>
                                        <p:cTn id="73" dur="2000" fill="hold"/>
                                        <p:tgtEl>
                                          <p:spTgt spid="29"/>
                                        </p:tgtEl>
                                        <p:attrNameLst>
                                          <p:attrName>ppt_h</p:attrName>
                                        </p:attrNameLst>
                                      </p:cBhvr>
                                      <p:tavLst>
                                        <p:tav tm="0">
                                          <p:val>
                                            <p:fltVal val="0"/>
                                          </p:val>
                                        </p:tav>
                                        <p:tav tm="100000">
                                          <p:val>
                                            <p:strVal val="#ppt_h"/>
                                          </p:val>
                                        </p:tav>
                                      </p:tavLst>
                                    </p:anim>
                                    <p:anim calcmode="lin" valueType="num">
                                      <p:cBhvr>
                                        <p:cTn id="74" dur="2000" fill="hold"/>
                                        <p:tgtEl>
                                          <p:spTgt spid="29"/>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par>
                                <p:cTn id="75" presetID="2" presetClass="entr" presetSubtype="4"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2000" fill="hold"/>
                                        <p:tgtEl>
                                          <p:spTgt spid="34"/>
                                        </p:tgtEl>
                                        <p:attrNameLst>
                                          <p:attrName>ppt_x</p:attrName>
                                        </p:attrNameLst>
                                      </p:cBhvr>
                                      <p:tavLst>
                                        <p:tav tm="0">
                                          <p:val>
                                            <p:strVal val="#ppt_x"/>
                                          </p:val>
                                        </p:tav>
                                        <p:tav tm="100000">
                                          <p:val>
                                            <p:strVal val="#ppt_x"/>
                                          </p:val>
                                        </p:tav>
                                      </p:tavLst>
                                    </p:anim>
                                    <p:anim calcmode="lin" valueType="num">
                                      <p:cBhvr additive="base">
                                        <p:cTn id="78" dur="2000" fill="hold"/>
                                        <p:tgtEl>
                                          <p:spTgt spid="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79" fill="hold" nodeType="clickPar">
                      <p:stCondLst>
                        <p:cond delay="indefinite"/>
                      </p:stCondLst>
                      <p:childTnLst>
                        <p:par>
                          <p:cTn id="80" fill="hold" nodeType="withGroup">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 by="(-#ppt_w*2)" calcmode="lin" valueType="num">
                                      <p:cBhvr rctx="PPT">
                                        <p:cTn id="83" dur="500" autoRev="1" fill="hold">
                                          <p:stCondLst>
                                            <p:cond delay="0"/>
                                          </p:stCondLst>
                                        </p:cTn>
                                        <p:tgtEl>
                                          <p:spTgt spid="27"/>
                                        </p:tgtEl>
                                        <p:attrNameLst>
                                          <p:attrName>ppt_w</p:attrName>
                                        </p:attrNameLst>
                                      </p:cBhvr>
                                    </p:anim>
                                    <p:anim by="(#ppt_w*0.50)" calcmode="lin" valueType="num">
                                      <p:cBhvr>
                                        <p:cTn id="84" dur="500" decel="50000" autoRev="1" fill="hold">
                                          <p:stCondLst>
                                            <p:cond delay="0"/>
                                          </p:stCondLst>
                                        </p:cTn>
                                        <p:tgtEl>
                                          <p:spTgt spid="27"/>
                                        </p:tgtEl>
                                        <p:attrNameLst>
                                          <p:attrName>ppt_x</p:attrName>
                                        </p:attrNameLst>
                                      </p:cBhvr>
                                    </p:anim>
                                    <p:anim from="(-#ppt_h/2)" to="(#ppt_y)" calcmode="lin" valueType="num">
                                      <p:cBhvr>
                                        <p:cTn id="85" dur="1000" fill="hold">
                                          <p:stCondLst>
                                            <p:cond delay="0"/>
                                          </p:stCondLst>
                                        </p:cTn>
                                        <p:tgtEl>
                                          <p:spTgt spid="27"/>
                                        </p:tgtEl>
                                        <p:attrNameLst>
                                          <p:attrName>ppt_y</p:attrName>
                                        </p:attrNameLst>
                                      </p:cBhvr>
                                    </p:anim>
                                    <p:animRot by="21600000">
                                      <p:cBhvr>
                                        <p:cTn id="86" dur="1000" fill="hold">
                                          <p:stCondLst>
                                            <p:cond delay="0"/>
                                          </p:stCondLst>
                                        </p:cTn>
                                        <p:tgtEl>
                                          <p:spTgt spid="27"/>
                                        </p:tgtEl>
                                        <p:attrNameLst>
                                          <p:attrName>r</p:attrName>
                                        </p:attrNameLst>
                                      </p:cBhvr>
                                    </p:animRot>
                                  </p:childTnLst>
                                </p:cTn>
                              </p:par>
                              <p:par>
                                <p:cTn id="87" presetID="35"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2000"/>
                                        <p:tgtEl>
                                          <p:spTgt spid="30"/>
                                        </p:tgtEl>
                                      </p:cBhvr>
                                    </p:animEffect>
                                    <p:anim calcmode="lin" valueType="num">
                                      <p:cBhvr>
                                        <p:cTn id="90" dur="2000" fill="hold"/>
                                        <p:tgtEl>
                                          <p:spTgt spid="30"/>
                                        </p:tgtEl>
                                        <p:attrNameLst>
                                          <p:attrName>style.rotation</p:attrName>
                                        </p:attrNameLst>
                                      </p:cBhvr>
                                      <p:tavLst>
                                        <p:tav tm="0">
                                          <p:val>
                                            <p:fltVal val="720"/>
                                          </p:val>
                                        </p:tav>
                                        <p:tav tm="100000">
                                          <p:val>
                                            <p:fltVal val="0"/>
                                          </p:val>
                                        </p:tav>
                                      </p:tavLst>
                                    </p:anim>
                                    <p:anim calcmode="lin" valueType="num">
                                      <p:cBhvr>
                                        <p:cTn id="91" dur="2000" fill="hold"/>
                                        <p:tgtEl>
                                          <p:spTgt spid="30"/>
                                        </p:tgtEl>
                                        <p:attrNameLst>
                                          <p:attrName>ppt_h</p:attrName>
                                        </p:attrNameLst>
                                      </p:cBhvr>
                                      <p:tavLst>
                                        <p:tav tm="0">
                                          <p:val>
                                            <p:fltVal val="0"/>
                                          </p:val>
                                        </p:tav>
                                        <p:tav tm="100000">
                                          <p:val>
                                            <p:strVal val="#ppt_h"/>
                                          </p:val>
                                        </p:tav>
                                      </p:tavLst>
                                    </p:anim>
                                    <p:anim calcmode="lin" valueType="num">
                                      <p:cBhvr>
                                        <p:cTn id="92" dur="2000" fill="hold"/>
                                        <p:tgtEl>
                                          <p:spTgt spid="30"/>
                                        </p:tgtEl>
                                        <p:attrNameLst>
                                          <p:attrName>ppt_w</p:attrName>
                                        </p:attrNameLst>
                                      </p:cBhvr>
                                      <p:tavLst>
                                        <p:tav tm="0">
                                          <p:val>
                                            <p:fltVal val="0"/>
                                          </p:val>
                                        </p:tav>
                                        <p:tav tm="100000">
                                          <p:val>
                                            <p:strVal val="#ppt_w"/>
                                          </p:val>
                                        </p:tav>
                                      </p:tavLst>
                                    </p:anim>
                                  </p:childTnLst>
                                </p:cTn>
                              </p:par>
                              <p:par>
                                <p:cTn id="93" presetID="35"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2000"/>
                                        <p:tgtEl>
                                          <p:spTgt spid="31"/>
                                        </p:tgtEl>
                                      </p:cBhvr>
                                    </p:animEffect>
                                    <p:anim calcmode="lin" valueType="num">
                                      <p:cBhvr>
                                        <p:cTn id="96" dur="2000" fill="hold"/>
                                        <p:tgtEl>
                                          <p:spTgt spid="31"/>
                                        </p:tgtEl>
                                        <p:attrNameLst>
                                          <p:attrName>style.rotation</p:attrName>
                                        </p:attrNameLst>
                                      </p:cBhvr>
                                      <p:tavLst>
                                        <p:tav tm="0">
                                          <p:val>
                                            <p:fltVal val="720"/>
                                          </p:val>
                                        </p:tav>
                                        <p:tav tm="100000">
                                          <p:val>
                                            <p:fltVal val="0"/>
                                          </p:val>
                                        </p:tav>
                                      </p:tavLst>
                                    </p:anim>
                                    <p:anim calcmode="lin" valueType="num">
                                      <p:cBhvr>
                                        <p:cTn id="97" dur="2000" fill="hold"/>
                                        <p:tgtEl>
                                          <p:spTgt spid="31"/>
                                        </p:tgtEl>
                                        <p:attrNameLst>
                                          <p:attrName>ppt_h</p:attrName>
                                        </p:attrNameLst>
                                      </p:cBhvr>
                                      <p:tavLst>
                                        <p:tav tm="0">
                                          <p:val>
                                            <p:fltVal val="0"/>
                                          </p:val>
                                        </p:tav>
                                        <p:tav tm="100000">
                                          <p:val>
                                            <p:strVal val="#ppt_h"/>
                                          </p:val>
                                        </p:tav>
                                      </p:tavLst>
                                    </p:anim>
                                    <p:anim calcmode="lin" valueType="num">
                                      <p:cBhvr>
                                        <p:cTn id="98" dur="2000" fill="hold"/>
                                        <p:tgtEl>
                                          <p:spTgt spid="31"/>
                                        </p:tgtEl>
                                        <p:attrNameLst>
                                          <p:attrName>ppt_w</p:attrName>
                                        </p:attrNameLst>
                                      </p:cBhvr>
                                      <p:tavLst>
                                        <p:tav tm="0">
                                          <p:val>
                                            <p:fltVal val="0"/>
                                          </p:val>
                                        </p:tav>
                                        <p:tav tm="100000">
                                          <p:val>
                                            <p:strVal val="#ppt_w"/>
                                          </p:val>
                                        </p:tav>
                                      </p:tavLst>
                                    </p:anim>
                                  </p:childTnLst>
                                </p:cTn>
                              </p:par>
                              <p:par>
                                <p:cTn id="99" presetID="2" presetClass="entr" presetSubtype="4"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2000" fill="hold"/>
                                        <p:tgtEl>
                                          <p:spTgt spid="33"/>
                                        </p:tgtEl>
                                        <p:attrNameLst>
                                          <p:attrName>ppt_x</p:attrName>
                                        </p:attrNameLst>
                                      </p:cBhvr>
                                      <p:tavLst>
                                        <p:tav tm="0">
                                          <p:val>
                                            <p:strVal val="#ppt_x"/>
                                          </p:val>
                                        </p:tav>
                                        <p:tav tm="100000">
                                          <p:val>
                                            <p:strVal val="#ppt_x"/>
                                          </p:val>
                                        </p:tav>
                                      </p:tavLst>
                                    </p:anim>
                                    <p:anim calcmode="lin" valueType="num">
                                      <p:cBhvr additive="base">
                                        <p:cTn id="102" dur="2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 grpId="0" animBg="1"/>
      <p:bldP spid="19" grpId="0" animBg="1"/>
      <p:bldP spid="20" grpId="0" animBg="1"/>
      <p:bldP spid="22" grpId="0"/>
      <p:bldP spid="23" grpId="0"/>
      <p:bldP spid="24" grpId="0" animBg="1"/>
      <p:bldP spid="25" grpId="0"/>
      <p:bldP spid="26" grpId="0"/>
      <p:bldP spid="27" grpId="0"/>
      <p:bldP spid="28" grpId="0" animBg="1"/>
      <p:bldP spid="29" grpId="0" animBg="1"/>
      <p:bldP spid="30" grpId="0" animBg="1"/>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标题 1"/>
          <p:cNvSpPr>
            <a:spLocks noGrp="1"/>
          </p:cNvSpPr>
          <p:nvPr>
            <p:ph type="title" idx="4294967295"/>
          </p:nvPr>
        </p:nvSpPr>
        <p:spPr>
          <a:xfrm>
            <a:off x="276225" y="525463"/>
            <a:ext cx="9415463" cy="1258887"/>
          </a:xfrm>
        </p:spPr>
        <p:txBody>
          <a:bodyPr lIns="100794" tIns="50397" rIns="100794" bIns="50397"/>
          <a:lstStyle/>
          <a:p>
            <a:pPr>
              <a:defRPr/>
            </a:pPr>
            <a:r>
              <a:rPr lang="en-US" altLang="ja-JP" sz="3200" b="1" smtClean="0">
                <a:latin typeface="Times New Roman" pitchFamily="18" charset="0"/>
                <a:cs typeface="Times New Roman" pitchFamily="18" charset="0"/>
              </a:rPr>
              <a:t>Convergence feature in the wavelength </a:t>
            </a:r>
            <a:br>
              <a:rPr lang="en-US" altLang="ja-JP" sz="3200" b="1" smtClean="0">
                <a:latin typeface="Times New Roman" pitchFamily="18" charset="0"/>
                <a:cs typeface="Times New Roman" pitchFamily="18" charset="0"/>
              </a:rPr>
            </a:br>
            <a:r>
              <a:rPr lang="en-US" altLang="ja-JP" sz="3200" b="1" smtClean="0">
                <a:latin typeface="Times New Roman" pitchFamily="18" charset="0"/>
                <a:cs typeface="Times New Roman" pitchFamily="18" charset="0"/>
              </a:rPr>
              <a:t>of  W</a:t>
            </a:r>
            <a:r>
              <a:rPr lang="en-US" altLang="ja-JP" sz="3200" b="1" baseline="30000" smtClean="0">
                <a:latin typeface="Times New Roman" pitchFamily="18" charset="0"/>
                <a:cs typeface="Times New Roman" pitchFamily="18" charset="0"/>
              </a:rPr>
              <a:t>26+ 3</a:t>
            </a:r>
            <a:r>
              <a:rPr lang="en-US" altLang="ja-JP" sz="3200" b="1" smtClean="0">
                <a:latin typeface="Times New Roman" pitchFamily="18" charset="0"/>
                <a:cs typeface="Times New Roman" pitchFamily="18" charset="0"/>
              </a:rPr>
              <a:t>H</a:t>
            </a:r>
            <a:r>
              <a:rPr lang="en-US" altLang="ja-JP" sz="3200" b="1" baseline="-25000" smtClean="0">
                <a:latin typeface="Times New Roman" pitchFamily="18" charset="0"/>
                <a:cs typeface="Times New Roman" pitchFamily="18" charset="0"/>
              </a:rPr>
              <a:t>5 </a:t>
            </a:r>
            <a:r>
              <a:rPr lang="en-US" altLang="ja-JP" sz="3200" b="1" smtClean="0">
                <a:latin typeface="Times New Roman" pitchFamily="18" charset="0"/>
                <a:cs typeface="Times New Roman" pitchFamily="18" charset="0"/>
              </a:rPr>
              <a:t>- </a:t>
            </a:r>
            <a:r>
              <a:rPr lang="en-US" altLang="ja-JP" sz="3200" b="1" baseline="30000" smtClean="0">
                <a:latin typeface="Times New Roman" pitchFamily="18" charset="0"/>
                <a:cs typeface="Times New Roman" pitchFamily="18" charset="0"/>
              </a:rPr>
              <a:t>3</a:t>
            </a:r>
            <a:r>
              <a:rPr lang="en-US" altLang="ja-JP" sz="3200" b="1" smtClean="0">
                <a:latin typeface="Times New Roman" pitchFamily="18" charset="0"/>
                <a:cs typeface="Times New Roman" pitchFamily="18" charset="0"/>
              </a:rPr>
              <a:t>H</a:t>
            </a:r>
            <a:r>
              <a:rPr lang="en-US" altLang="ja-JP" sz="3200" b="1" baseline="-25000" smtClean="0">
                <a:latin typeface="Times New Roman" pitchFamily="18" charset="0"/>
                <a:cs typeface="Times New Roman" pitchFamily="18" charset="0"/>
              </a:rPr>
              <a:t>4</a:t>
            </a:r>
            <a:r>
              <a:rPr lang="en-US" altLang="ja-JP" sz="3200" b="1" smtClean="0">
                <a:latin typeface="Times New Roman" pitchFamily="18" charset="0"/>
                <a:cs typeface="Times New Roman" pitchFamily="18" charset="0"/>
              </a:rPr>
              <a:t>  M1 transitions </a:t>
            </a:r>
            <a:endParaRPr lang="zh-CN" altLang="en-US" sz="3200" b="1" smtClean="0">
              <a:latin typeface="Times New Roman" pitchFamily="18" charset="0"/>
              <a:cs typeface="Times New Roman" pitchFamily="18" charset="0"/>
            </a:endParaRPr>
          </a:p>
        </p:txBody>
      </p:sp>
      <p:pic>
        <p:nvPicPr>
          <p:cNvPr id="317442" name="Picture 3"/>
          <p:cNvPicPr>
            <a:picLocks noChangeAspect="1" noChangeArrowheads="1"/>
          </p:cNvPicPr>
          <p:nvPr/>
        </p:nvPicPr>
        <p:blipFill>
          <a:blip r:embed="rId2"/>
          <a:srcRect/>
          <a:stretch>
            <a:fillRect/>
          </a:stretch>
        </p:blipFill>
        <p:spPr bwMode="auto">
          <a:xfrm>
            <a:off x="0" y="1874838"/>
            <a:ext cx="6537325" cy="5422900"/>
          </a:xfrm>
          <a:prstGeom prst="rect">
            <a:avLst/>
          </a:prstGeom>
          <a:noFill/>
          <a:ln w="9525">
            <a:noFill/>
            <a:miter lim="800000"/>
            <a:headEnd/>
            <a:tailEnd/>
          </a:ln>
        </p:spPr>
      </p:pic>
      <p:sp>
        <p:nvSpPr>
          <p:cNvPr id="317443" name="TextBox 6"/>
          <p:cNvSpPr txBox="1">
            <a:spLocks noChangeArrowheads="1"/>
          </p:cNvSpPr>
          <p:nvPr/>
        </p:nvSpPr>
        <p:spPr bwMode="auto">
          <a:xfrm>
            <a:off x="5278438" y="4097338"/>
            <a:ext cx="873125" cy="406400"/>
          </a:xfrm>
          <a:prstGeom prst="rect">
            <a:avLst/>
          </a:prstGeom>
          <a:noFill/>
          <a:ln w="9525">
            <a:noFill/>
            <a:miter lim="800000"/>
            <a:headEnd/>
            <a:tailEnd/>
          </a:ln>
        </p:spPr>
        <p:txBody>
          <a:bodyPr lIns="100794" tIns="50397" rIns="100794" bIns="50397">
            <a:spAutoFit/>
          </a:bodyPr>
          <a:lstStyle/>
          <a:p>
            <a:pPr defTabSz="1008063"/>
            <a:r>
              <a:rPr lang="en-US" altLang="ja-JP" sz="2000" i="0">
                <a:solidFill>
                  <a:srgbClr val="FF0000"/>
                </a:solidFill>
                <a:latin typeface="Arial" charset="0"/>
              </a:rPr>
              <a:t>3884</a:t>
            </a:r>
            <a:endParaRPr lang="zh-CN" altLang="en-US" sz="2000" i="0">
              <a:solidFill>
                <a:srgbClr val="FF0000"/>
              </a:solidFill>
              <a:latin typeface="Arial" charset="0"/>
            </a:endParaRPr>
          </a:p>
        </p:txBody>
      </p:sp>
      <p:sp>
        <p:nvSpPr>
          <p:cNvPr id="317444" name="TextBox 8"/>
          <p:cNvSpPr txBox="1">
            <a:spLocks noChangeArrowheads="1"/>
          </p:cNvSpPr>
          <p:nvPr/>
        </p:nvSpPr>
        <p:spPr bwMode="auto">
          <a:xfrm>
            <a:off x="5199063" y="2906713"/>
            <a:ext cx="987425" cy="407987"/>
          </a:xfrm>
          <a:prstGeom prst="rect">
            <a:avLst/>
          </a:prstGeom>
          <a:noFill/>
          <a:ln w="9525">
            <a:noFill/>
            <a:miter lim="800000"/>
            <a:headEnd/>
            <a:tailEnd/>
          </a:ln>
        </p:spPr>
        <p:txBody>
          <a:bodyPr lIns="100794" tIns="50397" rIns="100794" bIns="50397">
            <a:spAutoFit/>
          </a:bodyPr>
          <a:lstStyle/>
          <a:p>
            <a:pPr defTabSz="1008063"/>
            <a:r>
              <a:rPr lang="en-US" altLang="ja-JP" sz="2000" i="0">
                <a:solidFill>
                  <a:srgbClr val="051426"/>
                </a:solidFill>
                <a:latin typeface="Arial" charset="0"/>
              </a:rPr>
              <a:t>3936</a:t>
            </a:r>
            <a:endParaRPr lang="zh-CN" altLang="en-US" sz="2000" i="0">
              <a:solidFill>
                <a:srgbClr val="051426"/>
              </a:solidFill>
              <a:latin typeface="Arial" charset="0"/>
            </a:endParaRPr>
          </a:p>
        </p:txBody>
      </p:sp>
      <p:sp>
        <p:nvSpPr>
          <p:cNvPr id="362502" name="TextBox 4"/>
          <p:cNvSpPr txBox="1">
            <a:spLocks noChangeArrowheads="1"/>
          </p:cNvSpPr>
          <p:nvPr/>
        </p:nvSpPr>
        <p:spPr bwMode="auto">
          <a:xfrm>
            <a:off x="5278438" y="5764213"/>
            <a:ext cx="4208462" cy="406400"/>
          </a:xfrm>
          <a:prstGeom prst="rect">
            <a:avLst/>
          </a:prstGeom>
          <a:solidFill>
            <a:srgbClr val="FFFF00"/>
          </a:solidFill>
          <a:ln w="28575">
            <a:solidFill>
              <a:srgbClr val="FF9900"/>
            </a:solidFill>
            <a:miter lim="800000"/>
            <a:headEnd/>
            <a:tailEnd/>
          </a:ln>
          <a:effectLst>
            <a:outerShdw dist="35921" dir="2700000" algn="ctr" rotWithShape="0">
              <a:srgbClr val="808080"/>
            </a:outerShdw>
          </a:effectLst>
        </p:spPr>
        <p:txBody>
          <a:bodyPr wrap="none" lIns="100794" tIns="50397" rIns="100794" bIns="50397"/>
          <a:lstStyle/>
          <a:p>
            <a:pPr algn="ctr" defTabSz="1008063">
              <a:defRPr/>
            </a:pPr>
            <a:r>
              <a:rPr lang="en-US" altLang="ja-JP" sz="2000" i="0">
                <a:cs typeface="Times New Roman" pitchFamily="18" charset="0"/>
                <a:sym typeface="Calibri" pitchFamily="34" charset="0"/>
              </a:rPr>
              <a:t> </a:t>
            </a:r>
            <a:r>
              <a:rPr lang="ja-JP" altLang="en-US" sz="2000" i="0">
                <a:sym typeface="Calibri" pitchFamily="34" charset="0"/>
              </a:rPr>
              <a:t>tra</a:t>
            </a:r>
            <a:r>
              <a:rPr lang="en-US" altLang="ja-JP" sz="2000" i="0">
                <a:cs typeface="Times New Roman" pitchFamily="18" charset="0"/>
                <a:sym typeface="Calibri" pitchFamily="34" charset="0"/>
              </a:rPr>
              <a:t>nsition:   [4f-</a:t>
            </a:r>
            <a:r>
              <a:rPr lang="en-US" altLang="ja-JP" sz="2000" i="0" baseline="30000">
                <a:cs typeface="Times New Roman" pitchFamily="18" charset="0"/>
                <a:sym typeface="Calibri" pitchFamily="34" charset="0"/>
              </a:rPr>
              <a:t>2</a:t>
            </a:r>
            <a:r>
              <a:rPr lang="en-US" altLang="ja-JP" sz="2000" i="0">
                <a:cs typeface="Times New Roman" pitchFamily="18" charset="0"/>
                <a:sym typeface="Calibri" pitchFamily="34" charset="0"/>
              </a:rPr>
              <a:t>]</a:t>
            </a:r>
            <a:r>
              <a:rPr lang="en-US" altLang="ja-JP" sz="2000" i="0" baseline="-10000">
                <a:cs typeface="Times New Roman" pitchFamily="18" charset="0"/>
                <a:sym typeface="Calibri" pitchFamily="34" charset="0"/>
              </a:rPr>
              <a:t>4</a:t>
            </a:r>
            <a:r>
              <a:rPr lang="ja-JP" altLang="en-US" sz="2000" i="0" baseline="-10000">
                <a:sym typeface="Calibri" pitchFamily="34" charset="0"/>
              </a:rPr>
              <a:t>  </a:t>
            </a:r>
            <a:r>
              <a:rPr lang="en-US" altLang="ja-JP" sz="2000" i="0">
                <a:cs typeface="Times New Roman" pitchFamily="18" charset="0"/>
                <a:sym typeface="Calibri" pitchFamily="34" charset="0"/>
              </a:rPr>
              <a:t> - [[4f-]</a:t>
            </a:r>
            <a:r>
              <a:rPr lang="en-US" altLang="ja-JP" sz="2000" i="0" baseline="-10000">
                <a:cs typeface="Times New Roman" pitchFamily="18" charset="0"/>
                <a:sym typeface="Calibri" pitchFamily="34" charset="0"/>
              </a:rPr>
              <a:t>5/2</a:t>
            </a:r>
            <a:r>
              <a:rPr lang="en-US" altLang="ja-JP" sz="2000" i="0">
                <a:cs typeface="Times New Roman" pitchFamily="18" charset="0"/>
                <a:sym typeface="Calibri" pitchFamily="34" charset="0"/>
              </a:rPr>
              <a:t>[4f]</a:t>
            </a:r>
            <a:r>
              <a:rPr lang="en-US" altLang="ja-JP" sz="2000" i="0" baseline="-10000">
                <a:cs typeface="Times New Roman" pitchFamily="18" charset="0"/>
                <a:sym typeface="Calibri" pitchFamily="34" charset="0"/>
              </a:rPr>
              <a:t>7/2</a:t>
            </a:r>
            <a:r>
              <a:rPr lang="en-US" altLang="ja-JP" sz="2000" i="0">
                <a:cs typeface="Times New Roman" pitchFamily="18" charset="0"/>
                <a:sym typeface="Calibri" pitchFamily="34" charset="0"/>
              </a:rPr>
              <a:t>]</a:t>
            </a:r>
            <a:r>
              <a:rPr lang="en-US" altLang="ja-JP" sz="2000" i="0" baseline="-10000">
                <a:cs typeface="Times New Roman" pitchFamily="18" charset="0"/>
                <a:sym typeface="Calibri" pitchFamily="34" charset="0"/>
              </a:rPr>
              <a:t>5</a:t>
            </a:r>
          </a:p>
        </p:txBody>
      </p:sp>
      <p:sp>
        <p:nvSpPr>
          <p:cNvPr id="317446" name="テキスト ボックス 10"/>
          <p:cNvSpPr txBox="1">
            <a:spLocks noChangeArrowheads="1"/>
          </p:cNvSpPr>
          <p:nvPr/>
        </p:nvSpPr>
        <p:spPr bwMode="auto">
          <a:xfrm>
            <a:off x="6151563" y="2986088"/>
            <a:ext cx="3413125" cy="406400"/>
          </a:xfrm>
          <a:prstGeom prst="rect">
            <a:avLst/>
          </a:prstGeom>
          <a:noFill/>
          <a:ln w="9525">
            <a:noFill/>
            <a:miter lim="800000"/>
            <a:headEnd/>
            <a:tailEnd/>
          </a:ln>
        </p:spPr>
        <p:txBody>
          <a:bodyPr lIns="100794" tIns="50397" rIns="100794" bIns="50397">
            <a:spAutoFit/>
          </a:bodyPr>
          <a:lstStyle/>
          <a:p>
            <a:pPr defTabSz="1008063"/>
            <a:r>
              <a:rPr lang="en-US" altLang="ja-JP" sz="2000" b="0" i="0">
                <a:latin typeface="Arial" charset="0"/>
              </a:rPr>
              <a:t>With VV and CV correlations</a:t>
            </a:r>
            <a:endParaRPr lang="ja-JP" altLang="en-US" sz="2000" b="0" i="0">
              <a:latin typeface="Arial" charset="0"/>
            </a:endParaRPr>
          </a:p>
        </p:txBody>
      </p:sp>
      <p:sp>
        <p:nvSpPr>
          <p:cNvPr id="317447" name="テキスト ボックス 11"/>
          <p:cNvSpPr txBox="1">
            <a:spLocks noChangeArrowheads="1"/>
          </p:cNvSpPr>
          <p:nvPr/>
        </p:nvSpPr>
        <p:spPr bwMode="auto">
          <a:xfrm>
            <a:off x="6032500" y="3779838"/>
            <a:ext cx="4048125" cy="407987"/>
          </a:xfrm>
          <a:prstGeom prst="rect">
            <a:avLst/>
          </a:prstGeom>
          <a:noFill/>
          <a:ln w="9525">
            <a:noFill/>
            <a:miter lim="800000"/>
            <a:headEnd/>
            <a:tailEnd/>
          </a:ln>
        </p:spPr>
        <p:txBody>
          <a:bodyPr lIns="100794" tIns="50397" rIns="100794" bIns="50397">
            <a:spAutoFit/>
          </a:bodyPr>
          <a:lstStyle/>
          <a:p>
            <a:pPr defTabSz="1008063"/>
            <a:r>
              <a:rPr lang="en-US" altLang="ja-JP" sz="2000" b="0" i="0">
                <a:latin typeface="Arial" charset="0"/>
              </a:rPr>
              <a:t>With VV, CV, and CC correlations</a:t>
            </a:r>
            <a:endParaRPr lang="ja-JP" altLang="en-US" sz="2000" b="0" i="0">
              <a:latin typeface="Arial" charset="0"/>
            </a:endParaRPr>
          </a:p>
        </p:txBody>
      </p:sp>
    </p:spTree>
    <p:extLst>
      <p:ext uri="{BB962C8B-B14F-4D97-AF65-F5344CB8AC3E}">
        <p14:creationId xmlns:p14="http://schemas.microsoft.com/office/powerpoint/2010/main" val="2178357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1871663" y="466725"/>
            <a:ext cx="7129462" cy="576263"/>
          </a:xfrm>
        </p:spPr>
        <p:txBody>
          <a:bodyPr/>
          <a:lstStyle/>
          <a:p>
            <a:pPr>
              <a:defRPr/>
            </a:pPr>
            <a:r>
              <a:rPr lang="en-US" altLang="ja-JP" sz="2800" b="1" smtClean="0">
                <a:latin typeface="Times New Roman" pitchFamily="18" charset="0"/>
              </a:rPr>
              <a:t>EUV lithography with LPP light source</a:t>
            </a:r>
          </a:p>
        </p:txBody>
      </p:sp>
      <p:pic>
        <p:nvPicPr>
          <p:cNvPr id="128002" name="Picture 5" descr="EUV Light Source Path"/>
          <p:cNvPicPr>
            <a:picLocks noChangeAspect="1" noChangeArrowheads="1"/>
          </p:cNvPicPr>
          <p:nvPr/>
        </p:nvPicPr>
        <p:blipFill>
          <a:blip r:embed="rId2"/>
          <a:srcRect/>
          <a:stretch>
            <a:fillRect/>
          </a:stretch>
        </p:blipFill>
        <p:spPr bwMode="auto">
          <a:xfrm>
            <a:off x="5111750" y="1187450"/>
            <a:ext cx="4824413" cy="3643313"/>
          </a:xfrm>
          <a:prstGeom prst="rect">
            <a:avLst/>
          </a:prstGeom>
          <a:noFill/>
          <a:ln w="28575">
            <a:solidFill>
              <a:srgbClr val="FF9900"/>
            </a:solidFill>
            <a:miter lim="800000"/>
            <a:headEnd/>
            <a:tailEnd/>
          </a:ln>
        </p:spPr>
      </p:pic>
      <p:sp>
        <p:nvSpPr>
          <p:cNvPr id="128003" name="Rectangle 6"/>
          <p:cNvSpPr>
            <a:spLocks noChangeArrowheads="1"/>
          </p:cNvSpPr>
          <p:nvPr/>
        </p:nvSpPr>
        <p:spPr bwMode="auto">
          <a:xfrm>
            <a:off x="5256213" y="7092950"/>
            <a:ext cx="3956050" cy="366713"/>
          </a:xfrm>
          <a:prstGeom prst="rect">
            <a:avLst/>
          </a:prstGeom>
          <a:noFill/>
          <a:ln w="9525">
            <a:noFill/>
            <a:miter lim="800000"/>
            <a:headEnd/>
            <a:tailEnd/>
          </a:ln>
        </p:spPr>
        <p:txBody>
          <a:bodyPr wrap="none">
            <a:spAutoFit/>
          </a:bodyPr>
          <a:lstStyle/>
          <a:p>
            <a:pPr defTabSz="914400"/>
            <a:r>
              <a:rPr lang="en-US" altLang="ja-JP"/>
              <a:t>http://www.cymer.com/euv_lithography/</a:t>
            </a:r>
            <a:endParaRPr lang="ja-JP" altLang="en-US"/>
          </a:p>
        </p:txBody>
      </p:sp>
      <p:pic>
        <p:nvPicPr>
          <p:cNvPr id="128004" name="Picture 7" descr="LPP EUV Source"/>
          <p:cNvPicPr>
            <a:picLocks noChangeAspect="1" noChangeArrowheads="1"/>
          </p:cNvPicPr>
          <p:nvPr/>
        </p:nvPicPr>
        <p:blipFill>
          <a:blip r:embed="rId3"/>
          <a:srcRect/>
          <a:stretch>
            <a:fillRect/>
          </a:stretch>
        </p:blipFill>
        <p:spPr bwMode="auto">
          <a:xfrm>
            <a:off x="287338" y="3708400"/>
            <a:ext cx="4681537" cy="3503613"/>
          </a:xfrm>
          <a:prstGeom prst="rect">
            <a:avLst/>
          </a:prstGeom>
          <a:noFill/>
          <a:ln w="28575">
            <a:solidFill>
              <a:srgbClr val="FF9900"/>
            </a:solidFill>
            <a:miter lim="800000"/>
            <a:headEnd/>
            <a:tailEnd/>
          </a:ln>
        </p:spPr>
      </p:pic>
      <p:grpSp>
        <p:nvGrpSpPr>
          <p:cNvPr id="128005" name="Group 11"/>
          <p:cNvGrpSpPr>
            <a:grpSpLocks/>
          </p:cNvGrpSpPr>
          <p:nvPr/>
        </p:nvGrpSpPr>
        <p:grpSpPr bwMode="auto">
          <a:xfrm>
            <a:off x="3024188" y="2124075"/>
            <a:ext cx="1081087" cy="2303463"/>
            <a:chOff x="1905" y="1474"/>
            <a:chExt cx="681" cy="1315"/>
          </a:xfrm>
        </p:grpSpPr>
        <p:sp>
          <p:nvSpPr>
            <p:cNvPr id="128007" name="Line 8"/>
            <p:cNvSpPr>
              <a:spLocks noChangeShapeType="1"/>
            </p:cNvSpPr>
            <p:nvPr/>
          </p:nvSpPr>
          <p:spPr bwMode="auto">
            <a:xfrm>
              <a:off x="2222" y="1927"/>
              <a:ext cx="0" cy="862"/>
            </a:xfrm>
            <a:prstGeom prst="line">
              <a:avLst/>
            </a:prstGeom>
            <a:noFill/>
            <a:ln w="76200">
              <a:solidFill>
                <a:srgbClr val="FF0000"/>
              </a:solidFill>
              <a:round/>
              <a:headEnd/>
              <a:tailEnd type="triangle" w="lg" len="lg"/>
            </a:ln>
          </p:spPr>
          <p:txBody>
            <a:bodyPr/>
            <a:lstStyle/>
            <a:p>
              <a:endParaRPr lang="ja-JP" altLang="en-US"/>
            </a:p>
          </p:txBody>
        </p:sp>
        <p:sp>
          <p:nvSpPr>
            <p:cNvPr id="128008" name="Text Box 9"/>
            <p:cNvSpPr txBox="1">
              <a:spLocks noChangeArrowheads="1"/>
            </p:cNvSpPr>
            <p:nvPr/>
          </p:nvSpPr>
          <p:spPr bwMode="auto">
            <a:xfrm>
              <a:off x="1905" y="1474"/>
              <a:ext cx="681" cy="481"/>
            </a:xfrm>
            <a:prstGeom prst="rect">
              <a:avLst/>
            </a:prstGeom>
            <a:solidFill>
              <a:srgbClr val="FF99CC"/>
            </a:solidFill>
            <a:ln w="19050">
              <a:solidFill>
                <a:srgbClr val="FF0000"/>
              </a:solidFill>
              <a:miter lim="800000"/>
              <a:headEnd/>
              <a:tailEnd/>
            </a:ln>
          </p:spPr>
          <p:txBody>
            <a:bodyPr>
              <a:spAutoFit/>
            </a:bodyPr>
            <a:lstStyle/>
            <a:p>
              <a:pPr algn="ctr" defTabSz="914400">
                <a:spcBef>
                  <a:spcPct val="50000"/>
                </a:spcBef>
              </a:pPr>
              <a:r>
                <a:rPr lang="en-US" altLang="ja-JP" sz="2800" i="0"/>
                <a:t>Sn</a:t>
              </a:r>
              <a:r>
                <a:rPr lang="en-US" altLang="ja-JP" sz="2000" i="0"/>
                <a:t> (Z=50)</a:t>
              </a:r>
            </a:p>
          </p:txBody>
        </p:sp>
      </p:grpSp>
      <p:pic>
        <p:nvPicPr>
          <p:cNvPr id="128006" name="Picture 10" descr="EUV HVM I"/>
          <p:cNvPicPr>
            <a:picLocks noChangeAspect="1" noChangeArrowheads="1"/>
          </p:cNvPicPr>
          <p:nvPr/>
        </p:nvPicPr>
        <p:blipFill>
          <a:blip r:embed="rId4"/>
          <a:srcRect/>
          <a:stretch>
            <a:fillRect/>
          </a:stretch>
        </p:blipFill>
        <p:spPr bwMode="auto">
          <a:xfrm>
            <a:off x="6119813" y="4965700"/>
            <a:ext cx="2505075" cy="2127250"/>
          </a:xfrm>
          <a:prstGeom prst="rect">
            <a:avLst/>
          </a:prstGeom>
          <a:noFill/>
          <a:ln w="28575">
            <a:solidFill>
              <a:srgbClr val="FF99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标题 1"/>
          <p:cNvSpPr>
            <a:spLocks noGrp="1"/>
          </p:cNvSpPr>
          <p:nvPr>
            <p:ph type="title" idx="4294967295"/>
          </p:nvPr>
        </p:nvSpPr>
        <p:spPr>
          <a:xfrm>
            <a:off x="276225" y="446088"/>
            <a:ext cx="9526588" cy="952500"/>
          </a:xfrm>
        </p:spPr>
        <p:txBody>
          <a:bodyPr lIns="100794" tIns="50397" rIns="100794" bIns="50397"/>
          <a:lstStyle/>
          <a:p>
            <a:pPr>
              <a:defRPr/>
            </a:pPr>
            <a:r>
              <a:rPr lang="en-US" altLang="ja-JP" sz="2800" b="1" smtClean="0">
                <a:latin typeface="Times New Roman" pitchFamily="18" charset="0"/>
                <a:cs typeface="Times New Roman" pitchFamily="18" charset="0"/>
              </a:rPr>
              <a:t>Possible visible transitions </a:t>
            </a:r>
            <a:br>
              <a:rPr lang="en-US" altLang="ja-JP" sz="2800" b="1" smtClean="0">
                <a:latin typeface="Times New Roman" pitchFamily="18" charset="0"/>
                <a:cs typeface="Times New Roman" pitchFamily="18" charset="0"/>
              </a:rPr>
            </a:br>
            <a:r>
              <a:rPr lang="en-US" altLang="ja-JP" sz="2800" b="1" smtClean="0">
                <a:latin typeface="Times New Roman" pitchFamily="18" charset="0"/>
                <a:cs typeface="Times New Roman" pitchFamily="18" charset="0"/>
              </a:rPr>
              <a:t>between the W</a:t>
            </a:r>
            <a:r>
              <a:rPr lang="en-US" altLang="ja-JP" sz="2800" b="1" baseline="30000" smtClean="0">
                <a:latin typeface="Times New Roman" pitchFamily="18" charset="0"/>
                <a:cs typeface="Times New Roman" pitchFamily="18" charset="0"/>
              </a:rPr>
              <a:t>26+</a:t>
            </a:r>
            <a:r>
              <a:rPr lang="en-US" altLang="ja-JP" sz="2800" b="1" smtClean="0">
                <a:latin typeface="Times New Roman" pitchFamily="18" charset="0"/>
                <a:cs typeface="Times New Roman" pitchFamily="18" charset="0"/>
              </a:rPr>
              <a:t> ground state multiplets</a:t>
            </a:r>
            <a:endParaRPr lang="zh-CN" altLang="en-US" sz="2800" b="1" smtClean="0">
              <a:latin typeface="Times New Roman" pitchFamily="18" charset="0"/>
              <a:cs typeface="Times New Roman" pitchFamily="18" charset="0"/>
            </a:endParaRPr>
          </a:p>
        </p:txBody>
      </p:sp>
      <p:graphicFrame>
        <p:nvGraphicFramePr>
          <p:cNvPr id="58371" name="Group 3"/>
          <p:cNvGraphicFramePr>
            <a:graphicFrameLocks noGrp="1"/>
          </p:cNvGraphicFramePr>
          <p:nvPr>
            <p:ph idx="4294967295"/>
          </p:nvPr>
        </p:nvGraphicFramePr>
        <p:xfrm>
          <a:off x="0" y="1477963"/>
          <a:ext cx="4802188" cy="5518151"/>
        </p:xfrm>
        <a:graphic>
          <a:graphicData uri="http://schemas.openxmlformats.org/drawingml/2006/table">
            <a:tbl>
              <a:tblPr/>
              <a:tblGrid>
                <a:gridCol w="960438"/>
                <a:gridCol w="1358900"/>
                <a:gridCol w="609600"/>
                <a:gridCol w="896937"/>
                <a:gridCol w="976313"/>
              </a:tblGrid>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ＭＳ Ｐゴシック" charset="-128"/>
                        </a:rPr>
                        <a:t>Tran</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ＭＳ Ｐゴシック" charset="-128"/>
                        </a:rPr>
                        <a:t>Wavelength(Å)</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ＭＳ Ｐゴシック" charset="-128"/>
                        </a:rPr>
                        <a:t>Type</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ＭＳ Ｐゴシック" charset="-128"/>
                        </a:rPr>
                        <a:t>A</a:t>
                      </a:r>
                      <a:r>
                        <a:rPr kumimoji="1" lang="en-US" altLang="ja-JP" sz="1100" b="1" i="0" u="none" strike="noStrike" cap="none" normalizeH="0" baseline="-25000" smtClean="0">
                          <a:ln>
                            <a:noFill/>
                          </a:ln>
                          <a:solidFill>
                            <a:srgbClr val="FFFFFF"/>
                          </a:solidFill>
                          <a:effectLst/>
                          <a:latin typeface="Arial" charset="0"/>
                          <a:ea typeface="ＭＳ Ｐゴシック" charset="-128"/>
                        </a:rPr>
                        <a:t>ij</a:t>
                      </a:r>
                      <a:r>
                        <a:rPr kumimoji="1" lang="en-US" altLang="ja-JP" sz="1100" b="1" i="0" u="none" strike="noStrike" cap="none" normalizeH="0" baseline="0" smtClean="0">
                          <a:ln>
                            <a:noFill/>
                          </a:ln>
                          <a:solidFill>
                            <a:srgbClr val="FFFFFF"/>
                          </a:solidFill>
                          <a:effectLst/>
                          <a:latin typeface="Arial" charset="0"/>
                          <a:ea typeface="ＭＳ Ｐゴシック" charset="-128"/>
                        </a:rPr>
                        <a:t>(s</a:t>
                      </a:r>
                      <a:r>
                        <a:rPr kumimoji="1" lang="en-US" altLang="ja-JP" sz="1100" b="1" i="0" u="none" strike="noStrike" cap="none" normalizeH="0" baseline="30000" smtClean="0">
                          <a:ln>
                            <a:noFill/>
                          </a:ln>
                          <a:solidFill>
                            <a:srgbClr val="FFFFFF"/>
                          </a:solidFill>
                          <a:effectLst/>
                          <a:latin typeface="Arial" charset="0"/>
                          <a:ea typeface="ＭＳ Ｐゴシック" charset="-128"/>
                        </a:rPr>
                        <a:t>-1</a:t>
                      </a:r>
                      <a:r>
                        <a:rPr kumimoji="1" lang="en-US" altLang="ja-JP" sz="1100" b="1" i="0" u="none" strike="noStrike" cap="none" normalizeH="0" baseline="0" smtClean="0">
                          <a:ln>
                            <a:noFill/>
                          </a:ln>
                          <a:solidFill>
                            <a:srgbClr val="FFFFFF"/>
                          </a:solidFill>
                          <a:effectLst/>
                          <a:latin typeface="Arial" charset="0"/>
                          <a:ea typeface="ＭＳ Ｐゴシック" charset="-128"/>
                        </a:rPr>
                        <a:t>)</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1" i="0" u="none" strike="noStrike" cap="none" normalizeH="0" baseline="0" smtClean="0">
                          <a:ln>
                            <a:noFill/>
                          </a:ln>
                          <a:solidFill>
                            <a:srgbClr val="FFFFFF"/>
                          </a:solidFill>
                          <a:effectLst/>
                          <a:latin typeface="Arial" charset="0"/>
                          <a:ea typeface="ＭＳ Ｐゴシック" charset="-128"/>
                        </a:rPr>
                        <a:t>gf</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rgbClr val="7030A0"/>
                          </a:solidFill>
                          <a:effectLst/>
                          <a:latin typeface="Arial" charset="0"/>
                          <a:ea typeface="ＭＳ Ｐゴシック" charset="-128"/>
                        </a:rPr>
                        <a:t>3</a:t>
                      </a:r>
                      <a:r>
                        <a:rPr kumimoji="1" lang="en-US" altLang="ja-JP" sz="1200" b="0" i="0" u="none" strike="noStrike" cap="none" normalizeH="0" baseline="0" smtClean="0">
                          <a:ln>
                            <a:noFill/>
                          </a:ln>
                          <a:solidFill>
                            <a:srgbClr val="7030A0"/>
                          </a:solidFill>
                          <a:effectLst/>
                          <a:latin typeface="Arial" charset="0"/>
                          <a:ea typeface="ＭＳ Ｐゴシック" charset="-128"/>
                        </a:rPr>
                        <a:t>H</a:t>
                      </a:r>
                      <a:r>
                        <a:rPr kumimoji="1" lang="en-US" altLang="ja-JP" sz="1200" b="0" i="0" u="none" strike="noStrike" cap="none" normalizeH="0" baseline="-25000" smtClean="0">
                          <a:ln>
                            <a:noFill/>
                          </a:ln>
                          <a:solidFill>
                            <a:srgbClr val="7030A0"/>
                          </a:solidFill>
                          <a:effectLst/>
                          <a:latin typeface="Arial" charset="0"/>
                          <a:ea typeface="ＭＳ Ｐゴシック" charset="-128"/>
                        </a:rPr>
                        <a:t>5</a:t>
                      </a:r>
                      <a:r>
                        <a:rPr kumimoji="1" lang="en-US" altLang="ja-JP" sz="1200" b="0" i="0" u="none" strike="noStrike" cap="none" normalizeH="0" baseline="0" smtClean="0">
                          <a:ln>
                            <a:noFill/>
                          </a:ln>
                          <a:solidFill>
                            <a:srgbClr val="7030A0"/>
                          </a:solidFill>
                          <a:effectLst/>
                          <a:latin typeface="Arial" charset="0"/>
                          <a:ea typeface="ＭＳ Ｐゴシック" charset="-128"/>
                        </a:rPr>
                        <a:t> </a:t>
                      </a:r>
                      <a:r>
                        <a:rPr kumimoji="1" lang="en-US" altLang="ja-JP" sz="1200" b="0" i="0" u="none" strike="noStrike" cap="none" normalizeH="0" baseline="0" smtClean="0">
                          <a:ln>
                            <a:noFill/>
                          </a:ln>
                          <a:solidFill>
                            <a:srgbClr val="7030A0"/>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rgbClr val="7030A0"/>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rgbClr val="7030A0"/>
                          </a:solidFill>
                          <a:effectLst/>
                          <a:latin typeface="Arial" charset="0"/>
                          <a:ea typeface="ＭＳ Ｐゴシック" charset="-128"/>
                          <a:sym typeface="Wingdings" pitchFamily="2" charset="2"/>
                        </a:rPr>
                        <a:t>H</a:t>
                      </a:r>
                      <a:r>
                        <a:rPr kumimoji="1" lang="en-US" altLang="ja-JP" sz="1200" b="0" i="0" u="none" strike="noStrike" cap="none" normalizeH="0" baseline="-25000" smtClean="0">
                          <a:ln>
                            <a:noFill/>
                          </a:ln>
                          <a:solidFill>
                            <a:srgbClr val="7030A0"/>
                          </a:solidFill>
                          <a:effectLst/>
                          <a:latin typeface="Arial" charset="0"/>
                          <a:ea typeface="ＭＳ Ｐゴシック" charset="-128"/>
                          <a:sym typeface="Wingdings" pitchFamily="2" charset="2"/>
                        </a:rPr>
                        <a:t>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7030A0"/>
                          </a:solidFill>
                          <a:effectLst/>
                          <a:latin typeface="Arial" charset="0"/>
                          <a:ea typeface="ＭＳ Ｐゴシック" charset="-128"/>
                        </a:rPr>
                        <a:t>3884.34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7030A0"/>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7030A0"/>
                          </a:solidFill>
                          <a:effectLst/>
                          <a:latin typeface="Arial" charset="0"/>
                          <a:ea typeface="ＭＳ Ｐゴシック" charset="-128"/>
                        </a:rPr>
                        <a:t>3.94(2)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7030A0"/>
                          </a:solidFill>
                          <a:effectLst/>
                          <a:latin typeface="Arial" charset="0"/>
                          <a:ea typeface="ＭＳ Ｐゴシック" charset="-128"/>
                        </a:rPr>
                        <a:t>9.80(-6)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E2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1.69(-3)</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4.21(-11)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rgbClr val="0000FF"/>
                          </a:solidFill>
                          <a:effectLst/>
                          <a:latin typeface="Arial" charset="0"/>
                          <a:ea typeface="ＭＳ Ｐゴシック" charset="-128"/>
                        </a:rPr>
                        <a:t>3</a:t>
                      </a:r>
                      <a:r>
                        <a:rPr kumimoji="1" lang="en-US" altLang="ja-JP" sz="1200" b="0" i="0" u="none" strike="noStrike" cap="none" normalizeH="0" baseline="0" smtClean="0">
                          <a:ln>
                            <a:noFill/>
                          </a:ln>
                          <a:solidFill>
                            <a:srgbClr val="0000FF"/>
                          </a:solidFill>
                          <a:effectLst/>
                          <a:latin typeface="Arial" charset="0"/>
                          <a:ea typeface="ＭＳ Ｐゴシック" charset="-128"/>
                        </a:rPr>
                        <a:t>H</a:t>
                      </a:r>
                      <a:r>
                        <a:rPr kumimoji="1" lang="en-US" altLang="ja-JP" sz="1200" b="0" i="0" u="none" strike="noStrike" cap="none" normalizeH="0" baseline="-25000" smtClean="0">
                          <a:ln>
                            <a:noFill/>
                          </a:ln>
                          <a:solidFill>
                            <a:srgbClr val="0000FF"/>
                          </a:solidFill>
                          <a:effectLst/>
                          <a:latin typeface="Arial" charset="0"/>
                          <a:ea typeface="ＭＳ Ｐゴシック" charset="-128"/>
                        </a:rPr>
                        <a:t>6</a:t>
                      </a:r>
                      <a:r>
                        <a:rPr kumimoji="1" lang="en-US" altLang="ja-JP" sz="1200" b="0" i="0" u="none" strike="noStrike" cap="none" normalizeH="0" baseline="0" smtClean="0">
                          <a:ln>
                            <a:noFill/>
                          </a:ln>
                          <a:solidFill>
                            <a:srgbClr val="0000FF"/>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rgbClr val="0000FF"/>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rgbClr val="0000FF"/>
                          </a:solidFill>
                          <a:effectLst/>
                          <a:latin typeface="Arial" charset="0"/>
                          <a:ea typeface="ＭＳ Ｐゴシック" charset="-128"/>
                          <a:sym typeface="Wingdings" pitchFamily="2" charset="2"/>
                        </a:rPr>
                        <a:t>H</a:t>
                      </a:r>
                      <a:r>
                        <a:rPr kumimoji="1" lang="en-US" altLang="ja-JP" sz="1200" b="0" i="0" u="none" strike="noStrike" cap="none" normalizeH="0" baseline="-25000" smtClean="0">
                          <a:ln>
                            <a:noFill/>
                          </a:ln>
                          <a:solidFill>
                            <a:srgbClr val="0000FF"/>
                          </a:solidFill>
                          <a:effectLst/>
                          <a:latin typeface="Arial" charset="0"/>
                          <a:ea typeface="ＭＳ Ｐゴシック" charset="-128"/>
                          <a:sym typeface="Wingdings" pitchFamily="2" charset="2"/>
                        </a:rPr>
                        <a:t>5</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4677.96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2.05(2)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8.75(-6)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E2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3.31(-4)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1.41(-11)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chemeClr val="tx1"/>
                          </a:solidFill>
                          <a:effectLst/>
                          <a:latin typeface="Arial" charset="0"/>
                          <a:ea typeface="ＭＳ Ｐゴシック" charset="-128"/>
                        </a:rPr>
                        <a:t>1</a:t>
                      </a:r>
                      <a:r>
                        <a:rPr kumimoji="1" lang="en-US" altLang="ja-JP" sz="1200" b="0" i="0" u="none" strike="noStrike" cap="none" normalizeH="0" baseline="0" smtClean="0">
                          <a:ln>
                            <a:noFill/>
                          </a:ln>
                          <a:solidFill>
                            <a:schemeClr val="tx1"/>
                          </a:solidFill>
                          <a:effectLst/>
                          <a:latin typeface="Arial" charset="0"/>
                          <a:ea typeface="ＭＳ Ｐゴシック" charset="-128"/>
                        </a:rPr>
                        <a:t>I</a:t>
                      </a:r>
                      <a:r>
                        <a:rPr kumimoji="1" lang="en-US" altLang="ja-JP" sz="1200" b="0" i="0" u="none" strike="noStrike" cap="none" normalizeH="0" baseline="-25000" smtClean="0">
                          <a:ln>
                            <a:noFill/>
                          </a:ln>
                          <a:solidFill>
                            <a:schemeClr val="tx1"/>
                          </a:solidFill>
                          <a:effectLst/>
                          <a:latin typeface="Arial" charset="0"/>
                          <a:ea typeface="ＭＳ Ｐゴシック" charset="-128"/>
                        </a:rPr>
                        <a:t>6</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chemeClr val="tx1"/>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F</a:t>
                      </a:r>
                      <a:r>
                        <a:rPr kumimoji="1" lang="en-US" altLang="ja-JP" sz="1200" b="0" i="0" u="none" strike="noStrike" cap="none" normalizeH="0" baseline="-25000" smtClean="0">
                          <a:ln>
                            <a:noFill/>
                          </a:ln>
                          <a:solidFill>
                            <a:schemeClr val="tx1"/>
                          </a:solidFill>
                          <a:effectLst/>
                          <a:latin typeface="Arial" charset="0"/>
                          <a:ea typeface="ＭＳ Ｐゴシック" charset="-128"/>
                          <a:sym typeface="Wingdings" pitchFamily="2" charset="2"/>
                        </a:rPr>
                        <a:t>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4721.59</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2.90(-2)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1.26(-9)</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chemeClr val="tx1"/>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F</a:t>
                      </a:r>
                      <a:r>
                        <a:rPr kumimoji="1" lang="en-US" altLang="ja-JP" sz="1200" b="0" i="0" u="none" strike="noStrike" cap="none" normalizeH="0" baseline="-25000" smtClean="0">
                          <a:ln>
                            <a:noFill/>
                          </a:ln>
                          <a:solidFill>
                            <a:schemeClr val="tx1"/>
                          </a:solidFill>
                          <a:effectLst/>
                          <a:latin typeface="Arial" charset="0"/>
                          <a:ea typeface="ＭＳ Ｐゴシック" charset="-128"/>
                          <a:sym typeface="Wingdings" pitchFamily="2" charset="2"/>
                        </a:rPr>
                        <a:t>4</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chemeClr val="tx1"/>
                          </a:solidFill>
                          <a:effectLst/>
                          <a:latin typeface="Arial" charset="0"/>
                          <a:ea typeface="ＭＳ Ｐゴシック" charset="-128"/>
                        </a:rPr>
                        <a:t>3</a:t>
                      </a:r>
                      <a:r>
                        <a:rPr kumimoji="1" lang="en-US" altLang="ja-JP" sz="1200" b="0" i="0" u="none" strike="noStrike" cap="none" normalizeH="0" baseline="0" smtClean="0">
                          <a:ln>
                            <a:noFill/>
                          </a:ln>
                          <a:solidFill>
                            <a:schemeClr val="tx1"/>
                          </a:solidFill>
                          <a:effectLst/>
                          <a:latin typeface="Arial" charset="0"/>
                          <a:ea typeface="ＭＳ Ｐゴシック" charset="-128"/>
                        </a:rPr>
                        <a:t>H</a:t>
                      </a:r>
                      <a:r>
                        <a:rPr kumimoji="1" lang="en-US" altLang="ja-JP" sz="1200" b="0" i="0" u="none" strike="noStrike" cap="none" normalizeH="0" baseline="-25000" smtClean="0">
                          <a:ln>
                            <a:noFill/>
                          </a:ln>
                          <a:solidFill>
                            <a:schemeClr val="tx1"/>
                          </a:solidFill>
                          <a:effectLst/>
                          <a:latin typeface="Arial" charset="0"/>
                          <a:ea typeface="ＭＳ Ｐゴシック" charset="-128"/>
                        </a:rPr>
                        <a:t>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4826.63</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E2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6.36(-4)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2.00(-11)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rgbClr val="0000FF"/>
                          </a:solidFill>
                          <a:effectLst/>
                          <a:latin typeface="Arial" charset="0"/>
                          <a:ea typeface="ＭＳ Ｐゴシック" charset="-128"/>
                        </a:rPr>
                        <a:t>3</a:t>
                      </a:r>
                      <a:r>
                        <a:rPr kumimoji="1" lang="en-US" altLang="ja-JP" sz="1200" b="0" i="0" u="none" strike="noStrike" cap="none" normalizeH="0" baseline="0" smtClean="0">
                          <a:ln>
                            <a:noFill/>
                          </a:ln>
                          <a:solidFill>
                            <a:srgbClr val="0000FF"/>
                          </a:solidFill>
                          <a:effectLst/>
                          <a:latin typeface="Arial" charset="0"/>
                          <a:ea typeface="ＭＳ Ｐゴシック" charset="-128"/>
                        </a:rPr>
                        <a:t>F</a:t>
                      </a:r>
                      <a:r>
                        <a:rPr kumimoji="1" lang="en-US" altLang="ja-JP" sz="1200" b="0" i="0" u="none" strike="noStrike" cap="none" normalizeH="0" baseline="-25000" smtClean="0">
                          <a:ln>
                            <a:noFill/>
                          </a:ln>
                          <a:solidFill>
                            <a:srgbClr val="0000FF"/>
                          </a:solidFill>
                          <a:effectLst/>
                          <a:latin typeface="Arial" charset="0"/>
                          <a:ea typeface="ＭＳ Ｐゴシック" charset="-128"/>
                        </a:rPr>
                        <a:t>3</a:t>
                      </a:r>
                      <a:r>
                        <a:rPr kumimoji="1" lang="en-US" altLang="ja-JP" sz="1200" b="0" i="0" u="none" strike="noStrike" cap="none" normalizeH="0" baseline="0" smtClean="0">
                          <a:ln>
                            <a:noFill/>
                          </a:ln>
                          <a:solidFill>
                            <a:srgbClr val="0000FF"/>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rgbClr val="0000FF"/>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rgbClr val="0000FF"/>
                          </a:solidFill>
                          <a:effectLst/>
                          <a:latin typeface="Arial" charset="0"/>
                          <a:ea typeface="ＭＳ Ｐゴシック" charset="-128"/>
                          <a:sym typeface="Wingdings" pitchFamily="2" charset="2"/>
                        </a:rPr>
                        <a:t>F</a:t>
                      </a:r>
                      <a:r>
                        <a:rPr kumimoji="1" lang="en-US" altLang="ja-JP" sz="1200" b="0" i="0" u="none" strike="noStrike" cap="none" normalizeH="0" baseline="-25000" smtClean="0">
                          <a:ln>
                            <a:noFill/>
                          </a:ln>
                          <a:solidFill>
                            <a:srgbClr val="0000FF"/>
                          </a:solidFill>
                          <a:effectLst/>
                          <a:latin typeface="Arial" charset="0"/>
                          <a:ea typeface="ＭＳ Ｐゴシック" charset="-128"/>
                          <a:sym typeface="Wingdings" pitchFamily="2" charset="2"/>
                        </a:rPr>
                        <a:t>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5017.99</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1.75(2)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0000FF"/>
                          </a:solidFill>
                          <a:effectLst/>
                          <a:latin typeface="Arial" charset="0"/>
                          <a:ea typeface="ＭＳ Ｐゴシック" charset="-128"/>
                        </a:rPr>
                        <a:t>4.62(-6)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E2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7.28(-5)</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1.92(-12)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chemeClr val="tx1"/>
                          </a:solidFill>
                          <a:effectLst/>
                          <a:latin typeface="Arial" charset="0"/>
                          <a:ea typeface="ＭＳ Ｐゴシック" charset="-128"/>
                        </a:rPr>
                        <a:t>1</a:t>
                      </a:r>
                      <a:r>
                        <a:rPr kumimoji="1" lang="en-US" altLang="ja-JP" sz="1200" b="0" i="0" u="none" strike="noStrike" cap="none" normalizeH="0" baseline="0" smtClean="0">
                          <a:ln>
                            <a:noFill/>
                          </a:ln>
                          <a:solidFill>
                            <a:schemeClr val="tx1"/>
                          </a:solidFill>
                          <a:effectLst/>
                          <a:latin typeface="Arial" charset="0"/>
                          <a:ea typeface="ＭＳ Ｐゴシック" charset="-128"/>
                        </a:rPr>
                        <a:t>G</a:t>
                      </a:r>
                      <a:r>
                        <a:rPr kumimoji="1" lang="en-US" altLang="ja-JP" sz="1200" b="0" i="0" u="none" strike="noStrike" cap="none" normalizeH="0" baseline="-25000" smtClean="0">
                          <a:ln>
                            <a:noFill/>
                          </a:ln>
                          <a:solidFill>
                            <a:schemeClr val="tx1"/>
                          </a:solidFill>
                          <a:effectLst/>
                          <a:latin typeface="Arial" charset="0"/>
                          <a:ea typeface="ＭＳ Ｐゴシック" charset="-128"/>
                        </a:rPr>
                        <a:t>4</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chemeClr val="tx1"/>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F</a:t>
                      </a:r>
                      <a:r>
                        <a:rPr kumimoji="1" lang="en-US" altLang="ja-JP" sz="1200" b="0" i="0" u="none" strike="noStrike" cap="none" normalizeH="0" baseline="-25000" smtClean="0">
                          <a:ln>
                            <a:noFill/>
                          </a:ln>
                          <a:solidFill>
                            <a:schemeClr val="tx1"/>
                          </a:solidFill>
                          <a:effectLst/>
                          <a:latin typeface="Arial" charset="0"/>
                          <a:ea typeface="ＭＳ Ｐゴシック" charset="-128"/>
                          <a:sym typeface="Wingdings" pitchFamily="2" charset="2"/>
                        </a:rPr>
                        <a:t>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5090.88</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1.82(-4)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6.37(-12)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chemeClr val="tx1"/>
                          </a:solidFill>
                          <a:effectLst/>
                          <a:latin typeface="Arial" charset="0"/>
                          <a:ea typeface="ＭＳ Ｐゴシック" charset="-128"/>
                        </a:rPr>
                        <a:t>3</a:t>
                      </a:r>
                      <a:r>
                        <a:rPr kumimoji="1" lang="en-US" altLang="ja-JP" sz="1200" b="0" i="0" u="none" strike="noStrike" cap="none" normalizeH="0" baseline="0" smtClean="0">
                          <a:ln>
                            <a:noFill/>
                          </a:ln>
                          <a:solidFill>
                            <a:schemeClr val="tx1"/>
                          </a:solidFill>
                          <a:effectLst/>
                          <a:latin typeface="Arial" charset="0"/>
                          <a:ea typeface="ＭＳ Ｐゴシック" charset="-128"/>
                        </a:rPr>
                        <a:t>P</a:t>
                      </a:r>
                      <a:r>
                        <a:rPr kumimoji="1" lang="en-US" altLang="ja-JP" sz="1200" b="0" i="0" u="none" strike="noStrike" cap="none" normalizeH="0" baseline="-25000" smtClean="0">
                          <a:ln>
                            <a:noFill/>
                          </a:ln>
                          <a:solidFill>
                            <a:schemeClr val="tx1"/>
                          </a:solidFill>
                          <a:effectLst/>
                          <a:latin typeface="Arial" charset="0"/>
                          <a:ea typeface="ＭＳ Ｐゴシック" charset="-128"/>
                        </a:rPr>
                        <a:t>2</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chemeClr val="tx1"/>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P</a:t>
                      </a:r>
                      <a:r>
                        <a:rPr kumimoji="1" lang="en-US" altLang="ja-JP" sz="1200" b="0" i="0" u="none" strike="noStrike" cap="none" normalizeH="0" baseline="-25000" smtClean="0">
                          <a:ln>
                            <a:noFill/>
                          </a:ln>
                          <a:solidFill>
                            <a:schemeClr val="tx1"/>
                          </a:solidFill>
                          <a:effectLst/>
                          <a:latin typeface="Arial" charset="0"/>
                          <a:ea typeface="ＭＳ Ｐゴシック" charset="-128"/>
                          <a:sym typeface="Wingdings" pitchFamily="2" charset="2"/>
                        </a:rPr>
                        <a:t>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5160.06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6.43(1)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1.28(-6)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E2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6.65(-4)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1.33(-11)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chemeClr val="tx1"/>
                          </a:solidFill>
                          <a:effectLst/>
                          <a:latin typeface="Arial" charset="0"/>
                          <a:ea typeface="ＭＳ Ｐゴシック" charset="-128"/>
                        </a:rPr>
                        <a:t>3</a:t>
                      </a:r>
                      <a:r>
                        <a:rPr kumimoji="1" lang="en-US" altLang="ja-JP" sz="1200" b="0" i="0" u="none" strike="noStrike" cap="none" normalizeH="0" baseline="0" smtClean="0">
                          <a:ln>
                            <a:noFill/>
                          </a:ln>
                          <a:solidFill>
                            <a:schemeClr val="tx1"/>
                          </a:solidFill>
                          <a:effectLst/>
                          <a:latin typeface="Arial" charset="0"/>
                          <a:ea typeface="ＭＳ Ｐゴシック" charset="-128"/>
                        </a:rPr>
                        <a:t>F</a:t>
                      </a:r>
                      <a:r>
                        <a:rPr kumimoji="1" lang="en-US" altLang="ja-JP" sz="1200" b="0" i="0" u="none" strike="noStrike" cap="none" normalizeH="0" baseline="-25000" smtClean="0">
                          <a:ln>
                            <a:noFill/>
                          </a:ln>
                          <a:solidFill>
                            <a:schemeClr val="tx1"/>
                          </a:solidFill>
                          <a:effectLst/>
                          <a:latin typeface="Arial" charset="0"/>
                          <a:ea typeface="ＭＳ Ｐゴシック" charset="-128"/>
                        </a:rPr>
                        <a:t>2</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chemeClr val="tx1"/>
                          </a:solidFill>
                          <a:effectLst/>
                          <a:latin typeface="Arial" charset="0"/>
                          <a:ea typeface="ＭＳ Ｐゴシック" charset="-128"/>
                          <a:sym typeface="Wingdings" pitchFamily="2" charset="2"/>
                        </a:rPr>
                        <a:t>3</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H</a:t>
                      </a:r>
                      <a:r>
                        <a:rPr kumimoji="1" lang="en-US" altLang="ja-JP" sz="1200" b="0" i="0" u="none" strike="noStrike" cap="none" normalizeH="0" baseline="-25000" smtClean="0">
                          <a:ln>
                            <a:noFill/>
                          </a:ln>
                          <a:solidFill>
                            <a:schemeClr val="tx1"/>
                          </a:solidFill>
                          <a:effectLst/>
                          <a:latin typeface="Arial" charset="0"/>
                          <a:ea typeface="ＭＳ Ｐゴシック" charset="-128"/>
                          <a:sym typeface="Wingdings" pitchFamily="2" charset="2"/>
                        </a:rPr>
                        <a:t>4</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5366.71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7.33(-3)</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1.58(-10)</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r h="346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30000" smtClean="0">
                          <a:ln>
                            <a:noFill/>
                          </a:ln>
                          <a:solidFill>
                            <a:schemeClr val="tx1"/>
                          </a:solidFill>
                          <a:effectLst/>
                          <a:latin typeface="Arial" charset="0"/>
                          <a:ea typeface="ＭＳ Ｐゴシック" charset="-128"/>
                        </a:rPr>
                        <a:t>3</a:t>
                      </a:r>
                      <a:r>
                        <a:rPr kumimoji="1" lang="en-US" altLang="ja-JP" sz="1200" b="0" i="0" u="none" strike="noStrike" cap="none" normalizeH="0" baseline="0" smtClean="0">
                          <a:ln>
                            <a:noFill/>
                          </a:ln>
                          <a:solidFill>
                            <a:schemeClr val="tx1"/>
                          </a:solidFill>
                          <a:effectLst/>
                          <a:latin typeface="Arial" charset="0"/>
                          <a:ea typeface="ＭＳ Ｐゴシック" charset="-128"/>
                        </a:rPr>
                        <a:t>P</a:t>
                      </a:r>
                      <a:r>
                        <a:rPr kumimoji="1" lang="en-US" altLang="ja-JP" sz="1200" b="0" i="0" u="none" strike="noStrike" cap="none" normalizeH="0" baseline="-25000" smtClean="0">
                          <a:ln>
                            <a:noFill/>
                          </a:ln>
                          <a:solidFill>
                            <a:schemeClr val="tx1"/>
                          </a:solidFill>
                          <a:effectLst/>
                          <a:latin typeface="Arial" charset="0"/>
                          <a:ea typeface="ＭＳ Ｐゴシック" charset="-128"/>
                        </a:rPr>
                        <a:t>1</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a:t>
                      </a:r>
                      <a:r>
                        <a:rPr kumimoji="1" lang="en-US" altLang="ja-JP" sz="1200" b="0" i="0" u="none" strike="noStrike" cap="none" normalizeH="0" baseline="30000" smtClean="0">
                          <a:ln>
                            <a:noFill/>
                          </a:ln>
                          <a:solidFill>
                            <a:schemeClr val="tx1"/>
                          </a:solidFill>
                          <a:effectLst/>
                          <a:latin typeface="Arial" charset="0"/>
                          <a:ea typeface="ＭＳ Ｐゴシック" charset="-128"/>
                          <a:sym typeface="Wingdings" pitchFamily="2" charset="2"/>
                        </a:rPr>
                        <a:t>1</a:t>
                      </a:r>
                      <a:r>
                        <a:rPr kumimoji="1" lang="en-US" altLang="ja-JP" sz="1200" b="0" i="0" u="none" strike="noStrike" cap="none" normalizeH="0" baseline="0" smtClean="0">
                          <a:ln>
                            <a:noFill/>
                          </a:ln>
                          <a:solidFill>
                            <a:schemeClr val="tx1"/>
                          </a:solidFill>
                          <a:effectLst/>
                          <a:latin typeface="Arial" charset="0"/>
                          <a:ea typeface="ＭＳ Ｐゴシック" charset="-128"/>
                          <a:sym typeface="Wingdings" pitchFamily="2" charset="2"/>
                        </a:rPr>
                        <a:t>D</a:t>
                      </a:r>
                      <a:r>
                        <a:rPr kumimoji="1" lang="en-US" altLang="ja-JP" sz="1200" b="0" i="0" u="none" strike="noStrike" cap="none" normalizeH="0" baseline="-25000" smtClean="0">
                          <a:ln>
                            <a:noFill/>
                          </a:ln>
                          <a:solidFill>
                            <a:schemeClr val="tx1"/>
                          </a:solidFill>
                          <a:effectLst/>
                          <a:latin typeface="Arial" charset="0"/>
                          <a:ea typeface="ＭＳ Ｐゴシック" charset="-128"/>
                          <a:sym typeface="Wingdings" pitchFamily="2" charset="2"/>
                        </a:rPr>
                        <a:t>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6851.63</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M1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2.33(1)</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4.93(-7)</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390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1800" b="0" i="0" u="none" strike="noStrike" cap="none" normalizeH="0" baseline="0" smtClean="0">
                        <a:ln>
                          <a:noFill/>
                        </a:ln>
                        <a:solidFill>
                          <a:schemeClr val="tx1"/>
                        </a:solidFill>
                        <a:effectLst/>
                        <a:latin typeface="Arial" charset="0"/>
                        <a:ea typeface="ＭＳ Ｐゴシック" charset="-128"/>
                      </a:endParaRP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E2</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9.59(-6)</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charset="0"/>
                          <a:ea typeface="ＭＳ Ｐゴシック" charset="-128"/>
                        </a:rPr>
                        <a:t>2.03(-13)</a:t>
                      </a:r>
                    </a:p>
                  </a:txBody>
                  <a:tcPr marL="100798" marR="100798" marT="50397" marB="503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pic>
        <p:nvPicPr>
          <p:cNvPr id="318564" name="Picture 3"/>
          <p:cNvPicPr>
            <a:picLocks noChangeAspect="1" noChangeArrowheads="1"/>
          </p:cNvPicPr>
          <p:nvPr/>
        </p:nvPicPr>
        <p:blipFill>
          <a:blip r:embed="rId2"/>
          <a:srcRect/>
          <a:stretch>
            <a:fillRect/>
          </a:stretch>
        </p:blipFill>
        <p:spPr bwMode="auto">
          <a:xfrm>
            <a:off x="4960938" y="1636713"/>
            <a:ext cx="4921250" cy="5318125"/>
          </a:xfrm>
          <a:prstGeom prst="rect">
            <a:avLst/>
          </a:prstGeom>
          <a:noFill/>
          <a:ln w="9525">
            <a:noFill/>
            <a:miter lim="800000"/>
            <a:headEnd/>
            <a:tailEnd/>
          </a:ln>
        </p:spPr>
      </p:pic>
      <p:sp>
        <p:nvSpPr>
          <p:cNvPr id="318565" name="TextBox 6"/>
          <p:cNvSpPr txBox="1">
            <a:spLocks noChangeArrowheads="1"/>
          </p:cNvSpPr>
          <p:nvPr/>
        </p:nvSpPr>
        <p:spPr bwMode="auto">
          <a:xfrm>
            <a:off x="6421438" y="3978275"/>
            <a:ext cx="715962" cy="287338"/>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0000FF"/>
                </a:solidFill>
                <a:latin typeface="Arial" charset="0"/>
              </a:rPr>
              <a:t>5160</a:t>
            </a:r>
            <a:endParaRPr lang="zh-CN" altLang="en-US" sz="1200" b="0" i="0">
              <a:solidFill>
                <a:srgbClr val="0000FF"/>
              </a:solidFill>
              <a:latin typeface="Arial" charset="0"/>
            </a:endParaRPr>
          </a:p>
        </p:txBody>
      </p:sp>
      <p:sp>
        <p:nvSpPr>
          <p:cNvPr id="318566" name="TextBox 7"/>
          <p:cNvSpPr txBox="1">
            <a:spLocks noChangeArrowheads="1"/>
          </p:cNvSpPr>
          <p:nvPr/>
        </p:nvSpPr>
        <p:spPr bwMode="auto">
          <a:xfrm>
            <a:off x="5932488" y="4484688"/>
            <a:ext cx="714375" cy="288925"/>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0000FF"/>
                </a:solidFill>
                <a:latin typeface="Arial" charset="0"/>
              </a:rPr>
              <a:t>6851</a:t>
            </a:r>
            <a:endParaRPr lang="zh-CN" altLang="en-US" sz="1200" b="0" i="0">
              <a:solidFill>
                <a:srgbClr val="0000FF"/>
              </a:solidFill>
              <a:latin typeface="Arial" charset="0"/>
            </a:endParaRPr>
          </a:p>
        </p:txBody>
      </p:sp>
      <p:sp>
        <p:nvSpPr>
          <p:cNvPr id="318567" name="TextBox 8"/>
          <p:cNvSpPr txBox="1">
            <a:spLocks noChangeArrowheads="1"/>
          </p:cNvSpPr>
          <p:nvPr/>
        </p:nvSpPr>
        <p:spPr bwMode="auto">
          <a:xfrm>
            <a:off x="6708775" y="5770563"/>
            <a:ext cx="712788" cy="288925"/>
          </a:xfrm>
          <a:prstGeom prst="rect">
            <a:avLst/>
          </a:prstGeom>
          <a:noFill/>
          <a:ln w="9525">
            <a:noFill/>
            <a:miter lim="800000"/>
            <a:headEnd/>
            <a:tailEnd/>
          </a:ln>
        </p:spPr>
        <p:txBody>
          <a:bodyPr lIns="100794" tIns="50397" rIns="100794" bIns="50397">
            <a:spAutoFit/>
          </a:bodyPr>
          <a:lstStyle/>
          <a:p>
            <a:pPr defTabSz="1008063"/>
            <a:r>
              <a:rPr lang="en-US" altLang="ja-JP" sz="1200" i="0">
                <a:solidFill>
                  <a:srgbClr val="0000FF"/>
                </a:solidFill>
                <a:latin typeface="Arial" charset="0"/>
              </a:rPr>
              <a:t>5017</a:t>
            </a:r>
            <a:endParaRPr lang="zh-CN" altLang="en-US" sz="1200" i="0">
              <a:solidFill>
                <a:srgbClr val="0000FF"/>
              </a:solidFill>
              <a:latin typeface="Arial" charset="0"/>
            </a:endParaRPr>
          </a:p>
        </p:txBody>
      </p:sp>
      <p:sp>
        <p:nvSpPr>
          <p:cNvPr id="318568" name="TextBox 9"/>
          <p:cNvSpPr txBox="1">
            <a:spLocks noChangeArrowheads="1"/>
          </p:cNvSpPr>
          <p:nvPr/>
        </p:nvSpPr>
        <p:spPr bwMode="auto">
          <a:xfrm>
            <a:off x="8135938" y="6176963"/>
            <a:ext cx="714375" cy="288925"/>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0000FF"/>
                </a:solidFill>
                <a:latin typeface="Arial" charset="0"/>
              </a:rPr>
              <a:t>3884</a:t>
            </a:r>
            <a:endParaRPr lang="zh-CN" altLang="en-US" sz="1200" b="0" i="0">
              <a:solidFill>
                <a:srgbClr val="0000FF"/>
              </a:solidFill>
              <a:latin typeface="Arial" charset="0"/>
            </a:endParaRPr>
          </a:p>
        </p:txBody>
      </p:sp>
      <p:sp>
        <p:nvSpPr>
          <p:cNvPr id="318569" name="TextBox 10"/>
          <p:cNvSpPr txBox="1">
            <a:spLocks noChangeArrowheads="1"/>
          </p:cNvSpPr>
          <p:nvPr/>
        </p:nvSpPr>
        <p:spPr bwMode="auto">
          <a:xfrm>
            <a:off x="8818563" y="5545138"/>
            <a:ext cx="714375" cy="288925"/>
          </a:xfrm>
          <a:prstGeom prst="rect">
            <a:avLst/>
          </a:prstGeom>
          <a:noFill/>
          <a:ln w="9525">
            <a:noFill/>
            <a:miter lim="800000"/>
            <a:headEnd/>
            <a:tailEnd/>
          </a:ln>
        </p:spPr>
        <p:txBody>
          <a:bodyPr lIns="100794" tIns="50397" rIns="100794" bIns="50397">
            <a:spAutoFit/>
          </a:bodyPr>
          <a:lstStyle/>
          <a:p>
            <a:pPr defTabSz="1008063"/>
            <a:r>
              <a:rPr lang="en-US" altLang="ja-JP" sz="1200" i="0">
                <a:solidFill>
                  <a:srgbClr val="0000FF"/>
                </a:solidFill>
                <a:latin typeface="Arial" charset="0"/>
              </a:rPr>
              <a:t>4677</a:t>
            </a:r>
            <a:endParaRPr lang="zh-CN" altLang="en-US" sz="1200" i="0">
              <a:solidFill>
                <a:srgbClr val="0000FF"/>
              </a:solidFill>
              <a:latin typeface="Arial" charset="0"/>
            </a:endParaRPr>
          </a:p>
        </p:txBody>
      </p:sp>
      <p:sp>
        <p:nvSpPr>
          <p:cNvPr id="318570" name="TextBox 11"/>
          <p:cNvSpPr txBox="1">
            <a:spLocks noChangeArrowheads="1"/>
          </p:cNvSpPr>
          <p:nvPr/>
        </p:nvSpPr>
        <p:spPr bwMode="auto">
          <a:xfrm>
            <a:off x="8491538" y="4325938"/>
            <a:ext cx="557212" cy="288925"/>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FF0000"/>
                </a:solidFill>
                <a:latin typeface="Arial" charset="0"/>
              </a:rPr>
              <a:t>4721</a:t>
            </a:r>
            <a:endParaRPr lang="zh-CN" altLang="en-US" sz="1200" b="0" i="0">
              <a:solidFill>
                <a:srgbClr val="FF0000"/>
              </a:solidFill>
              <a:latin typeface="Arial" charset="0"/>
            </a:endParaRPr>
          </a:p>
        </p:txBody>
      </p:sp>
      <p:sp>
        <p:nvSpPr>
          <p:cNvPr id="318571" name="TextBox 12"/>
          <p:cNvSpPr txBox="1">
            <a:spLocks noChangeArrowheads="1"/>
          </p:cNvSpPr>
          <p:nvPr/>
        </p:nvSpPr>
        <p:spPr bwMode="auto">
          <a:xfrm>
            <a:off x="8324850" y="5049838"/>
            <a:ext cx="555625" cy="288925"/>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FF0000"/>
                </a:solidFill>
                <a:latin typeface="Arial" charset="0"/>
              </a:rPr>
              <a:t>4826</a:t>
            </a:r>
            <a:endParaRPr lang="zh-CN" altLang="en-US" sz="1200" b="0" i="0">
              <a:solidFill>
                <a:srgbClr val="FF0000"/>
              </a:solidFill>
              <a:latin typeface="Arial" charset="0"/>
            </a:endParaRPr>
          </a:p>
        </p:txBody>
      </p:sp>
      <p:sp>
        <p:nvSpPr>
          <p:cNvPr id="318572" name="TextBox 13"/>
          <p:cNvSpPr txBox="1">
            <a:spLocks noChangeArrowheads="1"/>
          </p:cNvSpPr>
          <p:nvPr/>
        </p:nvSpPr>
        <p:spPr bwMode="auto">
          <a:xfrm>
            <a:off x="7462838" y="5888038"/>
            <a:ext cx="555625" cy="288925"/>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FF0000"/>
                </a:solidFill>
                <a:latin typeface="Arial" charset="0"/>
              </a:rPr>
              <a:t>5090</a:t>
            </a:r>
            <a:endParaRPr lang="zh-CN" altLang="en-US" sz="1200" b="0" i="0">
              <a:solidFill>
                <a:srgbClr val="FF0000"/>
              </a:solidFill>
              <a:latin typeface="Arial" charset="0"/>
            </a:endParaRPr>
          </a:p>
        </p:txBody>
      </p:sp>
      <p:sp>
        <p:nvSpPr>
          <p:cNvPr id="318573" name="TextBox 14"/>
          <p:cNvSpPr txBox="1">
            <a:spLocks noChangeArrowheads="1"/>
          </p:cNvSpPr>
          <p:nvPr/>
        </p:nvSpPr>
        <p:spPr bwMode="auto">
          <a:xfrm>
            <a:off x="7024688" y="6461125"/>
            <a:ext cx="555625" cy="287338"/>
          </a:xfrm>
          <a:prstGeom prst="rect">
            <a:avLst/>
          </a:prstGeom>
          <a:noFill/>
          <a:ln w="9525">
            <a:noFill/>
            <a:miter lim="800000"/>
            <a:headEnd/>
            <a:tailEnd/>
          </a:ln>
        </p:spPr>
        <p:txBody>
          <a:bodyPr lIns="100794" tIns="50397" rIns="100794" bIns="50397">
            <a:spAutoFit/>
          </a:bodyPr>
          <a:lstStyle/>
          <a:p>
            <a:pPr defTabSz="1008063"/>
            <a:r>
              <a:rPr lang="en-US" altLang="ja-JP" sz="1200" b="0" i="0">
                <a:solidFill>
                  <a:srgbClr val="FF0000"/>
                </a:solidFill>
                <a:latin typeface="Arial" charset="0"/>
              </a:rPr>
              <a:t>5366</a:t>
            </a:r>
            <a:endParaRPr lang="zh-CN" altLang="en-US" sz="1200" b="0" i="0">
              <a:solidFill>
                <a:srgbClr val="FF0000"/>
              </a:solidFill>
              <a:latin typeface="Arial" charset="0"/>
            </a:endParaRPr>
          </a:p>
        </p:txBody>
      </p:sp>
      <p:sp>
        <p:nvSpPr>
          <p:cNvPr id="318574" name="TextBox 16"/>
          <p:cNvSpPr txBox="1">
            <a:spLocks noChangeArrowheads="1"/>
          </p:cNvSpPr>
          <p:nvPr/>
        </p:nvSpPr>
        <p:spPr bwMode="auto">
          <a:xfrm>
            <a:off x="8505825" y="6297613"/>
            <a:ext cx="714375" cy="288925"/>
          </a:xfrm>
          <a:prstGeom prst="rect">
            <a:avLst/>
          </a:prstGeom>
          <a:noFill/>
          <a:ln w="9525">
            <a:noFill/>
            <a:miter lim="800000"/>
            <a:headEnd/>
            <a:tailEnd/>
          </a:ln>
        </p:spPr>
        <p:txBody>
          <a:bodyPr lIns="100794" tIns="50397" rIns="100794" bIns="50397">
            <a:spAutoFit/>
          </a:bodyPr>
          <a:lstStyle/>
          <a:p>
            <a:pPr defTabSz="1008063"/>
            <a:r>
              <a:rPr lang="en-US" altLang="ja-JP" sz="1200" b="0" i="0">
                <a:latin typeface="Arial" charset="0"/>
              </a:rPr>
              <a:t>3894</a:t>
            </a:r>
            <a:endParaRPr lang="zh-CN" altLang="en-US" sz="1200" b="0" i="0">
              <a:latin typeface="Arial" charset="0"/>
            </a:endParaRPr>
          </a:p>
        </p:txBody>
      </p:sp>
      <p:sp>
        <p:nvSpPr>
          <p:cNvPr id="318575" name="TextBox 17"/>
          <p:cNvSpPr txBox="1">
            <a:spLocks noChangeArrowheads="1"/>
          </p:cNvSpPr>
          <p:nvPr/>
        </p:nvSpPr>
        <p:spPr bwMode="auto">
          <a:xfrm>
            <a:off x="5516563" y="1627188"/>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1</a:t>
            </a:r>
            <a:r>
              <a:rPr lang="en-US" altLang="ja-JP" sz="1200" b="0" i="0">
                <a:latin typeface="Arial" charset="0"/>
              </a:rPr>
              <a:t>S</a:t>
            </a:r>
            <a:endParaRPr lang="zh-CN" altLang="en-US" sz="1200" b="0" i="0">
              <a:latin typeface="Arial" charset="0"/>
            </a:endParaRPr>
          </a:p>
        </p:txBody>
      </p:sp>
      <p:sp>
        <p:nvSpPr>
          <p:cNvPr id="318576" name="TextBox 26"/>
          <p:cNvSpPr txBox="1">
            <a:spLocks noChangeArrowheads="1"/>
          </p:cNvSpPr>
          <p:nvPr/>
        </p:nvSpPr>
        <p:spPr bwMode="auto">
          <a:xfrm>
            <a:off x="6935788" y="4652963"/>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1</a:t>
            </a:r>
            <a:r>
              <a:rPr lang="en-US" altLang="ja-JP" sz="1200" b="0" i="0">
                <a:latin typeface="Arial" charset="0"/>
              </a:rPr>
              <a:t>D</a:t>
            </a:r>
            <a:endParaRPr lang="zh-CN" altLang="en-US" sz="1200" b="0" i="0">
              <a:latin typeface="Arial" charset="0"/>
            </a:endParaRPr>
          </a:p>
        </p:txBody>
      </p:sp>
      <p:sp>
        <p:nvSpPr>
          <p:cNvPr id="318577" name="TextBox 27"/>
          <p:cNvSpPr txBox="1">
            <a:spLocks noChangeArrowheads="1"/>
          </p:cNvSpPr>
          <p:nvPr/>
        </p:nvSpPr>
        <p:spPr bwMode="auto">
          <a:xfrm>
            <a:off x="9742488" y="5287963"/>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H</a:t>
            </a:r>
            <a:endParaRPr lang="zh-CN" altLang="en-US" sz="1200" b="0" i="0">
              <a:latin typeface="Arial" charset="0"/>
            </a:endParaRPr>
          </a:p>
        </p:txBody>
      </p:sp>
      <p:sp>
        <p:nvSpPr>
          <p:cNvPr id="318578" name="TextBox 28"/>
          <p:cNvSpPr txBox="1">
            <a:spLocks noChangeArrowheads="1"/>
          </p:cNvSpPr>
          <p:nvPr/>
        </p:nvSpPr>
        <p:spPr bwMode="auto">
          <a:xfrm>
            <a:off x="9774238" y="4106863"/>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1</a:t>
            </a:r>
            <a:r>
              <a:rPr lang="en-US" altLang="ja-JP" sz="1200" b="0" i="0">
                <a:latin typeface="Arial" charset="0"/>
              </a:rPr>
              <a:t>I</a:t>
            </a:r>
            <a:endParaRPr lang="zh-CN" altLang="en-US" sz="1200" b="0" i="0">
              <a:latin typeface="Arial" charset="0"/>
            </a:endParaRPr>
          </a:p>
        </p:txBody>
      </p:sp>
      <p:sp>
        <p:nvSpPr>
          <p:cNvPr id="318579" name="TextBox 29"/>
          <p:cNvSpPr txBox="1">
            <a:spLocks noChangeArrowheads="1"/>
          </p:cNvSpPr>
          <p:nvPr/>
        </p:nvSpPr>
        <p:spPr bwMode="auto">
          <a:xfrm>
            <a:off x="5516563" y="4573588"/>
            <a:ext cx="476250" cy="287337"/>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P</a:t>
            </a:r>
            <a:endParaRPr lang="zh-CN" altLang="en-US" sz="1200" b="0" i="0">
              <a:latin typeface="Arial" charset="0"/>
            </a:endParaRPr>
          </a:p>
        </p:txBody>
      </p:sp>
      <p:sp>
        <p:nvSpPr>
          <p:cNvPr id="318580" name="TextBox 30"/>
          <p:cNvSpPr txBox="1">
            <a:spLocks noChangeArrowheads="1"/>
          </p:cNvSpPr>
          <p:nvPr/>
        </p:nvSpPr>
        <p:spPr bwMode="auto">
          <a:xfrm>
            <a:off x="9056688" y="5881688"/>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H</a:t>
            </a:r>
            <a:endParaRPr lang="zh-CN" altLang="en-US" sz="1200" b="0" i="0">
              <a:latin typeface="Arial" charset="0"/>
            </a:endParaRPr>
          </a:p>
        </p:txBody>
      </p:sp>
      <p:sp>
        <p:nvSpPr>
          <p:cNvPr id="318581" name="TextBox 31"/>
          <p:cNvSpPr txBox="1">
            <a:spLocks noChangeArrowheads="1"/>
          </p:cNvSpPr>
          <p:nvPr/>
        </p:nvSpPr>
        <p:spPr bwMode="auto">
          <a:xfrm>
            <a:off x="8366125" y="6629400"/>
            <a:ext cx="474663" cy="285750"/>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H</a:t>
            </a:r>
            <a:endParaRPr lang="zh-CN" altLang="en-US" sz="1200" b="0" i="0">
              <a:latin typeface="Arial" charset="0"/>
            </a:endParaRPr>
          </a:p>
        </p:txBody>
      </p:sp>
      <p:sp>
        <p:nvSpPr>
          <p:cNvPr id="318582" name="TextBox 32"/>
          <p:cNvSpPr txBox="1">
            <a:spLocks noChangeArrowheads="1"/>
          </p:cNvSpPr>
          <p:nvPr/>
        </p:nvSpPr>
        <p:spPr bwMode="auto">
          <a:xfrm>
            <a:off x="6230938" y="4217988"/>
            <a:ext cx="477837" cy="287337"/>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P</a:t>
            </a:r>
            <a:endParaRPr lang="zh-CN" altLang="en-US" sz="1200" b="0" i="0">
              <a:latin typeface="Arial" charset="0"/>
            </a:endParaRPr>
          </a:p>
        </p:txBody>
      </p:sp>
      <p:sp>
        <p:nvSpPr>
          <p:cNvPr id="318583" name="TextBox 33"/>
          <p:cNvSpPr txBox="1">
            <a:spLocks noChangeArrowheads="1"/>
          </p:cNvSpPr>
          <p:nvPr/>
        </p:nvSpPr>
        <p:spPr bwMode="auto">
          <a:xfrm>
            <a:off x="6946900" y="3667125"/>
            <a:ext cx="474663"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P</a:t>
            </a:r>
            <a:endParaRPr lang="zh-CN" altLang="en-US" sz="1200" b="0" i="0">
              <a:latin typeface="Arial" charset="0"/>
            </a:endParaRPr>
          </a:p>
        </p:txBody>
      </p:sp>
      <p:sp>
        <p:nvSpPr>
          <p:cNvPr id="318584" name="TextBox 34"/>
          <p:cNvSpPr txBox="1">
            <a:spLocks noChangeArrowheads="1"/>
          </p:cNvSpPr>
          <p:nvPr/>
        </p:nvSpPr>
        <p:spPr bwMode="auto">
          <a:xfrm>
            <a:off x="6281738" y="6110288"/>
            <a:ext cx="477837"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F</a:t>
            </a:r>
            <a:endParaRPr lang="zh-CN" altLang="en-US" sz="1200" b="0" i="0">
              <a:latin typeface="Arial" charset="0"/>
            </a:endParaRPr>
          </a:p>
        </p:txBody>
      </p:sp>
      <p:sp>
        <p:nvSpPr>
          <p:cNvPr id="318585" name="TextBox 35"/>
          <p:cNvSpPr txBox="1">
            <a:spLocks noChangeArrowheads="1"/>
          </p:cNvSpPr>
          <p:nvPr/>
        </p:nvSpPr>
        <p:spPr bwMode="auto">
          <a:xfrm>
            <a:off x="7005638" y="5545138"/>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F</a:t>
            </a:r>
            <a:endParaRPr lang="zh-CN" altLang="en-US" sz="1200" b="0" i="0">
              <a:latin typeface="Arial" charset="0"/>
            </a:endParaRPr>
          </a:p>
        </p:txBody>
      </p:sp>
      <p:sp>
        <p:nvSpPr>
          <p:cNvPr id="318586" name="TextBox 36"/>
          <p:cNvSpPr txBox="1">
            <a:spLocks noChangeArrowheads="1"/>
          </p:cNvSpPr>
          <p:nvPr/>
        </p:nvSpPr>
        <p:spPr bwMode="auto">
          <a:xfrm>
            <a:off x="7700963" y="4741863"/>
            <a:ext cx="477837"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3</a:t>
            </a:r>
            <a:r>
              <a:rPr lang="en-US" altLang="ja-JP" sz="1200" b="0" i="0">
                <a:latin typeface="Arial" charset="0"/>
              </a:rPr>
              <a:t>F</a:t>
            </a:r>
            <a:endParaRPr lang="zh-CN" altLang="en-US" sz="1200" b="0" i="0">
              <a:latin typeface="Arial" charset="0"/>
            </a:endParaRPr>
          </a:p>
        </p:txBody>
      </p:sp>
      <p:sp>
        <p:nvSpPr>
          <p:cNvPr id="318587" name="TextBox 37"/>
          <p:cNvSpPr txBox="1">
            <a:spLocks noChangeArrowheads="1"/>
          </p:cNvSpPr>
          <p:nvPr/>
        </p:nvSpPr>
        <p:spPr bwMode="auto">
          <a:xfrm>
            <a:off x="8355013" y="5535613"/>
            <a:ext cx="476250" cy="288925"/>
          </a:xfrm>
          <a:prstGeom prst="rect">
            <a:avLst/>
          </a:prstGeom>
          <a:noFill/>
          <a:ln w="9525">
            <a:noFill/>
            <a:miter lim="800000"/>
            <a:headEnd/>
            <a:tailEnd/>
          </a:ln>
        </p:spPr>
        <p:txBody>
          <a:bodyPr lIns="100794" tIns="50397" rIns="100794" bIns="50397">
            <a:spAutoFit/>
          </a:bodyPr>
          <a:lstStyle/>
          <a:p>
            <a:pPr defTabSz="1008063"/>
            <a:r>
              <a:rPr lang="en-US" altLang="ja-JP" sz="1200" b="0" i="0" baseline="30000">
                <a:latin typeface="Arial" charset="0"/>
              </a:rPr>
              <a:t>1</a:t>
            </a:r>
            <a:r>
              <a:rPr lang="en-US" altLang="ja-JP" sz="1200" b="0" i="0">
                <a:latin typeface="Arial" charset="0"/>
              </a:rPr>
              <a:t>G</a:t>
            </a:r>
            <a:endParaRPr lang="zh-CN" altLang="en-US" sz="1200" b="0" i="0">
              <a:latin typeface="Arial" charset="0"/>
            </a:endParaRPr>
          </a:p>
        </p:txBody>
      </p:sp>
    </p:spTree>
    <p:extLst>
      <p:ext uri="{BB962C8B-B14F-4D97-AF65-F5344CB8AC3E}">
        <p14:creationId xmlns:p14="http://schemas.microsoft.com/office/powerpoint/2010/main" val="41681574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日付プレースホルダ 1"/>
          <p:cNvSpPr txBox="1">
            <a:spLocks noGrp="1"/>
          </p:cNvSpPr>
          <p:nvPr/>
        </p:nvSpPr>
        <p:spPr bwMode="auto">
          <a:xfrm>
            <a:off x="504825" y="6884988"/>
            <a:ext cx="2351088" cy="523875"/>
          </a:xfrm>
          <a:prstGeom prst="rect">
            <a:avLst/>
          </a:prstGeom>
          <a:noFill/>
          <a:ln w="9525">
            <a:noFill/>
            <a:miter lim="800000"/>
            <a:headEnd/>
            <a:tailEnd/>
          </a:ln>
        </p:spPr>
        <p:txBody>
          <a:bodyPr lIns="100794" tIns="50397" rIns="100794" bIns="50397"/>
          <a:lstStyle/>
          <a:p>
            <a:pPr defTabSz="1008063"/>
            <a:r>
              <a:rPr lang="en-US" altLang="ja-JP" sz="1500" b="0" i="0">
                <a:latin typeface="Arial" charset="0"/>
              </a:rPr>
              <a:t>2012/3/14</a:t>
            </a:r>
            <a:endParaRPr lang="ja-JP" altLang="en-US" sz="1500" b="0" i="0">
              <a:latin typeface="Arial" charset="0"/>
            </a:endParaRPr>
          </a:p>
        </p:txBody>
      </p:sp>
      <p:sp>
        <p:nvSpPr>
          <p:cNvPr id="322562" name="スライド番号プレースホルダ 3"/>
          <p:cNvSpPr txBox="1">
            <a:spLocks noGrp="1"/>
          </p:cNvSpPr>
          <p:nvPr/>
        </p:nvSpPr>
        <p:spPr bwMode="auto">
          <a:xfrm>
            <a:off x="7224713" y="6884988"/>
            <a:ext cx="2352675" cy="523875"/>
          </a:xfrm>
          <a:prstGeom prst="rect">
            <a:avLst/>
          </a:prstGeom>
          <a:noFill/>
          <a:ln w="9525">
            <a:noFill/>
            <a:miter lim="800000"/>
            <a:headEnd/>
            <a:tailEnd/>
          </a:ln>
        </p:spPr>
        <p:txBody>
          <a:bodyPr lIns="100794" tIns="50397" rIns="100794" bIns="50397"/>
          <a:lstStyle/>
          <a:p>
            <a:pPr algn="r" defTabSz="1008063"/>
            <a:fld id="{C204870F-A677-468B-B5AA-B2BCDDCB0C0E}" type="slidenum">
              <a:rPr lang="ja-JP" altLang="en-US" sz="1500" b="0" i="0">
                <a:latin typeface="Arial" charset="0"/>
              </a:rPr>
              <a:pPr algn="r" defTabSz="1008063"/>
              <a:t>51</a:t>
            </a:fld>
            <a:endParaRPr lang="en-US" altLang="ja-JP" sz="1500" b="0" i="0">
              <a:latin typeface="Arial" charset="0"/>
            </a:endParaRPr>
          </a:p>
        </p:txBody>
      </p:sp>
      <p:pic>
        <p:nvPicPr>
          <p:cNvPr id="322563" name="図 6" descr="spectre_108785_f14-15.jpg"/>
          <p:cNvPicPr>
            <a:picLocks noChangeAspect="1"/>
          </p:cNvPicPr>
          <p:nvPr/>
        </p:nvPicPr>
        <p:blipFill>
          <a:blip r:embed="rId2"/>
          <a:srcRect b="1132"/>
          <a:stretch>
            <a:fillRect/>
          </a:stretch>
        </p:blipFill>
        <p:spPr bwMode="auto">
          <a:xfrm>
            <a:off x="80821" y="641045"/>
            <a:ext cx="6985000" cy="6932613"/>
          </a:xfrm>
          <a:prstGeom prst="rect">
            <a:avLst/>
          </a:prstGeom>
          <a:noFill/>
          <a:ln w="9525">
            <a:noFill/>
            <a:miter lim="800000"/>
            <a:headEnd/>
            <a:tailEnd/>
          </a:ln>
        </p:spPr>
      </p:pic>
      <p:sp>
        <p:nvSpPr>
          <p:cNvPr id="322564" name="テキスト ボックス 7"/>
          <p:cNvSpPr txBox="1">
            <a:spLocks noChangeArrowheads="1"/>
          </p:cNvSpPr>
          <p:nvPr/>
        </p:nvSpPr>
        <p:spPr bwMode="auto">
          <a:xfrm>
            <a:off x="2261268" y="314211"/>
            <a:ext cx="2525712" cy="407987"/>
          </a:xfrm>
          <a:prstGeom prst="rect">
            <a:avLst/>
          </a:prstGeom>
          <a:noFill/>
          <a:ln w="9525">
            <a:noFill/>
            <a:miter lim="800000"/>
            <a:headEnd/>
            <a:tailEnd/>
          </a:ln>
        </p:spPr>
        <p:txBody>
          <a:bodyPr wrap="none" lIns="100794" tIns="50397" rIns="100794" bIns="50397">
            <a:spAutoFit/>
          </a:bodyPr>
          <a:lstStyle/>
          <a:p>
            <a:pPr defTabSz="1008063"/>
            <a:r>
              <a:rPr lang="en-US" altLang="ja-JP" sz="1500" b="0" i="0" dirty="0">
                <a:latin typeface="Calibri" pitchFamily="34" charset="0"/>
              </a:rPr>
              <a:t>He I 388.86/H I 388.91</a:t>
            </a:r>
          </a:p>
        </p:txBody>
      </p:sp>
      <p:sp>
        <p:nvSpPr>
          <p:cNvPr id="322565" name="テキスト ボックス 8"/>
          <p:cNvSpPr txBox="1">
            <a:spLocks noChangeArrowheads="1"/>
          </p:cNvSpPr>
          <p:nvPr/>
        </p:nvSpPr>
        <p:spPr bwMode="auto">
          <a:xfrm>
            <a:off x="3131587" y="4713317"/>
            <a:ext cx="1325562" cy="407987"/>
          </a:xfrm>
          <a:prstGeom prst="rect">
            <a:avLst/>
          </a:prstGeom>
          <a:noFill/>
          <a:ln w="9525">
            <a:noFill/>
            <a:miter lim="800000"/>
            <a:headEnd/>
            <a:tailEnd/>
          </a:ln>
        </p:spPr>
        <p:txBody>
          <a:bodyPr wrap="none" lIns="100794" tIns="50397" rIns="100794" bIns="50397">
            <a:spAutoFit/>
          </a:bodyPr>
          <a:lstStyle/>
          <a:p>
            <a:pPr defTabSz="1008063"/>
            <a:r>
              <a:rPr lang="en-US" altLang="ja-JP" sz="1500" b="0" i="0" dirty="0">
                <a:latin typeface="Calibri" pitchFamily="34" charset="0"/>
              </a:rPr>
              <a:t>389.404(6)</a:t>
            </a:r>
            <a:endParaRPr lang="ja-JP" altLang="en-US" sz="1500" b="0" i="0" dirty="0">
              <a:latin typeface="Calibri" pitchFamily="34" charset="0"/>
            </a:endParaRPr>
          </a:p>
        </p:txBody>
      </p:sp>
      <p:sp>
        <p:nvSpPr>
          <p:cNvPr id="322566" name="テキスト ボックス 9"/>
          <p:cNvSpPr txBox="1">
            <a:spLocks noChangeArrowheads="1"/>
          </p:cNvSpPr>
          <p:nvPr/>
        </p:nvSpPr>
        <p:spPr bwMode="auto">
          <a:xfrm>
            <a:off x="4802883" y="4560662"/>
            <a:ext cx="1325562" cy="406400"/>
          </a:xfrm>
          <a:prstGeom prst="rect">
            <a:avLst/>
          </a:prstGeom>
          <a:noFill/>
          <a:ln w="9525">
            <a:noFill/>
            <a:miter lim="800000"/>
            <a:headEnd/>
            <a:tailEnd/>
          </a:ln>
        </p:spPr>
        <p:txBody>
          <a:bodyPr wrap="none" lIns="100794" tIns="50397" rIns="100794" bIns="50397">
            <a:spAutoFit/>
          </a:bodyPr>
          <a:lstStyle/>
          <a:p>
            <a:pPr defTabSz="1008063"/>
            <a:r>
              <a:rPr lang="en-US" altLang="ja-JP" sz="1500" b="0" i="0" dirty="0">
                <a:latin typeface="Calibri" pitchFamily="34" charset="0"/>
              </a:rPr>
              <a:t>389.943(7)</a:t>
            </a:r>
            <a:endParaRPr lang="ja-JP" altLang="en-US" sz="1500" b="0" i="0" dirty="0">
              <a:latin typeface="Calibri" pitchFamily="34" charset="0"/>
            </a:endParaRPr>
          </a:p>
        </p:txBody>
      </p:sp>
      <p:sp>
        <p:nvSpPr>
          <p:cNvPr id="322567" name="テキスト ボックス 10"/>
          <p:cNvSpPr txBox="1">
            <a:spLocks noChangeArrowheads="1"/>
          </p:cNvSpPr>
          <p:nvPr/>
        </p:nvSpPr>
        <p:spPr bwMode="auto">
          <a:xfrm>
            <a:off x="4457149" y="4937918"/>
            <a:ext cx="712787" cy="714375"/>
          </a:xfrm>
          <a:prstGeom prst="rect">
            <a:avLst/>
          </a:prstGeom>
          <a:noFill/>
          <a:ln w="9525">
            <a:noFill/>
            <a:miter lim="800000"/>
            <a:headEnd/>
            <a:tailEnd/>
          </a:ln>
        </p:spPr>
        <p:txBody>
          <a:bodyPr wrap="none" lIns="100794" tIns="50397" rIns="100794" bIns="50397">
            <a:spAutoFit/>
          </a:bodyPr>
          <a:lstStyle/>
          <a:p>
            <a:pPr defTabSz="1008063"/>
            <a:r>
              <a:rPr lang="en-US" altLang="ja-JP" sz="1500" b="0" i="0" dirty="0" err="1">
                <a:solidFill>
                  <a:srgbClr val="FF0000"/>
                </a:solidFill>
                <a:latin typeface="Calibri" pitchFamily="34" charset="0"/>
              </a:rPr>
              <a:t>W</a:t>
            </a:r>
            <a:r>
              <a:rPr lang="en-US" altLang="ja-JP" sz="1500" b="0" i="0" baseline="30000" dirty="0" err="1">
                <a:solidFill>
                  <a:srgbClr val="FF0000"/>
                </a:solidFill>
                <a:latin typeface="Calibri" pitchFamily="34" charset="0"/>
              </a:rPr>
              <a:t>q</a:t>
            </a:r>
            <a:r>
              <a:rPr lang="en-US" altLang="ja-JP" sz="1500" b="0" i="0" baseline="30000" dirty="0">
                <a:solidFill>
                  <a:srgbClr val="FF0000"/>
                </a:solidFill>
                <a:latin typeface="Calibri" pitchFamily="34" charset="0"/>
              </a:rPr>
              <a:t>+</a:t>
            </a:r>
            <a:r>
              <a:rPr lang="en-US" altLang="ja-JP" sz="1500" b="0" i="0" dirty="0">
                <a:solidFill>
                  <a:srgbClr val="FF0000"/>
                </a:solidFill>
                <a:latin typeface="Calibri" pitchFamily="34" charset="0"/>
              </a:rPr>
              <a:t>?</a:t>
            </a:r>
          </a:p>
          <a:p>
            <a:pPr defTabSz="1008063"/>
            <a:endParaRPr lang="ja-JP" altLang="en-US" sz="1500" b="0" i="0" dirty="0">
              <a:solidFill>
                <a:srgbClr val="FF0000"/>
              </a:solidFill>
              <a:latin typeface="Calibri" pitchFamily="34" charset="0"/>
            </a:endParaRPr>
          </a:p>
        </p:txBody>
      </p:sp>
      <p:sp>
        <p:nvSpPr>
          <p:cNvPr id="322568" name="テキスト ボックス 11"/>
          <p:cNvSpPr txBox="1">
            <a:spLocks noChangeArrowheads="1"/>
          </p:cNvSpPr>
          <p:nvPr/>
        </p:nvSpPr>
        <p:spPr bwMode="auto">
          <a:xfrm>
            <a:off x="3747294" y="4092545"/>
            <a:ext cx="2586037" cy="441325"/>
          </a:xfrm>
          <a:prstGeom prst="rect">
            <a:avLst/>
          </a:prstGeom>
          <a:noFill/>
          <a:ln w="9525">
            <a:noFill/>
            <a:miter lim="800000"/>
            <a:headEnd/>
            <a:tailEnd/>
          </a:ln>
        </p:spPr>
        <p:txBody>
          <a:bodyPr wrap="none" lIns="100794" tIns="50397" rIns="100794" bIns="50397">
            <a:spAutoFit/>
          </a:bodyPr>
          <a:lstStyle/>
          <a:p>
            <a:pPr defTabSz="1008063"/>
            <a:r>
              <a:rPr lang="en-US" altLang="ja-JP" sz="2200" b="0" i="0" dirty="0">
                <a:latin typeface="Calibri" pitchFamily="34" charset="0"/>
              </a:rPr>
              <a:t>Instrumental: </a:t>
            </a:r>
            <a:r>
              <a:rPr lang="ja-JP" altLang="en-US" sz="1500" b="0" i="0" dirty="0">
                <a:latin typeface="Calibri" pitchFamily="34" charset="0"/>
              </a:rPr>
              <a:t> </a:t>
            </a:r>
            <a:r>
              <a:rPr lang="en-US" altLang="ja-JP" sz="1500" i="0" dirty="0">
                <a:latin typeface="Calibri" pitchFamily="34" charset="0"/>
              </a:rPr>
              <a:t>0.045nm</a:t>
            </a:r>
            <a:endParaRPr lang="ja-JP" altLang="en-US" sz="1500" i="0" dirty="0">
              <a:latin typeface="Calibri" pitchFamily="34" charset="0"/>
            </a:endParaRPr>
          </a:p>
        </p:txBody>
      </p:sp>
      <p:cxnSp>
        <p:nvCxnSpPr>
          <p:cNvPr id="14" name="直線矢印コネクタ 13"/>
          <p:cNvCxnSpPr/>
          <p:nvPr/>
        </p:nvCxnSpPr>
        <p:spPr>
          <a:xfrm>
            <a:off x="3384082" y="1979587"/>
            <a:ext cx="0" cy="10801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584535" y="4313207"/>
            <a:ext cx="912019" cy="400110"/>
          </a:xfrm>
          <a:prstGeom prst="rect">
            <a:avLst/>
          </a:prstGeom>
          <a:solidFill>
            <a:schemeClr val="bg1"/>
          </a:solidFill>
        </p:spPr>
        <p:txBody>
          <a:bodyPr wrap="square" rtlCol="0">
            <a:spAutoFit/>
          </a:bodyPr>
          <a:lstStyle/>
          <a:p>
            <a:r>
              <a:rPr kumimoji="1" lang="en-US" altLang="ja-JP" sz="2000" i="0" dirty="0" smtClean="0"/>
              <a:t>fitting</a:t>
            </a:r>
            <a:endParaRPr kumimoji="1" lang="ja-JP" altLang="en-US" sz="2000" i="0" dirty="0"/>
          </a:p>
        </p:txBody>
      </p:sp>
      <p:pic>
        <p:nvPicPr>
          <p:cNvPr id="13" name="Picture 5" descr="C:\Users\koikef\Desktop\NWNU-Presentation\W-M1\LHD.jpg"/>
          <p:cNvPicPr>
            <a:picLocks noChangeAspect="1" noChangeArrowheads="1"/>
          </p:cNvPicPr>
          <p:nvPr/>
        </p:nvPicPr>
        <p:blipFill>
          <a:blip r:embed="rId3"/>
          <a:srcRect/>
          <a:stretch>
            <a:fillRect/>
          </a:stretch>
        </p:blipFill>
        <p:spPr bwMode="auto">
          <a:xfrm>
            <a:off x="7022871" y="635722"/>
            <a:ext cx="2537281" cy="2210606"/>
          </a:xfrm>
          <a:prstGeom prst="rect">
            <a:avLst/>
          </a:prstGeom>
          <a:noFill/>
          <a:ln w="9525">
            <a:noFill/>
            <a:miter lim="800000"/>
            <a:headEnd/>
            <a:tailEnd/>
          </a:ln>
        </p:spPr>
      </p:pic>
    </p:spTree>
    <p:extLst>
      <p:ext uri="{BB962C8B-B14F-4D97-AF65-F5344CB8AC3E}">
        <p14:creationId xmlns:p14="http://schemas.microsoft.com/office/powerpoint/2010/main" val="626615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contrast="52000"/>
                    </a14:imgEffect>
                  </a14:imgLayer>
                </a14:imgProps>
              </a:ext>
              <a:ext uri="{28A0092B-C50C-407E-A947-70E740481C1C}">
                <a14:useLocalDpi xmlns:a14="http://schemas.microsoft.com/office/drawing/2010/main" val="0"/>
              </a:ext>
            </a:extLst>
          </a:blip>
          <a:srcRect/>
          <a:stretch>
            <a:fillRect/>
          </a:stretch>
        </p:blipFill>
        <p:spPr bwMode="auto">
          <a:xfrm>
            <a:off x="4679281" y="3923857"/>
            <a:ext cx="5339092" cy="2592360"/>
          </a:xfrm>
          <a:prstGeom prst="rect">
            <a:avLst/>
          </a:prstGeom>
          <a:noFill/>
          <a:ln w="3810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56613" y="6516217"/>
            <a:ext cx="9073259" cy="923330"/>
          </a:xfrm>
          <a:prstGeom prst="rect">
            <a:avLst/>
          </a:prstGeom>
        </p:spPr>
        <p:txBody>
          <a:bodyPr wrap="square">
            <a:spAutoFit/>
          </a:bodyPr>
          <a:lstStyle/>
          <a:p>
            <a:r>
              <a:rPr lang="en-US" altLang="ja-JP" i="0" dirty="0" smtClean="0"/>
              <a:t>Experiment: Z</a:t>
            </a:r>
            <a:r>
              <a:rPr lang="en-US" altLang="ja-JP" i="0" dirty="0"/>
              <a:t>. </a:t>
            </a:r>
            <a:r>
              <a:rPr lang="en-US" altLang="ja-JP" i="0" dirty="0" err="1"/>
              <a:t>Fei</a:t>
            </a:r>
            <a:r>
              <a:rPr lang="en-US" altLang="ja-JP" i="0" dirty="0"/>
              <a:t>, R. Zhao, </a:t>
            </a:r>
            <a:r>
              <a:rPr lang="en-US" altLang="ja-JP" i="0" dirty="0" smtClean="0"/>
              <a:t>et al,  </a:t>
            </a:r>
            <a:r>
              <a:rPr lang="en-US" altLang="ja-JP" i="0" dirty="0"/>
              <a:t>Accepted by Phys. Rev. A (2012).</a:t>
            </a:r>
            <a:br>
              <a:rPr lang="en-US" altLang="ja-JP" i="0" dirty="0"/>
            </a:br>
            <a:r>
              <a:rPr lang="en-US" altLang="ja-JP" i="0" dirty="0" smtClean="0"/>
              <a:t>Theory: J. </a:t>
            </a:r>
            <a:r>
              <a:rPr lang="en-US" altLang="ja-JP" i="0" dirty="0" err="1"/>
              <a:t>Grumer</a:t>
            </a:r>
            <a:r>
              <a:rPr lang="en-US" altLang="ja-JP" i="0" dirty="0"/>
              <a:t> and </a:t>
            </a:r>
            <a:r>
              <a:rPr lang="en-US" altLang="ja-JP" i="0" dirty="0" smtClean="0"/>
              <a:t>T. </a:t>
            </a:r>
            <a:r>
              <a:rPr lang="en-US" altLang="ja-JP" i="0" dirty="0" err="1"/>
              <a:t>Brage</a:t>
            </a:r>
            <a:r>
              <a:rPr lang="en-US" altLang="ja-JP" i="0" dirty="0"/>
              <a:t>, In preparation (2012</a:t>
            </a:r>
            <a:r>
              <a:rPr lang="en-US" altLang="ja-JP" i="0" dirty="0" smtClean="0"/>
              <a:t>), see also poster 3a-Mon</a:t>
            </a:r>
            <a:r>
              <a:rPr lang="en-US" altLang="ja-JP" i="0" dirty="0"/>
              <a:t/>
            </a:r>
            <a:br>
              <a:rPr lang="en-US" altLang="ja-JP" i="0" dirty="0"/>
            </a:br>
            <a:r>
              <a:rPr lang="en-US" altLang="ja-JP" i="0" dirty="0" smtClean="0"/>
              <a:t>GRASP2K: P</a:t>
            </a:r>
            <a:r>
              <a:rPr lang="en-US" altLang="ja-JP" i="0" dirty="0"/>
              <a:t>. </a:t>
            </a:r>
            <a:r>
              <a:rPr lang="en-US" altLang="ja-JP" i="0" dirty="0" err="1"/>
              <a:t>Jönsson</a:t>
            </a:r>
            <a:r>
              <a:rPr lang="en-US" altLang="ja-JP" i="0" dirty="0"/>
              <a:t>, G. </a:t>
            </a:r>
            <a:r>
              <a:rPr lang="en-US" altLang="ja-JP" i="0" dirty="0" err="1" smtClean="0"/>
              <a:t>Gaigalas</a:t>
            </a:r>
            <a:r>
              <a:rPr lang="en-US" altLang="ja-JP" i="0" dirty="0" smtClean="0"/>
              <a:t> et al, </a:t>
            </a:r>
            <a:r>
              <a:rPr lang="en-US" altLang="ja-JP" i="0" dirty="0" err="1"/>
              <a:t>Comput</a:t>
            </a:r>
            <a:r>
              <a:rPr lang="en-US" altLang="ja-JP" i="0" dirty="0"/>
              <a:t>. Phys. </a:t>
            </a:r>
            <a:r>
              <a:rPr lang="en-US" altLang="ja-JP" i="0" dirty="0" err="1"/>
              <a:t>Commun</a:t>
            </a:r>
            <a:r>
              <a:rPr lang="en-US" altLang="ja-JP" i="0" dirty="0"/>
              <a:t>. To be submitted (2012</a:t>
            </a:r>
            <a:r>
              <a:rPr lang="en-US" altLang="ja-JP" i="0" dirty="0" smtClean="0"/>
              <a:t>).</a:t>
            </a:r>
          </a:p>
        </p:txBody>
      </p:sp>
      <p:sp>
        <p:nvSpPr>
          <p:cNvPr id="3" name="正方形/長方形 2"/>
          <p:cNvSpPr/>
          <p:nvPr/>
        </p:nvSpPr>
        <p:spPr>
          <a:xfrm>
            <a:off x="389579" y="4067750"/>
            <a:ext cx="4121280" cy="2031325"/>
          </a:xfrm>
          <a:prstGeom prst="rect">
            <a:avLst/>
          </a:prstGeom>
          <a:ln w="38100">
            <a:solidFill>
              <a:srgbClr val="FF0000"/>
            </a:solidFill>
          </a:ln>
        </p:spPr>
        <p:txBody>
          <a:bodyPr wrap="square">
            <a:spAutoFit/>
          </a:bodyPr>
          <a:lstStyle/>
          <a:p>
            <a:r>
              <a:rPr lang="en-US" altLang="ja-JP" i="0" dirty="0" smtClean="0"/>
              <a:t>Experimental:</a:t>
            </a:r>
            <a:br>
              <a:rPr lang="en-US" altLang="ja-JP" i="0" dirty="0" smtClean="0"/>
            </a:br>
            <a:r>
              <a:rPr lang="en-US" altLang="ja-JP" i="0" dirty="0" smtClean="0"/>
              <a:t>             3378.4 </a:t>
            </a:r>
            <a:r>
              <a:rPr lang="en-US" altLang="ja-JP" i="0" dirty="0"/>
              <a:t>Å </a:t>
            </a:r>
            <a:r>
              <a:rPr lang="en-US" altLang="ja-JP" i="0" dirty="0" smtClean="0"/>
              <a:t>or </a:t>
            </a:r>
            <a:r>
              <a:rPr lang="en-US" altLang="ja-JP" i="0" dirty="0"/>
              <a:t>29 599 ± 2.28 </a:t>
            </a:r>
            <a:r>
              <a:rPr lang="en-US" altLang="ja-JP" i="0" dirty="0" smtClean="0"/>
              <a:t>cm</a:t>
            </a:r>
            <a:r>
              <a:rPr lang="en-US" altLang="ja-JP" i="0" baseline="30000" dirty="0" smtClean="0"/>
              <a:t>-1</a:t>
            </a:r>
            <a:r>
              <a:rPr lang="en-US" altLang="ja-JP" i="0" dirty="0"/>
              <a:t/>
            </a:r>
            <a:br>
              <a:rPr lang="en-US" altLang="ja-JP" i="0" dirty="0"/>
            </a:br>
            <a:r>
              <a:rPr lang="en-US" altLang="ja-JP" i="0" dirty="0" smtClean="0"/>
              <a:t>Theory by J. </a:t>
            </a:r>
            <a:r>
              <a:rPr lang="en-US" altLang="ja-JP" i="0" dirty="0" err="1" smtClean="0"/>
              <a:t>Grumer</a:t>
            </a:r>
            <a:r>
              <a:rPr lang="en-US" altLang="ja-JP" i="0" dirty="0" smtClean="0"/>
              <a:t> et al:</a:t>
            </a:r>
            <a:br>
              <a:rPr lang="en-US" altLang="ja-JP" i="0" dirty="0" smtClean="0"/>
            </a:br>
            <a:r>
              <a:rPr lang="en-US" altLang="ja-JP" i="0" dirty="0" smtClean="0"/>
              <a:t>             </a:t>
            </a:r>
            <a:r>
              <a:rPr lang="en-US" altLang="ja-JP" i="0" dirty="0"/>
              <a:t>3378 Å or 29 603 </a:t>
            </a:r>
            <a:r>
              <a:rPr lang="en-US" altLang="ja-JP" i="0" dirty="0" smtClean="0"/>
              <a:t>cm</a:t>
            </a:r>
            <a:r>
              <a:rPr lang="en-US" altLang="ja-JP" i="0" baseline="30000" dirty="0" smtClean="0"/>
              <a:t>-1</a:t>
            </a:r>
            <a:r>
              <a:rPr lang="en-US" altLang="ja-JP" i="0" dirty="0"/>
              <a:t/>
            </a:r>
            <a:br>
              <a:rPr lang="en-US" altLang="ja-JP" i="0" dirty="0"/>
            </a:br>
            <a:r>
              <a:rPr lang="en-US" altLang="ja-JP" i="0" dirty="0" smtClean="0"/>
              <a:t>Previous theory by X. Ding et al,</a:t>
            </a:r>
            <a:br>
              <a:rPr lang="en-US" altLang="ja-JP" i="0" dirty="0" smtClean="0"/>
            </a:br>
            <a:r>
              <a:rPr lang="en-US" altLang="ja-JP" i="0" dirty="0" smtClean="0"/>
              <a:t>             </a:t>
            </a:r>
            <a:r>
              <a:rPr lang="en-US" altLang="ja-JP" dirty="0" smtClean="0"/>
              <a:t>2012 </a:t>
            </a:r>
            <a:r>
              <a:rPr lang="en-US" altLang="ja-JP" dirty="0"/>
              <a:t>J. Phys. </a:t>
            </a:r>
            <a:r>
              <a:rPr lang="en-US" altLang="ja-JP" dirty="0" smtClean="0"/>
              <a:t>B. </a:t>
            </a:r>
            <a:r>
              <a:rPr lang="en-US" altLang="ja-JP" dirty="0"/>
              <a:t>45 </a:t>
            </a:r>
            <a:r>
              <a:rPr lang="en-US" altLang="ja-JP" dirty="0" smtClean="0"/>
              <a:t>035003:</a:t>
            </a:r>
          </a:p>
          <a:p>
            <a:r>
              <a:rPr lang="en-US" altLang="ja-JP" dirty="0"/>
              <a:t> </a:t>
            </a:r>
            <a:r>
              <a:rPr lang="en-US" altLang="ja-JP" i="0" dirty="0"/>
              <a:t>341.09 nm or 29151 </a:t>
            </a:r>
            <a:r>
              <a:rPr lang="en-US" altLang="ja-JP" i="0" dirty="0" smtClean="0"/>
              <a:t>cm</a:t>
            </a:r>
            <a:r>
              <a:rPr lang="en-US" altLang="ja-JP" i="0" baseline="30000" dirty="0" smtClean="0"/>
              <a:t>-1</a:t>
            </a:r>
            <a:endParaRPr lang="en-US" altLang="ja-JP" baseline="30000"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31497"/>
            <a:ext cx="9429872" cy="2232310"/>
          </a:xfrm>
          <a:prstGeom prst="rect">
            <a:avLst/>
          </a:prstGeom>
        </p:spPr>
      </p:pic>
      <p:sp>
        <p:nvSpPr>
          <p:cNvPr id="4" name="タイトル 3"/>
          <p:cNvSpPr>
            <a:spLocks noGrp="1"/>
          </p:cNvSpPr>
          <p:nvPr>
            <p:ph type="title" idx="4294967295"/>
          </p:nvPr>
        </p:nvSpPr>
        <p:spPr>
          <a:xfrm>
            <a:off x="0" y="0"/>
            <a:ext cx="4392222" cy="1043457"/>
          </a:xfrm>
        </p:spPr>
        <p:txBody>
          <a:bodyPr/>
          <a:lstStyle/>
          <a:p>
            <a:r>
              <a:rPr kumimoji="1" lang="en-US" altLang="ja-JP" sz="2400" b="1" dirty="0" smtClean="0">
                <a:latin typeface="Times New Roman" pitchFamily="18" charset="0"/>
                <a:cs typeface="Times New Roman" pitchFamily="18" charset="0"/>
              </a:rPr>
              <a:t>Shanghai </a:t>
            </a:r>
            <a:r>
              <a:rPr kumimoji="1" lang="en-US" altLang="ja-JP" sz="2400" b="1" dirty="0" err="1" smtClean="0">
                <a:latin typeface="Times New Roman" pitchFamily="18" charset="0"/>
                <a:cs typeface="Times New Roman" pitchFamily="18" charset="0"/>
              </a:rPr>
              <a:t>PermEBIT</a:t>
            </a:r>
            <a:r>
              <a:rPr kumimoji="1" lang="ja-JP" altLang="en-US" sz="2400" b="1" dirty="0" smtClean="0">
                <a:latin typeface="Times New Roman" pitchFamily="18" charset="0"/>
                <a:cs typeface="Times New Roman" pitchFamily="18" charset="0"/>
              </a:rPr>
              <a:t>　</a:t>
            </a:r>
            <a:r>
              <a:rPr lang="en-US" altLang="ja-JP" sz="2400" b="1" dirty="0">
                <a:latin typeface="Times New Roman" pitchFamily="18" charset="0"/>
                <a:cs typeface="Times New Roman" pitchFamily="18" charset="0"/>
              </a:rPr>
              <a:t>e</a:t>
            </a:r>
            <a:r>
              <a:rPr kumimoji="1" lang="en-US" altLang="ja-JP" sz="2400" b="1" dirty="0" smtClean="0">
                <a:latin typeface="Times New Roman" pitchFamily="18" charset="0"/>
                <a:cs typeface="Times New Roman" pitchFamily="18" charset="0"/>
              </a:rPr>
              <a:t>xperiment and GRASP2K calculation</a:t>
            </a:r>
            <a:endParaRPr kumimoji="1" lang="ja-JP" altLang="en-US" sz="2400" b="1" dirty="0">
              <a:latin typeface="Times New Roman" pitchFamily="18" charset="0"/>
              <a:cs typeface="Times New Roman" pitchFamily="18" charset="0"/>
            </a:endParaRPr>
          </a:p>
        </p:txBody>
      </p:sp>
      <p:sp>
        <p:nvSpPr>
          <p:cNvPr id="6" name="上矢印 5"/>
          <p:cNvSpPr/>
          <p:nvPr/>
        </p:nvSpPr>
        <p:spPr bwMode="auto">
          <a:xfrm rot="1571212">
            <a:off x="3235573" y="2882977"/>
            <a:ext cx="312792" cy="1316898"/>
          </a:xfrm>
          <a:prstGeom prst="up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pPr>
            <a:endParaRPr kumimoji="0" lang="ja-JP" altLang="en-US" sz="1800" b="1" i="1" u="none" strike="noStrike" cap="none" normalizeH="0" baseline="0" smtClean="0">
              <a:ln>
                <a:noFill/>
              </a:ln>
              <a:solidFill>
                <a:schemeClr val="tx1"/>
              </a:solidFill>
              <a:effectLst/>
              <a:latin typeface="Times New Roman" pitchFamily="18" charset="0"/>
            </a:endParaRPr>
          </a:p>
        </p:txBody>
      </p:sp>
      <p:pic>
        <p:nvPicPr>
          <p:cNvPr id="9"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485897" y="611397"/>
            <a:ext cx="8943975" cy="3086100"/>
          </a:xfrm>
          <a:prstGeom prst="rect">
            <a:avLst/>
          </a:prstGeom>
          <a:noFill/>
          <a:ln w="635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62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617538" y="446088"/>
            <a:ext cx="8653462" cy="3698875"/>
          </a:xfrm>
          <a:prstGeom prst="rect">
            <a:avLst/>
          </a:prstGeom>
          <a:noFill/>
          <a:ln w="9525">
            <a:noFill/>
            <a:miter lim="800000"/>
            <a:headEnd/>
            <a:tailEnd/>
          </a:ln>
        </p:spPr>
      </p:pic>
      <p:pic>
        <p:nvPicPr>
          <p:cNvPr id="329730" name="Picture 2"/>
          <p:cNvPicPr>
            <a:picLocks noChangeAspect="1" noChangeArrowheads="1"/>
          </p:cNvPicPr>
          <p:nvPr/>
        </p:nvPicPr>
        <p:blipFill>
          <a:blip r:embed="rId3"/>
          <a:srcRect/>
          <a:stretch>
            <a:fillRect/>
          </a:stretch>
        </p:blipFill>
        <p:spPr bwMode="auto">
          <a:xfrm>
            <a:off x="1249363" y="4144963"/>
            <a:ext cx="7581900" cy="3287712"/>
          </a:xfrm>
          <a:prstGeom prst="rect">
            <a:avLst/>
          </a:prstGeom>
          <a:noFill/>
          <a:ln w="9525">
            <a:noFill/>
            <a:miter lim="800000"/>
            <a:headEnd/>
            <a:tailEnd/>
          </a:ln>
        </p:spPr>
      </p:pic>
      <p:cxnSp>
        <p:nvCxnSpPr>
          <p:cNvPr id="7" name="直線矢印コネクタ 6"/>
          <p:cNvCxnSpPr>
            <a:cxnSpLocks noChangeShapeType="1"/>
          </p:cNvCxnSpPr>
          <p:nvPr/>
        </p:nvCxnSpPr>
        <p:spPr bwMode="auto">
          <a:xfrm flipH="1">
            <a:off x="2124075" y="3357563"/>
            <a:ext cx="863600" cy="1893887"/>
          </a:xfrm>
          <a:prstGeom prst="straightConnector1">
            <a:avLst/>
          </a:prstGeom>
          <a:noFill/>
          <a:ln w="50800" algn="ctr">
            <a:solidFill>
              <a:schemeClr val="tx1"/>
            </a:solidFill>
            <a:round/>
            <a:headEnd/>
            <a:tailEnd type="arrow" w="lg" len="lg"/>
          </a:ln>
        </p:spPr>
      </p:cxnSp>
      <p:cxnSp>
        <p:nvCxnSpPr>
          <p:cNvPr id="9" name="直線矢印コネクタ 8"/>
          <p:cNvCxnSpPr>
            <a:cxnSpLocks noChangeShapeType="1"/>
          </p:cNvCxnSpPr>
          <p:nvPr/>
        </p:nvCxnSpPr>
        <p:spPr bwMode="auto">
          <a:xfrm>
            <a:off x="3851275" y="3357563"/>
            <a:ext cx="3600450" cy="2159000"/>
          </a:xfrm>
          <a:prstGeom prst="straightConnector1">
            <a:avLst/>
          </a:prstGeom>
          <a:noFill/>
          <a:ln w="50800" algn="ctr">
            <a:solidFill>
              <a:schemeClr val="tx1"/>
            </a:solidFill>
            <a:round/>
            <a:headEnd/>
            <a:tailEnd type="arrow" w="lg" len="lg"/>
          </a:ln>
        </p:spPr>
      </p:cxnSp>
      <p:grpSp>
        <p:nvGrpSpPr>
          <p:cNvPr id="11" name="Group 33"/>
          <p:cNvGrpSpPr>
            <a:grpSpLocks noChangeAspect="1"/>
          </p:cNvGrpSpPr>
          <p:nvPr/>
        </p:nvGrpSpPr>
        <p:grpSpPr bwMode="auto">
          <a:xfrm>
            <a:off x="2022475" y="566738"/>
            <a:ext cx="6589713" cy="3133725"/>
            <a:chOff x="0" y="0"/>
            <a:chExt cx="4499992" cy="2274593"/>
          </a:xfrm>
        </p:grpSpPr>
        <p:pic>
          <p:nvPicPr>
            <p:cNvPr id="329736" name="Picture 2"/>
            <p:cNvPicPr>
              <a:picLocks noChangeAspect="1" noChangeArrowheads="1"/>
            </p:cNvPicPr>
            <p:nvPr/>
          </p:nvPicPr>
          <p:blipFill>
            <a:blip r:embed="rId4"/>
            <a:srcRect/>
            <a:stretch>
              <a:fillRect/>
            </a:stretch>
          </p:blipFill>
          <p:spPr bwMode="auto">
            <a:xfrm>
              <a:off x="0" y="0"/>
              <a:ext cx="4499992" cy="1885950"/>
            </a:xfrm>
            <a:prstGeom prst="rect">
              <a:avLst/>
            </a:prstGeom>
            <a:noFill/>
            <a:ln w="9525">
              <a:noFill/>
              <a:miter lim="800000"/>
              <a:headEnd/>
              <a:tailEnd/>
            </a:ln>
          </p:spPr>
        </p:pic>
        <p:pic>
          <p:nvPicPr>
            <p:cNvPr id="329737" name="Picture 3"/>
            <p:cNvPicPr>
              <a:picLocks noChangeAspect="1" noChangeArrowheads="1"/>
            </p:cNvPicPr>
            <p:nvPr/>
          </p:nvPicPr>
          <p:blipFill>
            <a:blip r:embed="rId5"/>
            <a:srcRect/>
            <a:stretch>
              <a:fillRect/>
            </a:stretch>
          </p:blipFill>
          <p:spPr bwMode="auto">
            <a:xfrm>
              <a:off x="0" y="1845968"/>
              <a:ext cx="4499992" cy="428625"/>
            </a:xfrm>
            <a:prstGeom prst="rect">
              <a:avLst/>
            </a:prstGeom>
            <a:noFill/>
            <a:ln w="9525">
              <a:noFill/>
              <a:miter lim="800000"/>
              <a:headEnd/>
              <a:tailEnd/>
            </a:ln>
          </p:spPr>
        </p:pic>
      </p:grpSp>
      <p:cxnSp>
        <p:nvCxnSpPr>
          <p:cNvPr id="14" name="直線矢印コネクタ 13"/>
          <p:cNvCxnSpPr>
            <a:cxnSpLocks noChangeShapeType="1"/>
          </p:cNvCxnSpPr>
          <p:nvPr/>
        </p:nvCxnSpPr>
        <p:spPr bwMode="auto">
          <a:xfrm>
            <a:off x="5472372" y="2354262"/>
            <a:ext cx="0" cy="3433763"/>
          </a:xfrm>
          <a:prstGeom prst="straightConnector1">
            <a:avLst/>
          </a:prstGeom>
          <a:noFill/>
          <a:ln w="101600" algn="ctr">
            <a:solidFill>
              <a:srgbClr val="009900">
                <a:alpha val="36862"/>
              </a:srgbClr>
            </a:solidFill>
            <a:round/>
            <a:headEnd type="arrow" w="med" len="med"/>
            <a:tailEnd type="arrow" w="lg" len="lg"/>
          </a:ln>
        </p:spPr>
      </p:cxnSp>
      <p:sp>
        <p:nvSpPr>
          <p:cNvPr id="16" name="テキスト ボックス 15"/>
          <p:cNvSpPr txBox="1">
            <a:spLocks noChangeArrowheads="1"/>
          </p:cNvSpPr>
          <p:nvPr/>
        </p:nvSpPr>
        <p:spPr bwMode="auto">
          <a:xfrm>
            <a:off x="5805488" y="4873625"/>
            <a:ext cx="2379662" cy="914400"/>
          </a:xfrm>
          <a:prstGeom prst="rect">
            <a:avLst/>
          </a:prstGeom>
          <a:solidFill>
            <a:srgbClr val="92D050"/>
          </a:solidFill>
          <a:ln w="9525">
            <a:noFill/>
            <a:miter lim="800000"/>
            <a:headEnd/>
            <a:tailEnd/>
          </a:ln>
        </p:spPr>
        <p:txBody>
          <a:bodyPr lIns="100794" tIns="50397" rIns="100794" bIns="50397">
            <a:spAutoFit/>
          </a:bodyPr>
          <a:lstStyle/>
          <a:p>
            <a:pPr algn="ctr" defTabSz="1008063"/>
            <a:r>
              <a:rPr kumimoji="1" lang="en-US" altLang="ja-JP" sz="2600" i="0">
                <a:cs typeface="Times New Roman" pitchFamily="18" charset="0"/>
              </a:rPr>
              <a:t>25+,  387.1 nm</a:t>
            </a:r>
          </a:p>
          <a:p>
            <a:pPr algn="ctr" defTabSz="1008063"/>
            <a:r>
              <a:rPr kumimoji="1" lang="en-US" altLang="ja-JP" sz="2600" i="0">
                <a:cs typeface="Times New Roman" pitchFamily="18" charset="0"/>
              </a:rPr>
              <a:t>J = 7/2 – 7/2</a:t>
            </a:r>
            <a:endParaRPr kumimoji="1" lang="ja-JP" altLang="en-US" sz="2600" i="0">
              <a:cs typeface="Times New Roman" pitchFamily="18" charset="0"/>
            </a:endParaRPr>
          </a:p>
        </p:txBody>
      </p:sp>
    </p:spTree>
    <p:extLst>
      <p:ext uri="{BB962C8B-B14F-4D97-AF65-F5344CB8AC3E}">
        <p14:creationId xmlns:p14="http://schemas.microsoft.com/office/powerpoint/2010/main" val="3116410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61950" y="1253701"/>
            <a:ext cx="4402282" cy="2088290"/>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171522" y="3381846"/>
            <a:ext cx="4426670" cy="1942077"/>
          </a:xfrm>
          <a:prstGeom prst="rect">
            <a:avLst/>
          </a:prstGeom>
          <a:noFill/>
          <a:ln w="9525">
            <a:noFill/>
            <a:miter lim="800000"/>
            <a:headEnd/>
            <a:tailEnd/>
          </a:ln>
        </p:spPr>
      </p:pic>
      <p:pic>
        <p:nvPicPr>
          <p:cNvPr id="4" name="Picture 2"/>
          <p:cNvPicPr>
            <a:picLocks noChangeAspect="1" noChangeArrowheads="1"/>
          </p:cNvPicPr>
          <p:nvPr/>
        </p:nvPicPr>
        <p:blipFill>
          <a:blip r:embed="rId4"/>
          <a:srcRect/>
          <a:stretch>
            <a:fillRect/>
          </a:stretch>
        </p:blipFill>
        <p:spPr bwMode="auto">
          <a:xfrm>
            <a:off x="177607" y="5436067"/>
            <a:ext cx="4420585" cy="2102677"/>
          </a:xfrm>
          <a:prstGeom prst="rect">
            <a:avLst/>
          </a:prstGeom>
          <a:noFill/>
          <a:ln w="9525">
            <a:noFill/>
            <a:miter lim="800000"/>
            <a:headEnd/>
            <a:tailEnd/>
          </a:ln>
        </p:spPr>
      </p:pic>
      <p:pic>
        <p:nvPicPr>
          <p:cNvPr id="7" name="Picture 2"/>
          <p:cNvPicPr>
            <a:picLocks noChangeAspect="1" noChangeArrowheads="1"/>
          </p:cNvPicPr>
          <p:nvPr/>
        </p:nvPicPr>
        <p:blipFill>
          <a:blip r:embed="rId5"/>
          <a:srcRect/>
          <a:stretch>
            <a:fillRect/>
          </a:stretch>
        </p:blipFill>
        <p:spPr bwMode="auto">
          <a:xfrm>
            <a:off x="5015704" y="1255415"/>
            <a:ext cx="4380066" cy="2086576"/>
          </a:xfrm>
          <a:prstGeom prst="rect">
            <a:avLst/>
          </a:prstGeom>
          <a:noFill/>
          <a:ln w="9525">
            <a:noFill/>
            <a:miter lim="800000"/>
            <a:headEnd/>
            <a:tailEnd/>
          </a:ln>
        </p:spPr>
      </p:pic>
      <p:pic>
        <p:nvPicPr>
          <p:cNvPr id="8" name="Picture 2"/>
          <p:cNvPicPr>
            <a:picLocks noChangeAspect="1" noChangeArrowheads="1"/>
          </p:cNvPicPr>
          <p:nvPr/>
        </p:nvPicPr>
        <p:blipFill>
          <a:blip r:embed="rId6"/>
          <a:srcRect/>
          <a:stretch>
            <a:fillRect/>
          </a:stretch>
        </p:blipFill>
        <p:spPr bwMode="auto">
          <a:xfrm>
            <a:off x="4962225" y="3308065"/>
            <a:ext cx="4380066" cy="2089638"/>
          </a:xfrm>
          <a:prstGeom prst="rect">
            <a:avLst/>
          </a:prstGeom>
          <a:noFill/>
          <a:ln w="9525">
            <a:noFill/>
            <a:miter lim="800000"/>
            <a:headEnd/>
            <a:tailEnd/>
          </a:ln>
        </p:spPr>
      </p:pic>
      <p:pic>
        <p:nvPicPr>
          <p:cNvPr id="9" name="Picture 3"/>
          <p:cNvPicPr>
            <a:picLocks noChangeAspect="1" noChangeArrowheads="1"/>
          </p:cNvPicPr>
          <p:nvPr/>
        </p:nvPicPr>
        <p:blipFill>
          <a:blip r:embed="rId7"/>
          <a:srcRect/>
          <a:stretch>
            <a:fillRect/>
          </a:stretch>
        </p:blipFill>
        <p:spPr bwMode="auto">
          <a:xfrm>
            <a:off x="5069183" y="5435586"/>
            <a:ext cx="4273108" cy="2102677"/>
          </a:xfrm>
          <a:prstGeom prst="rect">
            <a:avLst/>
          </a:prstGeom>
          <a:noFill/>
          <a:ln w="9525">
            <a:noFill/>
            <a:miter lim="800000"/>
            <a:headEnd/>
            <a:tailEnd/>
          </a:ln>
        </p:spPr>
      </p:pic>
      <p:sp>
        <p:nvSpPr>
          <p:cNvPr id="10" name="タイトル 9"/>
          <p:cNvSpPr>
            <a:spLocks noGrp="1"/>
          </p:cNvSpPr>
          <p:nvPr>
            <p:ph type="title" idx="4294967295"/>
          </p:nvPr>
        </p:nvSpPr>
        <p:spPr>
          <a:xfrm>
            <a:off x="504031" y="539750"/>
            <a:ext cx="9072562" cy="647727"/>
          </a:xfrm>
        </p:spPr>
        <p:txBody>
          <a:bodyPr/>
          <a:lstStyle/>
          <a:p>
            <a:r>
              <a:rPr lang="en-US" altLang="ja-JP" sz="3600" b="1" dirty="0" smtClean="0">
                <a:latin typeface="Times New Roman" pitchFamily="18" charset="0"/>
                <a:cs typeface="Times New Roman" pitchFamily="18" charset="0"/>
              </a:rPr>
              <a:t>W</a:t>
            </a:r>
            <a:r>
              <a:rPr lang="en-US" altLang="ja-JP" sz="3600" b="1" baseline="30000" dirty="0" smtClean="0">
                <a:latin typeface="Times New Roman" pitchFamily="18" charset="0"/>
                <a:cs typeface="Times New Roman" pitchFamily="18" charset="0"/>
              </a:rPr>
              <a:t>(28-</a:t>
            </a:r>
            <a:r>
              <a:rPr lang="en-US" altLang="ja-JP" sz="3600" b="1" i="1" baseline="30000" dirty="0" smtClean="0">
                <a:latin typeface="Times New Roman" pitchFamily="18" charset="0"/>
                <a:cs typeface="Times New Roman" pitchFamily="18" charset="0"/>
              </a:rPr>
              <a:t>n</a:t>
            </a:r>
            <a:r>
              <a:rPr lang="en-US" altLang="ja-JP" sz="3600" b="1" baseline="30000" dirty="0" smtClean="0">
                <a:latin typeface="Times New Roman" pitchFamily="18" charset="0"/>
                <a:cs typeface="Times New Roman" pitchFamily="18" charset="0"/>
              </a:rPr>
              <a:t>)</a:t>
            </a:r>
            <a:r>
              <a:rPr lang="en-US" altLang="ja-JP" sz="3600" b="1" i="1" baseline="30000" dirty="0" smtClean="0">
                <a:latin typeface="Times New Roman" pitchFamily="18" charset="0"/>
                <a:cs typeface="Times New Roman" pitchFamily="18" charset="0"/>
              </a:rPr>
              <a:t>+ </a:t>
            </a:r>
            <a:r>
              <a:rPr kumimoji="1" lang="en-US" altLang="ja-JP" sz="3600" b="1" dirty="0" smtClean="0">
                <a:solidFill>
                  <a:srgbClr val="000000"/>
                </a:solidFill>
                <a:effectLst/>
                <a:latin typeface="Times New Roman" pitchFamily="18" charset="0"/>
                <a:ea typeface="ＭＳ Ｐゴシック"/>
                <a:cs typeface="Times New Roman" pitchFamily="18" charset="0"/>
              </a:rPr>
              <a:t>M1 lines of 4</a:t>
            </a:r>
            <a:r>
              <a:rPr kumimoji="1" lang="en-US" altLang="ja-JP" sz="3600" b="1" i="1" dirty="0" smtClean="0">
                <a:solidFill>
                  <a:srgbClr val="000000"/>
                </a:solidFill>
                <a:effectLst/>
                <a:latin typeface="Times New Roman" pitchFamily="18" charset="0"/>
                <a:ea typeface="ＭＳ Ｐゴシック"/>
                <a:cs typeface="Times New Roman" pitchFamily="18" charset="0"/>
              </a:rPr>
              <a:t>f</a:t>
            </a:r>
            <a:r>
              <a:rPr kumimoji="1" lang="en-US" altLang="ja-JP" sz="3600" b="1" i="1" baseline="30000" dirty="0" smtClean="0">
                <a:solidFill>
                  <a:srgbClr val="000000"/>
                </a:solidFill>
                <a:effectLst/>
                <a:latin typeface="Times New Roman" pitchFamily="18" charset="0"/>
                <a:ea typeface="ＭＳ Ｐゴシック"/>
                <a:cs typeface="Times New Roman" pitchFamily="18" charset="0"/>
              </a:rPr>
              <a:t>n</a:t>
            </a:r>
            <a:r>
              <a:rPr kumimoji="1" lang="en-US" altLang="ja-JP" sz="3600" b="1" baseline="30000" dirty="0" smtClean="0">
                <a:solidFill>
                  <a:srgbClr val="000000"/>
                </a:solidFill>
                <a:effectLst/>
                <a:latin typeface="Times New Roman" pitchFamily="18" charset="0"/>
                <a:ea typeface="ＭＳ Ｐゴシック"/>
                <a:cs typeface="Times New Roman" pitchFamily="18" charset="0"/>
              </a:rPr>
              <a:t> </a:t>
            </a:r>
            <a:r>
              <a:rPr kumimoji="1" lang="en-US" altLang="ja-JP" sz="3600" b="1" dirty="0" smtClean="0">
                <a:solidFill>
                  <a:srgbClr val="000000"/>
                </a:solidFill>
                <a:effectLst/>
                <a:latin typeface="Times New Roman" pitchFamily="18" charset="0"/>
                <a:ea typeface="ＭＳ Ｐゴシック"/>
                <a:cs typeface="Times New Roman" pitchFamily="18" charset="0"/>
              </a:rPr>
              <a:t>states </a:t>
            </a:r>
            <a:r>
              <a:rPr kumimoji="1" lang="en-US" altLang="ja-JP" sz="3600" b="1" dirty="0" smtClean="0">
                <a:solidFill>
                  <a:schemeClr val="tx2"/>
                </a:solidFill>
                <a:effectLst/>
                <a:latin typeface="Times New Roman" pitchFamily="18" charset="0"/>
                <a:cs typeface="Times New Roman" pitchFamily="18" charset="0"/>
              </a:rPr>
              <a:t>with </a:t>
            </a:r>
            <a:r>
              <a:rPr kumimoji="1" lang="en-US" altLang="ja-JP" sz="3600" b="1" i="1" dirty="0" smtClean="0">
                <a:solidFill>
                  <a:schemeClr val="tx2"/>
                </a:solidFill>
                <a:effectLst/>
                <a:latin typeface="Times New Roman" pitchFamily="18" charset="0"/>
                <a:cs typeface="Times New Roman" pitchFamily="18" charset="0"/>
              </a:rPr>
              <a:t>n</a:t>
            </a:r>
            <a:r>
              <a:rPr kumimoji="1" lang="en-US" altLang="ja-JP" sz="3600" b="1" dirty="0" smtClean="0">
                <a:solidFill>
                  <a:schemeClr val="tx2"/>
                </a:solidFill>
                <a:effectLst/>
                <a:latin typeface="Times New Roman" pitchFamily="18" charset="0"/>
                <a:cs typeface="Times New Roman" pitchFamily="18" charset="0"/>
              </a:rPr>
              <a:t> = 2 ~ 7</a:t>
            </a:r>
            <a:endParaRPr kumimoji="1" lang="ja-JP" altLang="en-US" sz="3600" dirty="0">
              <a:latin typeface="Times New Roman" pitchFamily="18" charset="0"/>
              <a:cs typeface="Times New Roman" pitchFamily="18" charset="0"/>
            </a:endParaRPr>
          </a:p>
        </p:txBody>
      </p:sp>
      <p:sp>
        <p:nvSpPr>
          <p:cNvPr id="12" name="テキスト ボックス 11"/>
          <p:cNvSpPr txBox="1"/>
          <p:nvPr/>
        </p:nvSpPr>
        <p:spPr>
          <a:xfrm>
            <a:off x="3268052" y="1981211"/>
            <a:ext cx="861867" cy="646331"/>
          </a:xfrm>
          <a:prstGeom prst="rect">
            <a:avLst/>
          </a:prstGeom>
          <a:noFill/>
        </p:spPr>
        <p:txBody>
          <a:bodyPr wrap="square" rtlCol="0">
            <a:spAutoFit/>
          </a:bodyPr>
          <a:lstStyle/>
          <a:p>
            <a:r>
              <a:rPr kumimoji="1" lang="en-US" altLang="ja-JP" sz="3600" dirty="0" smtClean="0">
                <a:solidFill>
                  <a:srgbClr val="000000"/>
                </a:solidFill>
                <a:ea typeface="ＭＳ Ｐゴシック"/>
                <a:cs typeface="Times New Roman" pitchFamily="18" charset="0"/>
              </a:rPr>
              <a:t>4f </a:t>
            </a:r>
            <a:r>
              <a:rPr kumimoji="1" lang="en-US" altLang="ja-JP" sz="3600" i="0" baseline="30000" dirty="0" smtClean="0">
                <a:solidFill>
                  <a:srgbClr val="000000"/>
                </a:solidFill>
                <a:ea typeface="ＭＳ Ｐゴシック"/>
                <a:cs typeface="Times New Roman" pitchFamily="18" charset="0"/>
              </a:rPr>
              <a:t>2</a:t>
            </a:r>
            <a:endParaRPr kumimoji="1" lang="ja-JP" altLang="en-US" sz="3600" i="0" dirty="0"/>
          </a:p>
        </p:txBody>
      </p:sp>
      <p:sp>
        <p:nvSpPr>
          <p:cNvPr id="13" name="テキスト ボックス 12"/>
          <p:cNvSpPr txBox="1"/>
          <p:nvPr/>
        </p:nvSpPr>
        <p:spPr>
          <a:xfrm>
            <a:off x="3302118" y="3851847"/>
            <a:ext cx="861867" cy="646331"/>
          </a:xfrm>
          <a:prstGeom prst="rect">
            <a:avLst/>
          </a:prstGeom>
          <a:noFill/>
        </p:spPr>
        <p:txBody>
          <a:bodyPr wrap="square" rtlCol="0">
            <a:spAutoFit/>
          </a:bodyPr>
          <a:lstStyle/>
          <a:p>
            <a:r>
              <a:rPr kumimoji="1" lang="en-US" altLang="ja-JP" sz="3600" dirty="0" smtClean="0">
                <a:solidFill>
                  <a:srgbClr val="000000"/>
                </a:solidFill>
                <a:ea typeface="ＭＳ Ｐゴシック"/>
                <a:cs typeface="Times New Roman" pitchFamily="18" charset="0"/>
              </a:rPr>
              <a:t>4f </a:t>
            </a:r>
            <a:r>
              <a:rPr kumimoji="1" lang="en-US" altLang="ja-JP" sz="3600" i="0" baseline="30000" dirty="0" smtClean="0">
                <a:solidFill>
                  <a:srgbClr val="000000"/>
                </a:solidFill>
                <a:ea typeface="ＭＳ Ｐゴシック"/>
                <a:cs typeface="Times New Roman" pitchFamily="18" charset="0"/>
              </a:rPr>
              <a:t>3</a:t>
            </a:r>
            <a:endParaRPr kumimoji="1" lang="ja-JP" altLang="en-US" sz="3600" i="0" dirty="0"/>
          </a:p>
        </p:txBody>
      </p:sp>
      <p:sp>
        <p:nvSpPr>
          <p:cNvPr id="14" name="テキスト ボックス 13"/>
          <p:cNvSpPr txBox="1"/>
          <p:nvPr/>
        </p:nvSpPr>
        <p:spPr>
          <a:xfrm>
            <a:off x="3299319" y="6012147"/>
            <a:ext cx="861867" cy="646331"/>
          </a:xfrm>
          <a:prstGeom prst="rect">
            <a:avLst/>
          </a:prstGeom>
          <a:noFill/>
        </p:spPr>
        <p:txBody>
          <a:bodyPr wrap="square" rtlCol="0">
            <a:spAutoFit/>
          </a:bodyPr>
          <a:lstStyle/>
          <a:p>
            <a:r>
              <a:rPr kumimoji="1" lang="en-US" altLang="ja-JP" sz="3600" dirty="0" smtClean="0">
                <a:solidFill>
                  <a:srgbClr val="000000"/>
                </a:solidFill>
                <a:ea typeface="ＭＳ Ｐゴシック"/>
                <a:cs typeface="Times New Roman" pitchFamily="18" charset="0"/>
              </a:rPr>
              <a:t>4f </a:t>
            </a:r>
            <a:r>
              <a:rPr kumimoji="1" lang="en-US" altLang="ja-JP" sz="3600" i="0" baseline="30000" dirty="0" smtClean="0">
                <a:solidFill>
                  <a:srgbClr val="000000"/>
                </a:solidFill>
                <a:ea typeface="ＭＳ Ｐゴシック"/>
                <a:cs typeface="Times New Roman" pitchFamily="18" charset="0"/>
              </a:rPr>
              <a:t>4</a:t>
            </a:r>
            <a:endParaRPr kumimoji="1" lang="ja-JP" altLang="en-US" sz="3600" i="0" dirty="0"/>
          </a:p>
        </p:txBody>
      </p:sp>
      <p:sp>
        <p:nvSpPr>
          <p:cNvPr id="15" name="テキスト ボックス 14"/>
          <p:cNvSpPr txBox="1"/>
          <p:nvPr/>
        </p:nvSpPr>
        <p:spPr>
          <a:xfrm>
            <a:off x="8480424" y="1810444"/>
            <a:ext cx="861867" cy="646331"/>
          </a:xfrm>
          <a:prstGeom prst="rect">
            <a:avLst/>
          </a:prstGeom>
          <a:noFill/>
        </p:spPr>
        <p:txBody>
          <a:bodyPr wrap="square" rtlCol="0">
            <a:spAutoFit/>
          </a:bodyPr>
          <a:lstStyle/>
          <a:p>
            <a:r>
              <a:rPr kumimoji="1" lang="en-US" altLang="ja-JP" sz="3600" dirty="0" smtClean="0">
                <a:solidFill>
                  <a:srgbClr val="000000"/>
                </a:solidFill>
                <a:ea typeface="ＭＳ Ｐゴシック"/>
                <a:cs typeface="Times New Roman" pitchFamily="18" charset="0"/>
              </a:rPr>
              <a:t>4f </a:t>
            </a:r>
            <a:r>
              <a:rPr kumimoji="1" lang="en-US" altLang="ja-JP" sz="3600" i="0" baseline="30000" dirty="0" smtClean="0">
                <a:solidFill>
                  <a:srgbClr val="000000"/>
                </a:solidFill>
                <a:ea typeface="ＭＳ Ｐゴシック"/>
                <a:cs typeface="Times New Roman" pitchFamily="18" charset="0"/>
              </a:rPr>
              <a:t>5</a:t>
            </a:r>
            <a:endParaRPr kumimoji="1" lang="ja-JP" altLang="en-US" sz="3600" i="0" dirty="0"/>
          </a:p>
        </p:txBody>
      </p:sp>
      <p:sp>
        <p:nvSpPr>
          <p:cNvPr id="16" name="テキスト ボックス 15"/>
          <p:cNvSpPr txBox="1"/>
          <p:nvPr/>
        </p:nvSpPr>
        <p:spPr>
          <a:xfrm>
            <a:off x="8480424" y="3851846"/>
            <a:ext cx="861867" cy="646331"/>
          </a:xfrm>
          <a:prstGeom prst="rect">
            <a:avLst/>
          </a:prstGeom>
          <a:noFill/>
        </p:spPr>
        <p:txBody>
          <a:bodyPr wrap="square" rtlCol="0">
            <a:spAutoFit/>
          </a:bodyPr>
          <a:lstStyle/>
          <a:p>
            <a:r>
              <a:rPr kumimoji="1" lang="en-US" altLang="ja-JP" sz="3600" dirty="0" smtClean="0">
                <a:solidFill>
                  <a:srgbClr val="000000"/>
                </a:solidFill>
                <a:ea typeface="ＭＳ Ｐゴシック"/>
                <a:cs typeface="Times New Roman" pitchFamily="18" charset="0"/>
              </a:rPr>
              <a:t>4f </a:t>
            </a:r>
            <a:r>
              <a:rPr kumimoji="1" lang="en-US" altLang="ja-JP" sz="3600" i="0" baseline="30000" dirty="0" smtClean="0">
                <a:solidFill>
                  <a:srgbClr val="000000"/>
                </a:solidFill>
                <a:ea typeface="ＭＳ Ｐゴシック"/>
                <a:cs typeface="Times New Roman" pitchFamily="18" charset="0"/>
              </a:rPr>
              <a:t>6</a:t>
            </a:r>
            <a:endParaRPr kumimoji="1" lang="ja-JP" altLang="en-US" sz="3600" i="0" dirty="0"/>
          </a:p>
        </p:txBody>
      </p:sp>
      <p:sp>
        <p:nvSpPr>
          <p:cNvPr id="17" name="テキスト ボックス 16"/>
          <p:cNvSpPr txBox="1"/>
          <p:nvPr/>
        </p:nvSpPr>
        <p:spPr>
          <a:xfrm>
            <a:off x="8480423" y="5841074"/>
            <a:ext cx="861867" cy="646331"/>
          </a:xfrm>
          <a:prstGeom prst="rect">
            <a:avLst/>
          </a:prstGeom>
          <a:noFill/>
        </p:spPr>
        <p:txBody>
          <a:bodyPr wrap="square" rtlCol="0">
            <a:spAutoFit/>
          </a:bodyPr>
          <a:lstStyle/>
          <a:p>
            <a:r>
              <a:rPr kumimoji="1" lang="en-US" altLang="ja-JP" sz="3600" dirty="0" smtClean="0">
                <a:solidFill>
                  <a:srgbClr val="000000"/>
                </a:solidFill>
                <a:ea typeface="ＭＳ Ｐゴシック"/>
                <a:cs typeface="Times New Roman" pitchFamily="18" charset="0"/>
              </a:rPr>
              <a:t>4f </a:t>
            </a:r>
            <a:r>
              <a:rPr kumimoji="1" lang="en-US" altLang="ja-JP" sz="3600" i="0" baseline="30000" dirty="0" smtClean="0">
                <a:solidFill>
                  <a:srgbClr val="000000"/>
                </a:solidFill>
                <a:ea typeface="ＭＳ Ｐゴシック"/>
                <a:cs typeface="Times New Roman" pitchFamily="18" charset="0"/>
              </a:rPr>
              <a:t>7</a:t>
            </a:r>
            <a:endParaRPr kumimoji="1" lang="ja-JP" altLang="en-US" sz="3600" i="0" dirty="0"/>
          </a:p>
        </p:txBody>
      </p:sp>
    </p:spTree>
    <p:extLst>
      <p:ext uri="{BB962C8B-B14F-4D97-AF65-F5344CB8AC3E}">
        <p14:creationId xmlns:p14="http://schemas.microsoft.com/office/powerpoint/2010/main" val="860730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215642" y="179337"/>
            <a:ext cx="3024187" cy="1082675"/>
          </a:xfrm>
        </p:spPr>
        <p:txBody>
          <a:bodyPr/>
          <a:lstStyle/>
          <a:p>
            <a:pPr eaLnBrk="1" hangingPunct="1">
              <a:defRPr/>
            </a:pPr>
            <a:r>
              <a:rPr lang="en-US" altLang="ja-JP" b="1" dirty="0" smtClean="0">
                <a:latin typeface="Times New Roman" pitchFamily="18" charset="0"/>
              </a:rPr>
              <a:t>Summary:</a:t>
            </a:r>
            <a:endParaRPr lang="en-US" altLang="ja-JP" b="1" dirty="0">
              <a:latin typeface="Times New Roman" pitchFamily="18" charset="0"/>
            </a:endParaRPr>
          </a:p>
        </p:txBody>
      </p:sp>
      <p:sp>
        <p:nvSpPr>
          <p:cNvPr id="125954" name="Rectangle 3"/>
          <p:cNvSpPr>
            <a:spLocks noGrp="1" noChangeArrowheads="1"/>
          </p:cNvSpPr>
          <p:nvPr>
            <p:ph type="body" idx="1"/>
          </p:nvPr>
        </p:nvSpPr>
        <p:spPr>
          <a:xfrm>
            <a:off x="503682" y="1403507"/>
            <a:ext cx="9072563" cy="4989512"/>
          </a:xfrm>
        </p:spPr>
        <p:txBody>
          <a:bodyPr/>
          <a:lstStyle/>
          <a:p>
            <a:pPr marL="609600" indent="-609600" eaLnBrk="1" hangingPunct="1">
              <a:lnSpc>
                <a:spcPct val="90000"/>
              </a:lnSpc>
              <a:buFontTx/>
              <a:buAutoNum type="arabicPeriod"/>
            </a:pPr>
            <a:r>
              <a:rPr lang="en-US" altLang="ja-JP" sz="2000" b="1" dirty="0" smtClean="0">
                <a:latin typeface="Times New Roman" pitchFamily="18" charset="0"/>
              </a:rPr>
              <a:t>An introductory remark on the development of EUV lithography device has been given.</a:t>
            </a:r>
          </a:p>
          <a:p>
            <a:pPr marL="609600" indent="-609600" eaLnBrk="1" hangingPunct="1">
              <a:lnSpc>
                <a:spcPct val="90000"/>
              </a:lnSpc>
              <a:buFontTx/>
              <a:buAutoNum type="arabicPeriod"/>
            </a:pPr>
            <a:r>
              <a:rPr lang="en-US" altLang="ja-JP" sz="2000" b="1" dirty="0" smtClean="0">
                <a:latin typeface="Times New Roman" pitchFamily="18" charset="0"/>
              </a:rPr>
              <a:t>Demands on the knowledge of the emission spectra of  atomic ions with Z ~ 50 or more have been discussed in relation to the spectral narrowing and shifts that appears in N-open shell atomic ions.</a:t>
            </a:r>
          </a:p>
          <a:p>
            <a:pPr marL="609600" indent="-609600" eaLnBrk="1" hangingPunct="1">
              <a:lnSpc>
                <a:spcPct val="90000"/>
              </a:lnSpc>
              <a:buFontTx/>
              <a:buAutoNum type="arabicPeriod"/>
            </a:pPr>
            <a:r>
              <a:rPr lang="en-US" altLang="ja-JP" sz="2000" b="1" dirty="0" smtClean="0">
                <a:latin typeface="Times New Roman" pitchFamily="18" charset="0"/>
              </a:rPr>
              <a:t>The properties of electronic states and transition features in N-open shell atomic ions are discussed. </a:t>
            </a:r>
          </a:p>
          <a:p>
            <a:pPr marL="609600" indent="-609600" eaLnBrk="1" hangingPunct="1">
              <a:lnSpc>
                <a:spcPct val="90000"/>
              </a:lnSpc>
              <a:buFontTx/>
              <a:buAutoNum type="arabicPeriod"/>
            </a:pPr>
            <a:r>
              <a:rPr lang="en-US" altLang="ja-JP" sz="2000" b="1" dirty="0" smtClean="0">
                <a:latin typeface="Times New Roman" pitchFamily="18" charset="0"/>
              </a:rPr>
              <a:t>GRASP + RATIP calculation has been introduced in relation to the basics of the </a:t>
            </a:r>
            <a:r>
              <a:rPr lang="en-US" altLang="ja-JP" sz="2000" b="1" dirty="0" err="1" smtClean="0">
                <a:latin typeface="Times New Roman" pitchFamily="18" charset="0"/>
              </a:rPr>
              <a:t>variational</a:t>
            </a:r>
            <a:r>
              <a:rPr lang="en-US" altLang="ja-JP" sz="2000" b="1" dirty="0" smtClean="0">
                <a:latin typeface="Times New Roman" pitchFamily="18" charset="0"/>
              </a:rPr>
              <a:t> principle.</a:t>
            </a:r>
          </a:p>
          <a:p>
            <a:pPr marL="609600" indent="-609600" eaLnBrk="1" hangingPunct="1">
              <a:lnSpc>
                <a:spcPct val="90000"/>
              </a:lnSpc>
              <a:buFontTx/>
              <a:buAutoNum type="arabicPeriod"/>
            </a:pPr>
            <a:r>
              <a:rPr lang="en-US" altLang="ja-JP" sz="2000" b="1" dirty="0" smtClean="0">
                <a:latin typeface="Times New Roman" pitchFamily="18" charset="0"/>
              </a:rPr>
              <a:t>The EUV emission spectra of  13.5 nm have been discussed and some efforts towards the shorter wavelength regime have been introduced.</a:t>
            </a:r>
          </a:p>
          <a:p>
            <a:pPr marL="609600" indent="-609600" eaLnBrk="1" hangingPunct="1">
              <a:lnSpc>
                <a:spcPct val="90000"/>
              </a:lnSpc>
              <a:buFontTx/>
              <a:buAutoNum type="arabicPeriod"/>
            </a:pPr>
            <a:r>
              <a:rPr lang="en-US" altLang="ja-JP" sz="2000" b="1" dirty="0" smtClean="0">
                <a:latin typeface="Times New Roman" pitchFamily="18" charset="0"/>
              </a:rPr>
              <a:t>Analysis of </a:t>
            </a:r>
            <a:r>
              <a:rPr lang="en-US" altLang="ja-JP" sz="2000" b="1" dirty="0" err="1" smtClean="0">
                <a:latin typeface="Times New Roman" pitchFamily="18" charset="0"/>
              </a:rPr>
              <a:t>Gd</a:t>
            </a:r>
            <a:r>
              <a:rPr lang="en-US" altLang="ja-JP" sz="2000" b="1" dirty="0" smtClean="0">
                <a:latin typeface="Times New Roman" pitchFamily="18" charset="0"/>
              </a:rPr>
              <a:t> and </a:t>
            </a:r>
            <a:r>
              <a:rPr lang="en-US" altLang="ja-JP" sz="2000" b="1" dirty="0" err="1" smtClean="0">
                <a:latin typeface="Times New Roman" pitchFamily="18" charset="0"/>
              </a:rPr>
              <a:t>Nd</a:t>
            </a:r>
            <a:r>
              <a:rPr lang="en-US" altLang="ja-JP" sz="2000" b="1" dirty="0" smtClean="0">
                <a:latin typeface="Times New Roman" pitchFamily="18" charset="0"/>
              </a:rPr>
              <a:t> spectral lines in LHD plasmas has been made in detail.</a:t>
            </a:r>
          </a:p>
          <a:p>
            <a:pPr marL="609600" indent="-609600" eaLnBrk="1" hangingPunct="1">
              <a:lnSpc>
                <a:spcPct val="90000"/>
              </a:lnSpc>
              <a:buFontTx/>
              <a:buAutoNum type="arabicPeriod"/>
            </a:pPr>
            <a:r>
              <a:rPr lang="en-US" altLang="ja-JP" sz="2000" b="1" dirty="0" smtClean="0">
                <a:latin typeface="Times New Roman" pitchFamily="18" charset="0"/>
              </a:rPr>
              <a:t>M1 visible line emission spectra of  W ions are discussed and GRASP+RATIP calculation have been discussed</a:t>
            </a:r>
          </a:p>
        </p:txBody>
      </p:sp>
    </p:spTree>
    <p:extLst>
      <p:ext uri="{BB962C8B-B14F-4D97-AF65-F5344CB8AC3E}">
        <p14:creationId xmlns:p14="http://schemas.microsoft.com/office/powerpoint/2010/main" val="18415702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タイトル 1"/>
          <p:cNvSpPr>
            <a:spLocks noGrp="1" noChangeArrowheads="1"/>
          </p:cNvSpPr>
          <p:nvPr>
            <p:ph type="title" idx="4294967295"/>
          </p:nvPr>
        </p:nvSpPr>
        <p:spPr>
          <a:xfrm>
            <a:off x="515938" y="2271713"/>
            <a:ext cx="9072562" cy="2698750"/>
          </a:xfrm>
        </p:spPr>
        <p:txBody>
          <a:bodyPr lIns="100794" tIns="50397" rIns="100794" bIns="50397"/>
          <a:lstStyle/>
          <a:p>
            <a:pPr eaLnBrk="1" hangingPunct="1">
              <a:defRPr/>
            </a:pPr>
            <a:r>
              <a:rPr lang="en-US" altLang="ja-JP" sz="7200" b="1" i="1">
                <a:latin typeface="Times New Roman" pitchFamily="18" charset="0"/>
                <a:sym typeface="Times New Roman" pitchFamily="18" charset="0"/>
              </a:rPr>
              <a:t>Thank You</a:t>
            </a:r>
            <a:r>
              <a:rPr lang="en-US" altLang="ja-JP" sz="7200" b="1">
                <a:latin typeface="Times New Roman" pitchFamily="18" charset="0"/>
                <a:sym typeface="Times New Roman" pitchFamily="18" charset="0"/>
              </a:rPr>
              <a:t> </a:t>
            </a:r>
            <a:endParaRPr lang="ja-JP"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30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7" descr="appearance_ldp"/>
          <p:cNvPicPr>
            <a:picLocks noChangeAspect="1" noChangeArrowheads="1"/>
          </p:cNvPicPr>
          <p:nvPr/>
        </p:nvPicPr>
        <p:blipFill>
          <a:blip r:embed="rId2"/>
          <a:srcRect/>
          <a:stretch>
            <a:fillRect/>
          </a:stretch>
        </p:blipFill>
        <p:spPr bwMode="auto">
          <a:xfrm>
            <a:off x="5545138" y="1331913"/>
            <a:ext cx="4535487" cy="2771775"/>
          </a:xfrm>
          <a:prstGeom prst="rect">
            <a:avLst/>
          </a:prstGeom>
          <a:noFill/>
          <a:ln w="9525">
            <a:noFill/>
            <a:miter lim="800000"/>
            <a:headEnd/>
            <a:tailEnd/>
          </a:ln>
        </p:spPr>
      </p:pic>
      <p:sp>
        <p:nvSpPr>
          <p:cNvPr id="232450" name="Rectangle 2"/>
          <p:cNvSpPr>
            <a:spLocks noGrp="1" noChangeArrowheads="1"/>
          </p:cNvSpPr>
          <p:nvPr>
            <p:ph type="title"/>
          </p:nvPr>
        </p:nvSpPr>
        <p:spPr>
          <a:xfrm>
            <a:off x="1655763" y="539750"/>
            <a:ext cx="7056437" cy="576263"/>
          </a:xfrm>
        </p:spPr>
        <p:txBody>
          <a:bodyPr/>
          <a:lstStyle/>
          <a:p>
            <a:pPr>
              <a:defRPr/>
            </a:pPr>
            <a:r>
              <a:rPr lang="en-US" altLang="ja-JP" sz="2800" b="1" smtClean="0">
                <a:latin typeface="Times New Roman" pitchFamily="18" charset="0"/>
              </a:rPr>
              <a:t>EUV lithography with DPP light source</a:t>
            </a:r>
            <a:endParaRPr lang="ja-JP" altLang="en-US" sz="2800" b="1" smtClean="0">
              <a:latin typeface="Times New Roman" pitchFamily="18" charset="0"/>
            </a:endParaRPr>
          </a:p>
        </p:txBody>
      </p:sp>
      <p:pic>
        <p:nvPicPr>
          <p:cNvPr id="129027" name="Picture 5" descr="ldp_operation_principle"/>
          <p:cNvPicPr>
            <a:picLocks noChangeAspect="1" noChangeArrowheads="1"/>
          </p:cNvPicPr>
          <p:nvPr/>
        </p:nvPicPr>
        <p:blipFill>
          <a:blip r:embed="rId3"/>
          <a:srcRect/>
          <a:stretch>
            <a:fillRect/>
          </a:stretch>
        </p:blipFill>
        <p:spPr bwMode="auto">
          <a:xfrm>
            <a:off x="215900" y="3059113"/>
            <a:ext cx="5688013" cy="3886200"/>
          </a:xfrm>
          <a:prstGeom prst="rect">
            <a:avLst/>
          </a:prstGeom>
          <a:noFill/>
          <a:ln w="28575">
            <a:solidFill>
              <a:srgbClr val="3366FF"/>
            </a:solidFill>
            <a:miter lim="800000"/>
            <a:headEnd/>
            <a:tailEnd/>
          </a:ln>
        </p:spPr>
      </p:pic>
      <p:sp>
        <p:nvSpPr>
          <p:cNvPr id="129028" name="Rectangle 6"/>
          <p:cNvSpPr>
            <a:spLocks noChangeArrowheads="1"/>
          </p:cNvSpPr>
          <p:nvPr/>
        </p:nvSpPr>
        <p:spPr bwMode="auto">
          <a:xfrm>
            <a:off x="3455988" y="7019925"/>
            <a:ext cx="5645150" cy="366713"/>
          </a:xfrm>
          <a:prstGeom prst="rect">
            <a:avLst/>
          </a:prstGeom>
          <a:noFill/>
          <a:ln w="9525">
            <a:noFill/>
            <a:miter lim="800000"/>
            <a:headEnd/>
            <a:tailEnd/>
          </a:ln>
        </p:spPr>
        <p:txBody>
          <a:bodyPr wrap="none">
            <a:spAutoFit/>
          </a:bodyPr>
          <a:lstStyle/>
          <a:p>
            <a:pPr defTabSz="914400"/>
            <a:r>
              <a:rPr lang="en-US" altLang="ja-JP"/>
              <a:t>http://www.ushio.co.jp/en/NEWS/products/20111027.html</a:t>
            </a:r>
            <a:endParaRPr lang="ja-JP" altLang="en-US"/>
          </a:p>
        </p:txBody>
      </p:sp>
      <p:sp>
        <p:nvSpPr>
          <p:cNvPr id="129029" name="Line 9"/>
          <p:cNvSpPr>
            <a:spLocks noChangeShapeType="1"/>
          </p:cNvSpPr>
          <p:nvPr/>
        </p:nvSpPr>
        <p:spPr bwMode="auto">
          <a:xfrm>
            <a:off x="1223963" y="5075238"/>
            <a:ext cx="431800" cy="288925"/>
          </a:xfrm>
          <a:prstGeom prst="line">
            <a:avLst/>
          </a:prstGeom>
          <a:noFill/>
          <a:ln w="38100">
            <a:solidFill>
              <a:srgbClr val="FF0000"/>
            </a:solidFill>
            <a:round/>
            <a:headEnd/>
            <a:tailEnd type="triangle" w="lg" len="med"/>
          </a:ln>
        </p:spPr>
        <p:txBody>
          <a:bodyPr/>
          <a:lstStyle/>
          <a:p>
            <a:endParaRPr lang="ja-JP" altLang="en-US"/>
          </a:p>
        </p:txBody>
      </p:sp>
      <p:sp>
        <p:nvSpPr>
          <p:cNvPr id="129030" name="Text Box 10"/>
          <p:cNvSpPr txBox="1">
            <a:spLocks noChangeArrowheads="1"/>
          </p:cNvSpPr>
          <p:nvPr/>
        </p:nvSpPr>
        <p:spPr bwMode="auto">
          <a:xfrm>
            <a:off x="215900" y="4716463"/>
            <a:ext cx="1081088" cy="720725"/>
          </a:xfrm>
          <a:prstGeom prst="rect">
            <a:avLst/>
          </a:prstGeom>
          <a:solidFill>
            <a:srgbClr val="FF99CC"/>
          </a:solidFill>
          <a:ln w="19050">
            <a:solidFill>
              <a:srgbClr val="FF0000"/>
            </a:solidFill>
            <a:miter lim="800000"/>
            <a:headEnd/>
            <a:tailEnd/>
          </a:ln>
        </p:spPr>
        <p:txBody>
          <a:bodyPr>
            <a:spAutoFit/>
          </a:bodyPr>
          <a:lstStyle/>
          <a:p>
            <a:pPr algn="ctr" defTabSz="914400">
              <a:spcBef>
                <a:spcPct val="50000"/>
              </a:spcBef>
            </a:pPr>
            <a:r>
              <a:rPr lang="en-US" altLang="ja-JP" sz="2000" i="0"/>
              <a:t>Sn (Z=50)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360363" y="323850"/>
            <a:ext cx="3024187" cy="1082675"/>
          </a:xfrm>
        </p:spPr>
        <p:txBody>
          <a:bodyPr/>
          <a:lstStyle/>
          <a:p>
            <a:pPr eaLnBrk="1" hangingPunct="1">
              <a:defRPr/>
            </a:pPr>
            <a:r>
              <a:rPr lang="en-US" altLang="ja-JP" b="1">
                <a:latin typeface="Times New Roman" pitchFamily="18" charset="0"/>
              </a:rPr>
              <a:t>Outline:</a:t>
            </a:r>
          </a:p>
        </p:txBody>
      </p:sp>
      <p:sp>
        <p:nvSpPr>
          <p:cNvPr id="125954" name="Rectangle 3"/>
          <p:cNvSpPr>
            <a:spLocks noGrp="1" noChangeArrowheads="1"/>
          </p:cNvSpPr>
          <p:nvPr>
            <p:ph type="body" idx="1"/>
          </p:nvPr>
        </p:nvSpPr>
        <p:spPr>
          <a:noFill/>
        </p:spPr>
        <p:txBody>
          <a:bodyPr/>
          <a:lstStyle/>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 introductory remark on the development of EUV lithography device</a:t>
            </a:r>
          </a:p>
          <a:p>
            <a:pPr marL="609600" indent="-609600" eaLnBrk="1" hangingPunct="1">
              <a:lnSpc>
                <a:spcPct val="90000"/>
              </a:lnSpc>
              <a:buFontTx/>
              <a:buAutoNum type="arabicPeriod"/>
            </a:pPr>
            <a:r>
              <a:rPr lang="en-US" altLang="ja-JP" sz="2400" b="1" dirty="0" smtClean="0">
                <a:solidFill>
                  <a:srgbClr val="FF0000"/>
                </a:solidFill>
                <a:latin typeface="Times New Roman" pitchFamily="18" charset="0"/>
              </a:rPr>
              <a:t>Demands on the knowledge of the emission spectra of  atomic ions with Z ~ 50 or more.</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properties of electronic states and transition features in N-open shell atomic ions. </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Calculation of many electron highly charged atomic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The EUV emission spectra of  13.5 nm </a:t>
            </a:r>
            <a:r>
              <a:rPr lang="en-US" altLang="ja-JP" sz="2400" b="1" dirty="0" smtClean="0">
                <a:solidFill>
                  <a:schemeClr val="bg1">
                    <a:lumMod val="75000"/>
                  </a:schemeClr>
                </a:solidFill>
                <a:latin typeface="Times New Roman" pitchFamily="18" charset="0"/>
              </a:rPr>
              <a:t>or shorter.</a:t>
            </a:r>
            <a:endParaRPr lang="en-US" altLang="ja-JP" sz="2400" b="1" dirty="0" smtClean="0">
              <a:solidFill>
                <a:schemeClr val="bg1">
                  <a:lumMod val="75000"/>
                </a:schemeClr>
              </a:solidFill>
              <a:latin typeface="Times New Roman" pitchFamily="18" charset="0"/>
            </a:endParaRP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Analysis of </a:t>
            </a:r>
            <a:r>
              <a:rPr lang="en-US" altLang="ja-JP" sz="2400" b="1" dirty="0" err="1" smtClean="0">
                <a:solidFill>
                  <a:schemeClr val="bg1">
                    <a:lumMod val="75000"/>
                  </a:schemeClr>
                </a:solidFill>
                <a:latin typeface="Times New Roman" pitchFamily="18" charset="0"/>
              </a:rPr>
              <a:t>Gd</a:t>
            </a:r>
            <a:r>
              <a:rPr lang="en-US" altLang="ja-JP" sz="2400" b="1" dirty="0" smtClean="0">
                <a:solidFill>
                  <a:schemeClr val="bg1">
                    <a:lumMod val="75000"/>
                  </a:schemeClr>
                </a:solidFill>
                <a:latin typeface="Times New Roman" pitchFamily="18" charset="0"/>
              </a:rPr>
              <a:t> and </a:t>
            </a:r>
            <a:r>
              <a:rPr lang="en-US" altLang="ja-JP" sz="2400" b="1" dirty="0" err="1" smtClean="0">
                <a:solidFill>
                  <a:schemeClr val="bg1">
                    <a:lumMod val="75000"/>
                  </a:schemeClr>
                </a:solidFill>
                <a:latin typeface="Times New Roman" pitchFamily="18" charset="0"/>
              </a:rPr>
              <a:t>Nd</a:t>
            </a:r>
            <a:r>
              <a:rPr lang="en-US" altLang="ja-JP" sz="2400" b="1" dirty="0" smtClean="0">
                <a:solidFill>
                  <a:schemeClr val="bg1">
                    <a:lumMod val="75000"/>
                  </a:schemeClr>
                </a:solidFill>
                <a:latin typeface="Times New Roman" pitchFamily="18" charset="0"/>
              </a:rPr>
              <a:t> spectral lines in LHD plasmas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M1 visible line emission spectra of  W ions</a:t>
            </a:r>
          </a:p>
          <a:p>
            <a:pPr marL="609600" indent="-609600" eaLnBrk="1" hangingPunct="1">
              <a:lnSpc>
                <a:spcPct val="90000"/>
              </a:lnSpc>
              <a:buFontTx/>
              <a:buAutoNum type="arabicPeriod"/>
            </a:pPr>
            <a:r>
              <a:rPr lang="en-US" altLang="ja-JP" sz="2400" b="1" dirty="0" smtClean="0">
                <a:solidFill>
                  <a:schemeClr val="bg1">
                    <a:lumMod val="75000"/>
                  </a:schemeClr>
                </a:solidFill>
                <a:latin typeface="Times New Roman" pitchFamily="18" charset="0"/>
              </a:rPr>
              <a:t>Summary</a:t>
            </a:r>
          </a:p>
        </p:txBody>
      </p:sp>
    </p:spTree>
    <p:extLst>
      <p:ext uri="{BB962C8B-B14F-4D97-AF65-F5344CB8AC3E}">
        <p14:creationId xmlns:p14="http://schemas.microsoft.com/office/powerpoint/2010/main" val="4249454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0" y="-1"/>
            <a:ext cx="4248202" cy="1331913"/>
          </a:xfrm>
        </p:spPr>
        <p:txBody>
          <a:bodyPr/>
          <a:lstStyle/>
          <a:p>
            <a:pPr>
              <a:defRPr/>
            </a:pPr>
            <a:r>
              <a:rPr lang="en-US" altLang="ja-JP" sz="2600" b="1" dirty="0" smtClean="0">
                <a:latin typeface="Times New Roman" pitchFamily="18" charset="0"/>
              </a:rPr>
              <a:t>EUV Emission Spectra </a:t>
            </a:r>
            <a:br>
              <a:rPr lang="en-US" altLang="ja-JP" sz="2600" b="1" dirty="0" smtClean="0">
                <a:latin typeface="Times New Roman" pitchFamily="18" charset="0"/>
              </a:rPr>
            </a:br>
            <a:r>
              <a:rPr lang="en-US" altLang="ja-JP" sz="2600" b="1" dirty="0" smtClean="0">
                <a:latin typeface="Times New Roman" pitchFamily="18" charset="0"/>
              </a:rPr>
              <a:t>from Laser Produced </a:t>
            </a:r>
            <a:br>
              <a:rPr lang="en-US" altLang="ja-JP" sz="2600" b="1" dirty="0" smtClean="0">
                <a:latin typeface="Times New Roman" pitchFamily="18" charset="0"/>
              </a:rPr>
            </a:br>
            <a:r>
              <a:rPr lang="en-US" altLang="ja-JP" sz="2600" b="1" dirty="0" smtClean="0">
                <a:latin typeface="Times New Roman" pitchFamily="18" charset="0"/>
              </a:rPr>
              <a:t>Tin (</a:t>
            </a:r>
            <a:r>
              <a:rPr lang="en-US" altLang="ja-JP" sz="2600" b="1" dirty="0" err="1" smtClean="0">
                <a:latin typeface="Times New Roman" pitchFamily="18" charset="0"/>
              </a:rPr>
              <a:t>Sn</a:t>
            </a:r>
            <a:r>
              <a:rPr lang="en-US" altLang="ja-JP" sz="2600" b="1" dirty="0" smtClean="0">
                <a:latin typeface="Times New Roman" pitchFamily="18" charset="0"/>
              </a:rPr>
              <a:t>) Plasmas</a:t>
            </a:r>
            <a:endParaRPr lang="ja-JP" altLang="en-US" sz="2600" b="1" dirty="0" smtClean="0">
              <a:latin typeface="Times New Roman" pitchFamily="18" charset="0"/>
            </a:endParaRPr>
          </a:p>
        </p:txBody>
      </p:sp>
      <p:pic>
        <p:nvPicPr>
          <p:cNvPr id="130050" name="Picture 189"/>
          <p:cNvPicPr>
            <a:picLocks noChangeAspect="1" noChangeArrowheads="1"/>
          </p:cNvPicPr>
          <p:nvPr/>
        </p:nvPicPr>
        <p:blipFill>
          <a:blip r:embed="rId2"/>
          <a:srcRect/>
          <a:stretch>
            <a:fillRect/>
          </a:stretch>
        </p:blipFill>
        <p:spPr bwMode="auto">
          <a:xfrm>
            <a:off x="215900" y="1331913"/>
            <a:ext cx="9610725" cy="5419725"/>
          </a:xfrm>
          <a:prstGeom prst="rect">
            <a:avLst/>
          </a:prstGeom>
          <a:noFill/>
          <a:ln w="9525">
            <a:noFill/>
            <a:miter lim="800000"/>
            <a:headEnd/>
            <a:tailEnd/>
          </a:ln>
        </p:spPr>
      </p:pic>
      <p:pic>
        <p:nvPicPr>
          <p:cNvPr id="130051" name="Picture 190"/>
          <p:cNvPicPr>
            <a:picLocks noChangeAspect="1" noChangeArrowheads="1"/>
          </p:cNvPicPr>
          <p:nvPr/>
        </p:nvPicPr>
        <p:blipFill>
          <a:blip r:embed="rId3"/>
          <a:srcRect/>
          <a:stretch>
            <a:fillRect/>
          </a:stretch>
        </p:blipFill>
        <p:spPr bwMode="auto">
          <a:xfrm>
            <a:off x="5040313" y="539750"/>
            <a:ext cx="2381250" cy="4714875"/>
          </a:xfrm>
          <a:prstGeom prst="rect">
            <a:avLst/>
          </a:prstGeom>
          <a:noFill/>
          <a:ln w="9525">
            <a:noFill/>
            <a:miter lim="800000"/>
            <a:headEnd/>
            <a:tailEnd/>
          </a:ln>
        </p:spPr>
      </p:pic>
      <p:pic>
        <p:nvPicPr>
          <p:cNvPr id="130052" name="Picture 191"/>
          <p:cNvPicPr>
            <a:picLocks noChangeAspect="1" noChangeArrowheads="1"/>
          </p:cNvPicPr>
          <p:nvPr/>
        </p:nvPicPr>
        <p:blipFill>
          <a:blip r:embed="rId4"/>
          <a:srcRect/>
          <a:stretch>
            <a:fillRect/>
          </a:stretch>
        </p:blipFill>
        <p:spPr bwMode="auto">
          <a:xfrm>
            <a:off x="5986241" y="1056369"/>
            <a:ext cx="3286125" cy="1704975"/>
          </a:xfrm>
          <a:prstGeom prst="rect">
            <a:avLst/>
          </a:prstGeom>
          <a:noFill/>
          <a:ln w="9525">
            <a:noFill/>
            <a:miter lim="800000"/>
            <a:headEnd/>
            <a:tailEnd/>
          </a:ln>
        </p:spPr>
      </p:pic>
      <p:grpSp>
        <p:nvGrpSpPr>
          <p:cNvPr id="2" name="グループ化 1"/>
          <p:cNvGrpSpPr/>
          <p:nvPr/>
        </p:nvGrpSpPr>
        <p:grpSpPr>
          <a:xfrm>
            <a:off x="2160588" y="2916238"/>
            <a:ext cx="7200900" cy="2266950"/>
            <a:chOff x="2160588" y="2916238"/>
            <a:chExt cx="7200900" cy="2266950"/>
          </a:xfrm>
        </p:grpSpPr>
        <p:pic>
          <p:nvPicPr>
            <p:cNvPr id="130053" name="Picture 192"/>
            <p:cNvPicPr>
              <a:picLocks noChangeAspect="1" noChangeArrowheads="1"/>
            </p:cNvPicPr>
            <p:nvPr/>
          </p:nvPicPr>
          <p:blipFill>
            <a:blip r:embed="rId5"/>
            <a:srcRect/>
            <a:stretch>
              <a:fillRect/>
            </a:stretch>
          </p:blipFill>
          <p:spPr bwMode="auto">
            <a:xfrm>
              <a:off x="7039430" y="3232150"/>
              <a:ext cx="2322058" cy="438150"/>
            </a:xfrm>
            <a:prstGeom prst="rect">
              <a:avLst/>
            </a:prstGeom>
            <a:noFill/>
            <a:ln w="9525">
              <a:noFill/>
              <a:miter lim="800000"/>
              <a:headEnd/>
              <a:tailEnd/>
            </a:ln>
          </p:spPr>
        </p:pic>
        <p:pic>
          <p:nvPicPr>
            <p:cNvPr id="130054" name="Picture 193"/>
            <p:cNvPicPr>
              <a:picLocks noChangeAspect="1" noChangeArrowheads="1"/>
            </p:cNvPicPr>
            <p:nvPr/>
          </p:nvPicPr>
          <p:blipFill>
            <a:blip r:embed="rId6"/>
            <a:srcRect/>
            <a:stretch>
              <a:fillRect/>
            </a:stretch>
          </p:blipFill>
          <p:spPr bwMode="auto">
            <a:xfrm>
              <a:off x="2160588" y="2916238"/>
              <a:ext cx="7200900" cy="2266950"/>
            </a:xfrm>
            <a:prstGeom prst="rect">
              <a:avLst/>
            </a:prstGeom>
            <a:noFill/>
            <a:ln w="9525">
              <a:noFill/>
              <a:miter lim="800000"/>
              <a:headEnd/>
              <a:tailEnd/>
            </a:ln>
          </p:spPr>
        </p:pic>
      </p:grpSp>
      <p:pic>
        <p:nvPicPr>
          <p:cNvPr id="130055" name="Picture 194"/>
          <p:cNvPicPr>
            <a:picLocks noChangeAspect="1" noChangeArrowheads="1"/>
          </p:cNvPicPr>
          <p:nvPr/>
        </p:nvPicPr>
        <p:blipFill>
          <a:blip r:embed="rId7"/>
          <a:srcRect/>
          <a:stretch>
            <a:fillRect/>
          </a:stretch>
        </p:blipFill>
        <p:spPr bwMode="auto">
          <a:xfrm>
            <a:off x="1368425" y="1403350"/>
            <a:ext cx="4114800" cy="4533900"/>
          </a:xfrm>
          <a:prstGeom prst="rect">
            <a:avLst/>
          </a:prstGeom>
          <a:noFill/>
          <a:ln w="9525">
            <a:noFill/>
            <a:miter lim="800000"/>
            <a:headEnd/>
            <a:tailEnd/>
          </a:ln>
        </p:spPr>
      </p:pic>
      <p:pic>
        <p:nvPicPr>
          <p:cNvPr id="130056" name="Picture 195"/>
          <p:cNvPicPr>
            <a:picLocks noChangeAspect="1" noChangeArrowheads="1"/>
          </p:cNvPicPr>
          <p:nvPr/>
        </p:nvPicPr>
        <p:blipFill>
          <a:blip r:embed="rId8"/>
          <a:srcRect/>
          <a:stretch>
            <a:fillRect/>
          </a:stretch>
        </p:blipFill>
        <p:spPr bwMode="auto">
          <a:xfrm>
            <a:off x="503238" y="6156325"/>
            <a:ext cx="9077325" cy="447675"/>
          </a:xfrm>
          <a:prstGeom prst="rect">
            <a:avLst/>
          </a:prstGeom>
          <a:noFill/>
          <a:ln w="9525">
            <a:noFill/>
            <a:miter lim="800000"/>
            <a:headEnd/>
            <a:tailEnd/>
          </a:ln>
        </p:spPr>
      </p:pic>
      <p:pic>
        <p:nvPicPr>
          <p:cNvPr id="130057" name="Picture 196"/>
          <p:cNvPicPr>
            <a:picLocks noChangeAspect="1" noChangeArrowheads="1"/>
          </p:cNvPicPr>
          <p:nvPr/>
        </p:nvPicPr>
        <p:blipFill>
          <a:blip r:embed="rId9"/>
          <a:srcRect/>
          <a:stretch>
            <a:fillRect/>
          </a:stretch>
        </p:blipFill>
        <p:spPr bwMode="auto">
          <a:xfrm>
            <a:off x="3671888" y="6948488"/>
            <a:ext cx="5391150" cy="419100"/>
          </a:xfrm>
          <a:prstGeom prst="rect">
            <a:avLst/>
          </a:prstGeom>
          <a:noFill/>
          <a:ln w="9525">
            <a:noFill/>
            <a:miter lim="800000"/>
            <a:headEnd/>
            <a:tailEnd/>
          </a:ln>
        </p:spPr>
      </p:pic>
      <p:sp>
        <p:nvSpPr>
          <p:cNvPr id="130058" name="AutoShape 197"/>
          <p:cNvSpPr>
            <a:spLocks noChangeArrowheads="1"/>
          </p:cNvSpPr>
          <p:nvPr/>
        </p:nvSpPr>
        <p:spPr bwMode="auto">
          <a:xfrm>
            <a:off x="5616575" y="4572000"/>
            <a:ext cx="360363" cy="792163"/>
          </a:xfrm>
          <a:prstGeom prst="downArrow">
            <a:avLst>
              <a:gd name="adj1" fmla="val 50000"/>
              <a:gd name="adj2" fmla="val 54956"/>
            </a:avLst>
          </a:prstGeom>
          <a:solidFill>
            <a:srgbClr val="FF0000"/>
          </a:solidFill>
          <a:ln w="19050">
            <a:solidFill>
              <a:srgbClr val="FF0000"/>
            </a:solidFill>
            <a:miter lim="800000"/>
            <a:headEnd/>
            <a:tailEnd/>
          </a:ln>
        </p:spPr>
        <p:txBody>
          <a:bodyPr vert="eaVert"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0"/>
            <a:ext cx="2663825" cy="755650"/>
          </a:xfrm>
        </p:spPr>
        <p:txBody>
          <a:bodyPr/>
          <a:lstStyle/>
          <a:p>
            <a:pPr>
              <a:defRPr/>
            </a:pPr>
            <a:r>
              <a:rPr lang="en-US" altLang="ja-JP" sz="2000" b="1" dirty="0" smtClean="0">
                <a:latin typeface="Times New Roman" pitchFamily="18" charset="0"/>
              </a:rPr>
              <a:t>Conditions for highest conversion efficiency</a:t>
            </a:r>
          </a:p>
        </p:txBody>
      </p:sp>
      <p:sp>
        <p:nvSpPr>
          <p:cNvPr id="131074" name="Text Box 5"/>
          <p:cNvSpPr txBox="1">
            <a:spLocks noChangeArrowheads="1"/>
          </p:cNvSpPr>
          <p:nvPr/>
        </p:nvSpPr>
        <p:spPr bwMode="auto">
          <a:xfrm>
            <a:off x="8135938" y="4572000"/>
            <a:ext cx="1944687" cy="915988"/>
          </a:xfrm>
          <a:prstGeom prst="rect">
            <a:avLst/>
          </a:prstGeom>
          <a:noFill/>
          <a:ln w="9525">
            <a:noFill/>
            <a:miter lim="800000"/>
            <a:headEnd/>
            <a:tailEnd/>
          </a:ln>
        </p:spPr>
        <p:txBody>
          <a:bodyPr>
            <a:spAutoFit/>
          </a:bodyPr>
          <a:lstStyle/>
          <a:p>
            <a:pPr defTabSz="914400">
              <a:spcBef>
                <a:spcPct val="50000"/>
              </a:spcBef>
            </a:pPr>
            <a:r>
              <a:rPr lang="en-US" altLang="ja-JP" b="0" i="0"/>
              <a:t>Y. Izawa et al, J. of Phys. Conf. Ser. </a:t>
            </a:r>
            <a:r>
              <a:rPr lang="en-US" altLang="ja-JP" i="0"/>
              <a:t>112</a:t>
            </a:r>
            <a:r>
              <a:rPr lang="en-US" altLang="ja-JP" b="0" i="0"/>
              <a:t> (2008) 042047.</a:t>
            </a:r>
          </a:p>
        </p:txBody>
      </p:sp>
      <p:sp>
        <p:nvSpPr>
          <p:cNvPr id="131075" name="Picture 6"/>
          <p:cNvSpPr>
            <a:spLocks noChangeAspect="1" noChangeArrowheads="1"/>
          </p:cNvSpPr>
          <p:nvPr/>
        </p:nvSpPr>
        <p:spPr bwMode="auto">
          <a:xfrm>
            <a:off x="2808288" y="452438"/>
            <a:ext cx="7200900" cy="3398837"/>
          </a:xfrm>
          <a:prstGeom prst="rect">
            <a:avLst/>
          </a:prstGeom>
          <a:noFill/>
          <a:ln w="28575">
            <a:solidFill>
              <a:srgbClr val="3366FF"/>
            </a:solidFill>
            <a:miter lim="800000"/>
            <a:headEnd/>
            <a:tailEnd/>
          </a:ln>
        </p:spPr>
        <p:txBody>
          <a:bodyPr/>
          <a:lstStyle/>
          <a:p>
            <a:endParaRPr lang="ja-JP" altLang="en-US"/>
          </a:p>
        </p:txBody>
      </p:sp>
      <p:sp>
        <p:nvSpPr>
          <p:cNvPr id="131076" name="Picture 7"/>
          <p:cNvSpPr>
            <a:spLocks noChangeAspect="1" noChangeArrowheads="1"/>
          </p:cNvSpPr>
          <p:nvPr/>
        </p:nvSpPr>
        <p:spPr bwMode="auto">
          <a:xfrm>
            <a:off x="71438" y="3924300"/>
            <a:ext cx="8064500" cy="3576638"/>
          </a:xfrm>
          <a:prstGeom prst="rect">
            <a:avLst/>
          </a:prstGeom>
          <a:noFill/>
          <a:ln w="28575">
            <a:solidFill>
              <a:srgbClr val="0000FF"/>
            </a:solidFill>
            <a:miter lim="800000"/>
            <a:headEnd/>
            <a:tailEnd/>
          </a:ln>
        </p:spPr>
        <p:txBody>
          <a:bodyPr/>
          <a:lstStyle/>
          <a:p>
            <a:endParaRPr lang="ja-JP" altLang="en-US"/>
          </a:p>
        </p:txBody>
      </p:sp>
      <p:sp>
        <p:nvSpPr>
          <p:cNvPr id="131077" name="Text Box 8"/>
          <p:cNvSpPr txBox="1">
            <a:spLocks noChangeArrowheads="1"/>
          </p:cNvSpPr>
          <p:nvPr/>
        </p:nvSpPr>
        <p:spPr bwMode="auto">
          <a:xfrm>
            <a:off x="215900" y="1474788"/>
            <a:ext cx="2592388" cy="915987"/>
          </a:xfrm>
          <a:prstGeom prst="rect">
            <a:avLst/>
          </a:prstGeom>
          <a:noFill/>
          <a:ln w="9525">
            <a:noFill/>
            <a:miter lim="800000"/>
            <a:headEnd/>
            <a:tailEnd/>
          </a:ln>
        </p:spPr>
        <p:txBody>
          <a:bodyPr>
            <a:spAutoFit/>
          </a:bodyPr>
          <a:lstStyle/>
          <a:p>
            <a:pPr algn="ctr" defTabSz="914400">
              <a:spcBef>
                <a:spcPct val="50000"/>
              </a:spcBef>
            </a:pPr>
            <a:r>
              <a:rPr lang="en-US" altLang="ja-JP" i="0"/>
              <a:t>EUV Light  Emissions by Laser Irradiated </a:t>
            </a:r>
            <a:br>
              <a:rPr lang="en-US" altLang="ja-JP" i="0"/>
            </a:br>
            <a:r>
              <a:rPr lang="en-US" altLang="ja-JP" i="0"/>
              <a:t>Tin (Sn) Plasma </a:t>
            </a:r>
          </a:p>
        </p:txBody>
      </p:sp>
      <p:pic>
        <p:nvPicPr>
          <p:cNvPr id="131079" name="Picture 7"/>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00"/>
                    </a14:imgEffect>
                  </a14:imgLayer>
                </a14:imgProps>
              </a:ext>
            </a:extLst>
          </a:blip>
          <a:srcRect/>
          <a:stretch>
            <a:fillRect/>
          </a:stretch>
        </p:blipFill>
        <p:spPr bwMode="auto">
          <a:xfrm>
            <a:off x="2880012" y="580189"/>
            <a:ext cx="7056980" cy="3127638"/>
          </a:xfrm>
          <a:prstGeom prst="rect">
            <a:avLst/>
          </a:prstGeom>
          <a:noFill/>
          <a:ln w="9525">
            <a:noFill/>
            <a:miter lim="800000"/>
            <a:headEnd/>
            <a:tailEnd/>
          </a:ln>
          <a:effectLst/>
        </p:spPr>
      </p:pic>
      <p:pic>
        <p:nvPicPr>
          <p:cNvPr id="131080" name="Picture 8"/>
          <p:cNvPicPr>
            <a:picLocks noChangeAspect="1" noChangeArrowheads="1"/>
          </p:cNvPicPr>
          <p:nvPr/>
        </p:nvPicPr>
        <p:blipFill>
          <a:blip r:embed="rId4"/>
          <a:srcRect/>
          <a:stretch>
            <a:fillRect/>
          </a:stretch>
        </p:blipFill>
        <p:spPr bwMode="auto">
          <a:xfrm>
            <a:off x="142875" y="3995738"/>
            <a:ext cx="7849847" cy="34566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スライド 1 - &amp;quot;Theoretical aspects of electron correlations and term dependences&amp;#x0D;&amp;#x0A;in the electronic states of highly charged atomic &quot;/&gt;&lt;property id=&quot;20307&quot; value=&quot;308&quot;/&gt;&lt;/object&gt;&lt;object type=&quot;3&quot; unique_id=&quot;12475&quot;&gt;&lt;property id=&quot;20148&quot; value=&quot;5&quot;/&gt;&lt;property id=&quot;20300&quot; value=&quot;スライド 3 - &amp;quot;Overview of Multi-Configuration Method (1)&amp;quot;&quot;/&gt;&lt;property id=&quot;20307&quot; value=&quot;374&quot;/&gt;&lt;/object&gt;&lt;object type=&quot;3&quot; unique_id=&quot;12476&quot;&gt;&lt;property id=&quot;20148&quot; value=&quot;5&quot;/&gt;&lt;property id=&quot;20300&quot; value=&quot;スライド 4 - &amp;quot;Overview of Multi-Configuration Method (2)&amp;quot;&quot;/&gt;&lt;property id=&quot;20307&quot; value=&quot;375&quot;/&gt;&lt;/object&gt;&lt;object type=&quot;3&quot; unique_id=&quot;16051&quot;&gt;&lt;property id=&quot;20148&quot; value=&quot;5&quot;/&gt;&lt;property id=&quot;20300&quot; value=&quot;スライド 5 - &amp;quot;4d-4f Transition Energies&amp;quot;&quot;/&gt;&lt;property id=&quot;20307&quot; value=&quot;392&quot;/&gt;&lt;/object&gt;&lt;object type=&quot;3&quot; unique_id=&quot;16374&quot;&gt;&lt;property id=&quot;20148&quot; value=&quot;5&quot;/&gt;&lt;property id=&quot;20300&quot; value=&quot;スライド 6 - &amp;quot;Treatment of non-local two-electron interactions&amp;quot;&quot;/&gt;&lt;property id=&quot;20307&quot; value=&quot;394&quot;/&gt;&lt;/object&gt;&lt;object type=&quot;3&quot; unique_id=&quot;16375&quot;&gt;&lt;property id=&quot;20148&quot; value=&quot;5&quot;/&gt;&lt;property id=&quot;20300&quot; value=&quot;スライド 7 - &amp;quot;The use of GRASP family of codes&amp;quot;&quot;/&gt;&lt;property id=&quot;20307&quot; value=&quot;395&quot;/&gt;&lt;/object&gt;&lt;object type=&quot;3&quot; unique_id=&quot;16376&quot;&gt;&lt;property id=&quot;20148&quot; value=&quot;5&quot;/&gt;&lt;property id=&quot;20300&quot; value=&quot;スライド 8 - &amp;quot;Characteristics of quasi Coulombic systems&amp;quot;&quot;/&gt;&lt;property id=&quot;20307&quot; value=&quot;396&quot;/&gt;&lt;/object&gt;&lt;object type=&quot;3&quot; unique_id=&quot;16377&quot;&gt;&lt;property id=&quot;20148&quot; value=&quot;5&quot;/&gt;&lt;property id=&quot;20300&quot; value=&quot;スライド 9 - &amp;quot;Mixing of two levels in Quasi Coulombic Systems (1)   &amp;quot;&quot;/&gt;&lt;property id=&quot;20307&quot; value=&quot;397&quot;/&gt;&lt;/object&gt;&lt;object type=&quot;3&quot; unique_id=&quot;16378&quot;&gt;&lt;property id=&quot;20148&quot; value=&quot;5&quot;/&gt;&lt;property id=&quot;20300&quot; value=&quot;スライド 10 - &amp;quot;Mixing of two levels in Quasi Coulombic Systems (2) &amp;quot;&quot;/&gt;&lt;property id=&quot;20307&quot; value=&quot;398&quot;/&gt;&lt;/object&gt;&lt;object type=&quot;3&quot; unique_id=&quot;16379&quot;&gt;&lt;property id=&quot;20148&quot; value=&quot;5&quot;/&gt;&lt;property id=&quot;20300&quot; value=&quot;スライド 11 - &amp;quot;Mixing of two levels in Quasi Coulombic Systems (3) &amp;quot;&quot;/&gt;&lt;property id=&quot;20307&quot; value=&quot;399&quot;/&gt;&lt;/object&gt;&lt;object type=&quot;3&quot; unique_id=&quot;16380&quot;&gt;&lt;property id=&quot;20148&quot; value=&quot;5&quot;/&gt;&lt;property id=&quot;20300&quot; value=&quot;スライド 12 - &amp;quot;Open N-subshell ions&amp;quot;&quot;/&gt;&lt;property id=&quot;20307&quot; value=&quot;400&quot;/&gt;&lt;/object&gt;&lt;object type=&quot;3&quot; unique_id=&quot;16381&quot;&gt;&lt;property id=&quot;20148&quot; value=&quot;5&quot;/&gt;&lt;property id=&quot;20300&quot; value=&quot;スライド 13 - &amp;quot;Open N-subshell ions&amp;quot;&quot;/&gt;&lt;property id=&quot;20307&quot; value=&quot;401&quot;/&gt;&lt;/object&gt;&lt;object type=&quot;3&quot; unique_id=&quot;16382&quot;&gt;&lt;property id=&quot;20148&quot; value=&quot;5&quot;/&gt;&lt;property id=&quot;20300&quot; value=&quot;スライド 14 - &amp;quot;Mixing of 4p64d4f and 4p54d3 Configurations in Sn12+ &amp;quot;&quot;/&gt;&lt;property id=&quot;20307&quot; value=&quot;402&quot;/&gt;&lt;/object&gt;&lt;object type=&quot;3&quot; unique_id=&quot;16383&quot;&gt;&lt;property id=&quot;20148&quot; value=&quot;5&quot;/&gt;&lt;property id=&quot;20300&quot; value=&quot;スライド 15 - &amp;quot;Quenching of Transition Arrays Through Configuration Mixing&amp;quot;&quot;/&gt;&lt;property id=&quot;20307&quot; value=&quot;403&quot;/&gt;&lt;/object&gt;&lt;object type=&quot;3&quot; unique_id=&quot;16384&quot;&gt;&lt;property id=&quot;20148&quot; value=&quot;5&quot;/&gt;&lt;property id=&quot;20300&quot; value=&quot;スライド 16 - &amp;quot;Charge state dependence of the spectral position&amp;quot;&quot;/&gt;&lt;property id=&quot;20307&quot; value=&quot;404&quot;/&gt;&lt;/object&gt;&lt;object type=&quot;3&quot; unique_id=&quot;16385&quot;&gt;&lt;property id=&quot;20148&quot; value=&quot;5&quot;/&gt;&lt;property id=&quot;20300&quot; value=&quot;スライド 17 - &amp;quot;Orbital property of Gdq+ ions&amp;quot;&quot;/&gt;&lt;property id=&quot;20307&quot; value=&quot;405&quot;/&gt;&lt;/object&gt;&lt;object type=&quot;3&quot; unique_id=&quot;16386&quot;&gt;&lt;property id=&quot;20148&quot; value=&quot;5&quot;/&gt;&lt;property id=&quot;20300&quot; value=&quot;スライド 18 - &amp;quot;Atomic physics in LHD plasmas&amp;quot;&quot;/&gt;&lt;property id=&quot;20307&quot; value=&quot;406&quot;/&gt;&lt;/object&gt;&lt;object type=&quot;3&quot; unique_id=&quot;16387&quot;&gt;&lt;property id=&quot;20148&quot; value=&quot;5&quot;/&gt;&lt;property id=&quot;20300&quot; value=&quot;スライド 19 - &amp;quot;Atomic Physics Experiments Using LHD Plasmas&amp;quot;&quot;/&gt;&lt;property id=&quot;20307&quot; value=&quot;407&quot;/&gt;&lt;/object&gt;&lt;object type=&quot;3&quot; unique_id=&quot;16388&quot;&gt;&lt;property id=&quot;20148&quot; value=&quot;5&quot;/&gt;&lt;property id=&quot;20300&quot; value=&quot;スライド 20 - &amp;quot;Gd (Z = 64) &amp;#x0D;&amp;#x0A;in LHD Plasma&amp;quot;&quot;/&gt;&lt;property id=&quot;20307&quot; value=&quot;408&quot;/&gt;&lt;/object&gt;&lt;object type=&quot;3&quot; unique_id=&quot;16389&quot;&gt;&lt;property id=&quot;20148&quot; value=&quot;5&quot;/&gt;&lt;property id=&quot;20300&quot; value=&quot;スライド 21 - &amp;quot;Comparison to the Experiments for Gd Ion Spectrum&amp;quot;&quot;/&gt;&lt;property id=&quot;20307&quot; value=&quot;409&quot;/&gt;&lt;/object&gt;&lt;object type=&quot;3&quot; unique_id=&quot;16390&quot;&gt;&lt;property id=&quot;20148&quot; value=&quot;5&quot;/&gt;&lt;property id=&quot;20300&quot; value=&quot;スライド 22 - &amp;quot;Synthesized Gd Emission Spectra&amp;quot;&quot;/&gt;&lt;property id=&quot;20307&quot; value=&quot;410&quot;/&gt;&lt;/object&gt;&lt;object type=&quot;3&quot; unique_id=&quot;16391&quot;&gt;&lt;property id=&quot;20148&quot; value=&quot;5&quot;/&gt;&lt;property id=&quot;20300&quot; value=&quot;スライド 23 - &amp;quot;Identification of emission lines&amp;quot;&quot;/&gt;&lt;property id=&quot;20307&quot; value=&quot;411&quot;/&gt;&lt;/object&gt;&lt;object type=&quot;3&quot; unique_id=&quot;16392&quot;&gt;&lt;property id=&quot;20148&quot; value=&quot;5&quot;/&gt;&lt;property id=&quot;20300&quot; value=&quot;スライド 24 - &amp;quot;Discharge with Gd injection&amp;quot;&quot;/&gt;&lt;property id=&quot;20307&quot; value=&quot;412&quot;/&gt;&lt;/object&gt;&lt;object type=&quot;3&quot; unique_id=&quot;16393&quot;&gt;&lt;property id=&quot;20148&quot; value=&quot;5&quot;/&gt;&lt;property id=&quot;20300&quot; value=&quot;スライド 25 - &amp;quot;Gd EUV Spectra for Different Electron Temperature &amp;quot;&quot;/&gt;&lt;property id=&quot;20307&quot; value=&quot;413&quot;/&gt;&lt;/object&gt;&lt;object type=&quot;3&quot; unique_id=&quot;16394&quot;&gt;&lt;property id=&quot;20148&quot; value=&quot;5&quot;/&gt;&lt;property id=&quot;20300&quot; value=&quot;スライド 26 - &amp;quot;Orbital property of Gdq+ ions&amp;quot;&quot;/&gt;&lt;property id=&quot;20307&quot; value=&quot;414&quot;/&gt;&lt;/object&gt;&lt;object type=&quot;3&quot; unique_id=&quot;16395&quot;&gt;&lt;property id=&quot;20148&quot; value=&quot;5&quot;/&gt;&lt;property id=&quot;20300&quot; value=&quot;スライド 27 - &amp;quot;gA-distributions for Gdions&amp;quot;&quot;/&gt;&lt;property id=&quot;20307&quot; value=&quot;415&quot;/&gt;&lt;/object&gt;&lt;object type=&quot;3&quot; unique_id=&quot;16396&quot;&gt;&lt;property id=&quot;20148&quot; value=&quot;5&quot;/&gt;&lt;property id=&quot;20300&quot; value=&quot;スライド 28 - &amp;quot;Nd (Z=60)&amp;#x0D;&amp;#x0A;in LHD Plasma&amp;quot;&quot;/&gt;&lt;property id=&quot;20307&quot; value=&quot;416&quot;/&gt;&lt;/object&gt;&lt;object type=&quot;3&quot; unique_id=&quot;16397&quot;&gt;&lt;property id=&quot;20148&quot; value=&quot;5&quot;/&gt;&lt;property id=&quot;20300&quot; value=&quot;スライド 29 - &amp;quot;Nd EUV Spectra for Different Electron Temperature &amp;quot;&quot;/&gt;&lt;property id=&quot;20307&quot; value=&quot;417&quot;/&gt;&lt;/object&gt;&lt;object type=&quot;3&quot; unique_id=&quot;16398&quot;&gt;&lt;property id=&quot;20148&quot; value=&quot;5&quot;/&gt;&lt;property id=&quot;20300&quot; value=&quot;スライド 30 - &amp;quot;Synthesized gA-distribution of Nd Ions&amp;quot;&quot;/&gt;&lt;property id=&quot;20307&quot; value=&quot;418&quot;/&gt;&lt;/object&gt;&lt;object type=&quot;3&quot; unique_id=&quot;16399&quot;&gt;&lt;property id=&quot;20148&quot; value=&quot;5&quot;/&gt;&lt;property id=&quot;20300&quot; value=&quot;スライド 31 - &amp;quot;M1 Lines of W26+ &amp;#x0D;&amp;#x0A;in EBIT Ion Source&amp;quot;&quot;/&gt;&lt;property id=&quot;20307&quot; value=&quot;419&quot;/&gt;&lt;/object&gt;&lt;object type=&quot;3&quot; unique_id=&quot;16400&quot;&gt;&lt;property id=&quot;20148&quot; value=&quot;5&quot;/&gt;&lt;property id=&quot;20300&quot; value=&quot;スライド 32 - &amp;quot;Magnetic dipole (M1) lines in &amp;#x0D;&amp;#x0A;tungsten (W) highly charged ions&amp;quot;&quot;/&gt;&lt;property id=&quot;20307&quot; value=&quot;420&quot;/&gt;&lt;/object&gt;&lt;object type=&quot;3&quot; unique_id=&quot;16401&quot;&gt;&lt;property id=&quot;20148&quot; value=&quot;5&quot;/&gt;&lt;property id=&quot;20300&quot; value=&quot;スライド 33 - &amp;quot;Light Emission from EBIT&amp;quot;&quot;/&gt;&lt;property id=&quot;20307&quot; value=&quot;421&quot;/&gt;&lt;/object&gt;&lt;object type=&quot;3&quot; unique_id=&quot;16402&quot;&gt;&lt;property id=&quot;20148&quot; value=&quot;5&quot;/&gt;&lt;property id=&quot;20300&quot; value=&quot;スライド 34 - &amp;quot;Spectrum of W26+ ions&amp;quot;&quot;/&gt;&lt;property id=&quot;20307&quot; value=&quot;422&quot;/&gt;&lt;/object&gt;&lt;object type=&quot;3&quot; unique_id=&quot;16403&quot;&gt;&lt;property id=&quot;20148&quot; value=&quot;5&quot;/&gt;&lt;property id=&quot;20300&quot; value=&quot;スライド 35 - &amp;quot;Magnetic dipole transitions &amp;#x0D;&amp;#x0A;between the W26+ ground state multiplets using GRASP2K MCDF wavefunctions &amp;quot;&quot;/&gt;&lt;property id=&quot;20307&quot; value=&quot;423&quot;/&gt;&lt;/object&gt;&lt;object type=&quot;3&quot; unique_id=&quot;16404&quot;&gt;&lt;property id=&quot;20148&quot; value=&quot;5&quot;/&gt;&lt;property id=&quot;20300&quot; value=&quot;スライド 36 - &amp;quot;The first step to the calculation of tungsten ion M1 transitions&amp;quot;&quot;/&gt;&lt;property id=&quot;20307&quot; value=&quot;424&quot;/&gt;&lt;/object&gt;&lt;object type=&quot;3&quot; unique_id=&quot;16405&quot;&gt;&lt;property id=&quot;20148&quot; value=&quot;5&quot;/&gt;&lt;property id=&quot;20300&quot; value=&quot;スライド 37 - &amp;quot;Correlation Models for W26+ Ground State Energy Levels&amp;quot;&quot;/&gt;&lt;property id=&quot;20307&quot; value=&quot;425&quot;/&gt;&lt;/object&gt;&lt;object type=&quot;3&quot; unique_id=&quot;16406&quot;&gt;&lt;property id=&quot;20148&quot; value=&quot;5&quot;/&gt;&lt;property id=&quot;20300&quot; value=&quot;スライド 38 - &amp;quot;Possible visible transitions &amp;#x0D;&amp;#x0A;between the W26+ ground state multiplets&amp;quot;&quot;/&gt;&lt;property id=&quot;20307&quot; value=&quot;426&quot;/&gt;&lt;/object&gt;&lt;object type=&quot;3&quot; unique_id=&quot;16407&quot;&gt;&lt;property id=&quot;20148&quot; value=&quot;5&quot;/&gt;&lt;property id=&quot;20300&quot; value=&quot;スライド 39 - &amp;quot;Calculated spectrum of the ground state W26+ ions&amp;quot;&quot;/&gt;&lt;property id=&quot;20307&quot; value=&quot;427&quot;/&gt;&lt;/object&gt;&lt;object type=&quot;3&quot; unique_id=&quot;16408&quot;&gt;&lt;property id=&quot;20148&quot; value=&quot;5&quot;/&gt;&lt;property id=&quot;20300&quot; value=&quot;スライド 40 - &amp;quot;まとめ&amp;quot;&quot;/&gt;&lt;property id=&quot;20307&quot; value=&quot;428&quot;/&gt;&lt;/object&gt;&lt;object type=&quot;3&quot; unique_id=&quot;16409&quot;&gt;&lt;property id=&quot;20148&quot; value=&quot;5&quot;/&gt;&lt;property id=&quot;20300&quot; value=&quot;スライド 41 - &amp;quot;これから&amp;quot;&quot;/&gt;&lt;property id=&quot;20307&quot; value=&quot;429&quot;/&gt;&lt;/object&gt;&lt;object type=&quot;3&quot; unique_id=&quot;16410&quot;&gt;&lt;property id=&quot;20148&quot; value=&quot;5&quot;/&gt;&lt;property id=&quot;20300&quot; value=&quot;スライド 42 - &amp;quot;Thank You &amp;quot;&quot;/&gt;&lt;property id=&quot;20307&quot; value=&quot;430&quot;/&gt;&lt;/object&gt;&lt;object type=&quot;3&quot; unique_id=&quot;16411&quot;&gt;&lt;property id=&quot;20148&quot; value=&quot;5&quot;/&gt;&lt;property id=&quot;20300&quot; value=&quot;スライド 98&quot;/&gt;&lt;property id=&quot;20307&quot; value=&quot;431&quot;/&gt;&lt;/object&gt;&lt;object type=&quot;3&quot; unique_id=&quot;19022&quot;&gt;&lt;property id=&quot;20148&quot; value=&quot;5&quot;/&gt;&lt;property id=&quot;20300&quot; value=&quot;スライド 43 - &amp;quot;プラズマ中のランタノイド金属イオンからの&amp;#x0D;&amp;#x0A;極端紫外発光スペクトルの解析&amp;#x0D;&amp;#x0A;Analysis of EUVL Spectra &amp;#x0D;&amp;#x0A;from Lanthanide Metal Ions in Plasmas &amp;quot;&quot;/&gt;&lt;property id=&quot;20307&quot; value=&quot;432&quot;/&gt;&lt;/object&gt;&lt;object type=&quot;3&quot; unique_id=&quot;19023&quot;&gt;&lt;property id=&quot;20148&quot; value=&quot;5&quot;/&gt;&lt;property id=&quot;20300&quot; value=&quot;スライド 44 - &amp;quot;Outline:&amp;quot;&quot;/&gt;&lt;property id=&quot;20307&quot; value=&quot;433&quot;/&gt;&lt;/object&gt;&lt;object type=&quot;3&quot; unique_id=&quot;19024&quot;&gt;&lt;property id=&quot;20148&quot; value=&quot;5&quot;/&gt;&lt;property id=&quot;20300&quot; value=&quot;スライド 45 - &amp;quot;Quenching of Transition Arrays Through Configuration Mixing&amp;quot;&quot;/&gt;&lt;property id=&quot;20307&quot; value=&quot;434&quot;/&gt;&lt;/object&gt;&lt;object type=&quot;3&quot; unique_id=&quot;19025&quot;&gt;&lt;property id=&quot;20148&quot; value=&quot;5&quot;/&gt;&lt;property id=&quot;20300&quot; value=&quot;スライド 46 - &amp;quot;Charge state dependence of the spectral position&amp;quot;&quot;/&gt;&lt;property id=&quot;20307&quot; value=&quot;435&quot;/&gt;&lt;/object&gt;&lt;object type=&quot;3&quot; unique_id=&quot;19026&quot;&gt;&lt;property id=&quot;20148&quot; value=&quot;5&quot;/&gt;&lt;property id=&quot;20300&quot; value=&quot;スライド 47 - &amp;quot;Basic approximations in atomic structure &amp;quot;&quot;/&gt;&lt;property id=&quot;20307&quot; value=&quot;436&quot;/&gt;&lt;/object&gt;&lt;object type=&quot;3&quot; unique_id=&quot;19027&quot;&gt;&lt;property id=&quot;20148&quot; value=&quot;5&quot;/&gt;&lt;property id=&quot;20300&quot; value=&quot;スライド 48 - &amp;quot;Variational Principle for Atomic Structure Calculation&amp;quot;&quot;/&gt;&lt;property id=&quot;20307&quot; value=&quot;437&quot;/&gt;&lt;/object&gt;&lt;object type=&quot;3&quot; unique_id=&quot;19028&quot;&gt;&lt;property id=&quot;20148&quot; value=&quot;5&quot;/&gt;&lt;property id=&quot;20300&quot; value=&quot;スライド 49 - &amp;quot;The use of GRASP family of codes&amp;quot;&quot;/&gt;&lt;property id=&quot;20307&quot; value=&quot;438&quot;/&gt;&lt;/object&gt;&lt;object type=&quot;3&quot; unique_id=&quot;19029&quot;&gt;&lt;property id=&quot;20148&quot; value=&quot;5&quot;/&gt;&lt;property id=&quot;20300&quot; value=&quot;スライド 50 - &amp;quot;Experimental: Large Helical Device (LHD) at NIFS&amp;quot;&quot;/&gt;&lt;property id=&quot;20307&quot; value=&quot;439&quot;/&gt;&lt;/object&gt;&lt;object type=&quot;3&quot; unique_id=&quot;19030&quot;&gt;&lt;property id=&quot;20148&quot; value=&quot;5&quot;/&gt;&lt;property id=&quot;20300&quot; value=&quot;スライド 51 - &amp;quot;Experimental:&amp;quot;&quot;/&gt;&lt;property id=&quot;20307&quot; value=&quot;440&quot;/&gt;&lt;/object&gt;&lt;object type=&quot;3&quot; unique_id=&quot;19031&quot;&gt;&lt;property id=&quot;20148&quot; value=&quot;5&quot;/&gt;&lt;property id=&quot;20300&quot; value=&quot;スライド 52 - &amp;quot;Gd (Z = 64)&amp;quot;&quot;/&gt;&lt;property id=&quot;20307&quot; value=&quot;441&quot;/&gt;&lt;/object&gt;&lt;object type=&quot;3&quot; unique_id=&quot;19032&quot;&gt;&lt;property id=&quot;20148&quot; value=&quot;5&quot;/&gt;&lt;property id=&quot;20300&quot; value=&quot;スライド 53 - &amp;quot;Measured EUV Spectra of Gd Ions in LHD Plasmas &amp;quot;&quot;/&gt;&lt;property id=&quot;20307&quot; value=&quot;442&quot;/&gt;&lt;/object&gt;&lt;object type=&quot;3&quot; unique_id=&quot;19033&quot;&gt;&lt;property id=&quot;20148&quot; value=&quot;5&quot;/&gt;&lt;property id=&quot;20300&quot; value=&quot;スライド 54 - &amp;quot;Comparison to the Experiments for Gd Ion Spectrum&amp;quot;&quot;/&gt;&lt;property id=&quot;20307&quot; value=&quot;443&quot;/&gt;&lt;/object&gt;&lt;object type=&quot;3&quot; unique_id=&quot;19034&quot;&gt;&lt;property id=&quot;20148&quot; value=&quot;5&quot;/&gt;&lt;property id=&quot;20300&quot; value=&quot;スライド 55 - &amp;quot;EUV Line Identification &amp;quot;&quot;/&gt;&lt;property id=&quot;20307&quot; value=&quot;444&quot;/&gt;&lt;/object&gt;&lt;object type=&quot;3&quot; unique_id=&quot;19035&quot;&gt;&lt;property id=&quot;20148&quot; value=&quot;5&quot;/&gt;&lt;property id=&quot;20300&quot; value=&quot;スライド 56 - &amp;quot;Discharge with Gd injection&amp;quot;&quot;/&gt;&lt;property id=&quot;20307&quot; value=&quot;445&quot;/&gt;&lt;/object&gt;&lt;object type=&quot;3&quot; unique_id=&quot;19036&quot;&gt;&lt;property id=&quot;20148&quot; value=&quot;5&quot;/&gt;&lt;property id=&quot;20300&quot; value=&quot;スライド 57 - &amp;quot;Electron temperature profile &amp;amp; EUV spectrum&amp;quot;&quot;/&gt;&lt;property id=&quot;20307&quot; value=&quot;446&quot;/&gt;&lt;/object&gt;&lt;object type=&quot;3&quot; unique_id=&quot;19037&quot;&gt;&lt;property id=&quot;20148&quot; value=&quot;5&quot;/&gt;&lt;property id=&quot;20300&quot; value=&quot;スライド 58 - &amp;quot;Gd EUV Spectra for Different Electron Temperature &amp;quot;&quot;/&gt;&lt;property id=&quot;20307&quot; value=&quot;447&quot;/&gt;&lt;/object&gt;&lt;object type=&quot;3&quot; unique_id=&quot;19038&quot;&gt;&lt;property id=&quot;20148&quot; value=&quot;5&quot;/&gt;&lt;property id=&quot;20300&quot; value=&quot;スライド 59 - &amp;quot;Identification of emission lines&amp;quot;&quot;/&gt;&lt;property id=&quot;20307&quot; value=&quot;448&quot;/&gt;&lt;/object&gt;&lt;object type=&quot;3&quot; unique_id=&quot;19039&quot;&gt;&lt;property id=&quot;20148&quot; value=&quot;5&quot;/&gt;&lt;property id=&quot;20300&quot; value=&quot;スライド 60 - &amp;quot;Charge states around Ag-like only in low Te case&amp;quot;&quot;/&gt;&lt;property id=&quot;20307&quot; value=&quot;449&quot;/&gt;&lt;/object&gt;&lt;object type=&quot;3&quot; unique_id=&quot;19040&quot;&gt;&lt;property id=&quot;20148&quot; value=&quot;5&quot;/&gt;&lt;property id=&quot;20300&quot; value=&quot;スライド 61 - &amp;quot;Synthesized Gd Emission Spectra&amp;quot;&quot;/&gt;&lt;property id=&quot;20307&quot; value=&quot;450&quot;/&gt;&lt;/object&gt;&lt;object type=&quot;3&quot; unique_id=&quot;19041&quot;&gt;&lt;property id=&quot;20148&quot; value=&quot;5&quot;/&gt;&lt;property id=&quot;20300&quot; value=&quot;スライド 62 - &amp;quot;Nd (Z=60)&amp;quot;&quot;/&gt;&lt;property id=&quot;20307&quot; value=&quot;451&quot;/&gt;&lt;/object&gt;&lt;object type=&quot;3&quot; unique_id=&quot;19042&quot;&gt;&lt;property id=&quot;20148&quot; value=&quot;5&quot;/&gt;&lt;property id=&quot;20300&quot; value=&quot;スライド 63 - &amp;quot;Spectra of Nd Ions in LHD &amp;quot;&quot;/&gt;&lt;property id=&quot;20307&quot; value=&quot;452&quot;/&gt;&lt;/object&gt;&lt;object type=&quot;3&quot; unique_id=&quot;19043&quot;&gt;&lt;property id=&quot;20148&quot; value=&quot;5&quot;/&gt;&lt;property id=&quot;20300&quot; value=&quot;スライド 64 - &amp;quot;Discharge with Nd injection&amp;quot;&quot;/&gt;&lt;property id=&quot;20307&quot; value=&quot;453&quot;/&gt;&lt;/object&gt;&lt;object type=&quot;3&quot; unique_id=&quot;19044&quot;&gt;&lt;property id=&quot;20148&quot; value=&quot;5&quot;/&gt;&lt;property id=&quot;20300&quot; value=&quot;スライド 65 - &amp;quot;Nd EUV Spectra for Different Electron Temperature &amp;quot;&quot;/&gt;&lt;property id=&quot;20307&quot; value=&quot;454&quot;/&gt;&lt;/object&gt;&lt;object type=&quot;3&quot; unique_id=&quot;19045&quot;&gt;&lt;property id=&quot;20148&quot; value=&quot;5&quot;/&gt;&lt;property id=&quot;20300&quot; value=&quot;スライド 66 - &amp;quot;Synthesized gA-distribution of Nd Ions&amp;quot;&quot;/&gt;&lt;property id=&quot;20307&quot; value=&quot;455&quot;/&gt;&lt;/object&gt;&lt;object type=&quot;3&quot; unique_id=&quot;19046&quot;&gt;&lt;property id=&quot;20148&quot; value=&quot;5&quot;/&gt;&lt;property id=&quot;20300&quot; value=&quot;スライド 67 - &amp;quot;Synthesized gA-distribution of Nd Ions&amp;quot;&quot;/&gt;&lt;property id=&quot;20307&quot; value=&quot;456&quot;/&gt;&lt;/object&gt;&lt;object type=&quot;3&quot; unique_id=&quot;19047&quot;&gt;&lt;property id=&quot;20148&quot; value=&quot;5&quot;/&gt;&lt;property id=&quot;20300&quot; value=&quot;スライド 68 - &amp;quot;まとめ&amp;quot;&quot;/&gt;&lt;property id=&quot;20307&quot; value=&quot;457&quot;/&gt;&lt;/object&gt;&lt;object type=&quot;3&quot; unique_id=&quot;19048&quot;&gt;&lt;property id=&quot;20148&quot; value=&quot;5&quot;/&gt;&lt;property id=&quot;20300&quot; value=&quot;スライド 69 - &amp;quot;今後の課題&amp;quot;&quot;/&gt;&lt;property id=&quot;20307&quot; value=&quot;458&quot;/&gt;&lt;/object&gt;&lt;object type=&quot;3&quot; unique_id=&quot;19049&quot;&gt;&lt;property id=&quot;20148&quot; value=&quot;5&quot;/&gt;&lt;property id=&quot;20300&quot; value=&quot;スライド 70 - &amp;quot;Thank You &amp;quot;&quot;/&gt;&lt;property id=&quot;20307&quot; value=&quot;459&quot;/&gt;&lt;/object&gt;&lt;object type=&quot;3&quot; unique_id=&quot;19050&quot;&gt;&lt;property id=&quot;20148&quot; value=&quot;5&quot;/&gt;&lt;property id=&quot;20300&quot; value=&quot;スライド 71&quot;/&gt;&lt;property id=&quot;20307&quot; value=&quot;460&quot;/&gt;&lt;/object&gt;&lt;object type=&quot;3&quot; unique_id=&quot;19051&quot;&gt;&lt;property id=&quot;20148&quot; value=&quot;5&quot;/&gt;&lt;property id=&quot;20300&quot; value=&quot;スライド 72&quot;/&gt;&lt;property id=&quot;20307&quot; value=&quot;461&quot;/&gt;&lt;/object&gt;&lt;object type=&quot;3&quot; unique_id=&quot;19052&quot;&gt;&lt;property id=&quot;20148&quot; value=&quot;5&quot;/&gt;&lt;property id=&quot;20300&quot; value=&quot;スライド 73&quot;/&gt;&lt;property id=&quot;20307&quot; value=&quot;462&quot;/&gt;&lt;/object&gt;&lt;object type=&quot;3&quot; unique_id=&quot;19053&quot;&gt;&lt;property id=&quot;20148&quot; value=&quot;5&quot;/&gt;&lt;property id=&quot;20300&quot; value=&quot;スライド 74 - &amp;quot;Atomic Physics Experiments Using LHD Plasmas&amp;quot;&quot;/&gt;&lt;property id=&quot;20307&quot; value=&quot;463&quot;/&gt;&lt;/object&gt;&lt;object type=&quot;3&quot; unique_id=&quot;19054&quot;&gt;&lt;property id=&quot;20148&quot; value=&quot;5&quot;/&gt;&lt;property id=&quot;20300&quot; value=&quot;スライド 75 - &amp;quot;Mixing of 4p64dn-14f and 4p54dn+1 Configurations&amp;quot;&quot;/&gt;&lt;property id=&quot;20307&quot; value=&quot;464&quot;/&gt;&lt;/object&gt;&lt;object type=&quot;3&quot; unique_id=&quot;19055&quot;&gt;&lt;property id=&quot;20148&quot; value=&quot;5&quot;/&gt;&lt;property id=&quot;20300&quot; value=&quot;スライド 76 - &amp;quot;Key to the Precise Atomic Structure Calculations&amp;quot;&quot;/&gt;&lt;property id=&quot;20307&quot; value=&quot;465&quot;/&gt;&lt;/object&gt;&lt;object type=&quot;3&quot; unique_id=&quot;19056&quot;&gt;&lt;property id=&quot;20148&quot; value=&quot;5&quot;/&gt;&lt;property id=&quot;20300&quot; value=&quot;スライド 77 - &amp;quot;Reconstructed profile of total radiation&amp;quot;&quot;/&gt;&lt;property id=&quot;20307&quot; value=&quot;466&quot;/&gt;&lt;/object&gt;&lt;object type=&quot;3&quot; unique_id=&quot;19057&quot;&gt;&lt;property id=&quot;20148&quot; value=&quot;5&quot;/&gt;&lt;property id=&quot;20300&quot; value=&quot;スライド 78 - &amp;quot;Comparisons with previous experiments&amp;quot;&quot;/&gt;&lt;property id=&quot;20307&quot; value=&quot;467&quot;/&gt;&lt;/object&gt;&lt;object type=&quot;3&quot; unique_id=&quot;19058&quot;&gt;&lt;property id=&quot;20148&quot; value=&quot;5&quot;/&gt;&lt;property id=&quot;20300&quot; value=&quot;スライド 79 - &amp;quot;Line identifications&amp;quot;&quot;/&gt;&lt;property id=&quot;20307&quot; value=&quot;468&quot;/&gt;&lt;/object&gt;&lt;object type=&quot;3&quot; unique_id=&quot;19059&quot;&gt;&lt;property id=&quot;20148&quot; value=&quot;5&quot;/&gt;&lt;property id=&quot;20300&quot; value=&quot;スライド 80 - &amp;quot;Calculated Transition Strengths of Gd Ions&amp;quot;&quot;/&gt;&lt;property id=&quot;20307&quot; value=&quot;469&quot;/&gt;&lt;/object&gt;&lt;object type=&quot;3&quot; unique_id=&quot;19060&quot;&gt;&lt;property id=&quot;20148&quot; value=&quot;5&quot;/&gt;&lt;property id=&quot;20300&quot; value=&quot;スライド 81 - &amp;quot;EUV Line Identification for Gd Ions&amp;quot;&quot;/&gt;&lt;property id=&quot;20307&quot; value=&quot;470&quot;/&gt;&lt;/object&gt;&lt;object type=&quot;3&quot; unique_id=&quot;19061&quot;&gt;&lt;property id=&quot;20148&quot; value=&quot;5&quot;/&gt;&lt;property id=&quot;20300&quot; value=&quot;スライド 82&quot;/&gt;&lt;property id=&quot;20307&quot; value=&quot;471&quot;/&gt;&lt;/object&gt;&lt;object type=&quot;3&quot; unique_id=&quot;19062&quot;&gt;&lt;property id=&quot;20148&quot; value=&quot;5&quot;/&gt;&lt;property id=&quot;20300&quot; value=&quot;スライド 83 - &amp;quot;Line identification&amp;quot;&quot;/&gt;&lt;property id=&quot;20307&quot; value=&quot;472&quot;/&gt;&lt;/object&gt;&lt;object type=&quot;3&quot; unique_id=&quot;19063&quot;&gt;&lt;property id=&quot;20148&quot; value=&quot;5&quot;/&gt;&lt;property id=&quot;20300&quot; value=&quot;スライド 84 - &amp;quot;Comparison with FAC code (Kilbane and O'Sullivan)&amp;quot;&quot;/&gt;&lt;property id=&quot;20307&quot; value=&quot;473&quot;/&gt;&lt;/object&gt;&lt;object type=&quot;3&quot; unique_id=&quot;19064&quot;&gt;&lt;property id=&quot;20148&quot; value=&quot;5&quot;/&gt;&lt;property id=&quot;20300&quot; value=&quot;スライド 85 - &amp;quot;Comparison with Hullac&amp;quot;&quot;/&gt;&lt;property id=&quot;20307&quot; value=&quot;474&quot;/&gt;&lt;/object&gt;&lt;object type=&quot;3&quot; unique_id=&quot;19065&quot;&gt;&lt;property id=&quot;20148&quot; value=&quot;5&quot;/&gt;&lt;property id=&quot;20300&quot; value=&quot;スライド 86 - &amp;quot;Comparison with FAC code (Kilbane and O'Sullivan)&amp;quot;&quot;/&gt;&lt;property id=&quot;20307&quot; value=&quot;475&quot;/&gt;&lt;/object&gt;&lt;object type=&quot;3&quot; unique_id=&quot;19066&quot;&gt;&lt;property id=&quot;20148&quot; value=&quot;5&quot;/&gt;&lt;property id=&quot;20300&quot; value=&quot;スライド 87 - &amp;quot;Ni-like lines ?&amp;quot;&quot;/&gt;&lt;property id=&quot;20307&quot; value=&quot;476&quot;/&gt;&lt;/object&gt;&lt;object type=&quot;3&quot; unique_id=&quot;19067&quot;&gt;&lt;property id=&quot;20148&quot; value=&quot;5&quot;/&gt;&lt;property id=&quot;20300&quot; value=&quot;スライド 88&quot;/&gt;&lt;property id=&quot;20307&quot; value=&quot;477&quot;/&gt;&lt;/object&gt;&lt;object type=&quot;3&quot; unique_id=&quot;19068&quot;&gt;&lt;property id=&quot;20148&quot; value=&quot;5&quot;/&gt;&lt;property id=&quot;20300&quot; value=&quot;スライド 89&quot;/&gt;&lt;property id=&quot;20307&quot; value=&quot;478&quot;/&gt;&lt;/object&gt;&lt;object type=&quot;3&quot; unique_id=&quot;19069&quot;&gt;&lt;property id=&quot;20148&quot; value=&quot;5&quot;/&gt;&lt;property id=&quot;20300&quot; value=&quot;スライド 90&quot;/&gt;&lt;property id=&quot;20307&quot; value=&quot;479&quot;/&gt;&lt;/object&gt;&lt;object type=&quot;3&quot; unique_id=&quot;19070&quot;&gt;&lt;property id=&quot;20148&quot; value=&quot;5&quot;/&gt;&lt;property id=&quot;20300&quot; value=&quot;スライド 91&quot;/&gt;&lt;property id=&quot;20307&quot; value=&quot;480&quot;/&gt;&lt;/object&gt;&lt;object type=&quot;3&quot; unique_id=&quot;19071&quot;&gt;&lt;property id=&quot;20148&quot; value=&quot;5&quot;/&gt;&lt;property id=&quot;20300&quot; value=&quot;スライド 92&quot;/&gt;&lt;property id=&quot;20307&quot; value=&quot;481&quot;/&gt;&lt;/object&gt;&lt;object type=&quot;3&quot; unique_id=&quot;19072&quot;&gt;&lt;property id=&quot;20148&quot; value=&quot;5&quot;/&gt;&lt;property id=&quot;20300&quot; value=&quot;スライド 93&quot;/&gt;&lt;property id=&quot;20307&quot; value=&quot;482&quot;/&gt;&lt;/object&gt;&lt;object type=&quot;3&quot; unique_id=&quot;19073&quot;&gt;&lt;property id=&quot;20148&quot; value=&quot;5&quot;/&gt;&lt;property id=&quot;20300&quot; value=&quot;スライド 94&quot;/&gt;&lt;property id=&quot;20307&quot; value=&quot;483&quot;/&gt;&lt;/object&gt;&lt;object type=&quot;3&quot; unique_id=&quot;19074&quot;&gt;&lt;property id=&quot;20148&quot; value=&quot;5&quot;/&gt;&lt;property id=&quot;20300&quot; value=&quot;スライド 95&quot;/&gt;&lt;property id=&quot;20307&quot; value=&quot;484&quot;/&gt;&lt;/object&gt;&lt;object type=&quot;3&quot; unique_id=&quot;19075&quot;&gt;&lt;property id=&quot;20148&quot; value=&quot;5&quot;/&gt;&lt;property id=&quot;20300&quot; value=&quot;スライド 96&quot;/&gt;&lt;property id=&quot;20307&quot; value=&quot;485&quot;/&gt;&lt;/object&gt;&lt;object type=&quot;3&quot; unique_id=&quot;19076&quot;&gt;&lt;property id=&quot;20148&quot; value=&quot;5&quot;/&gt;&lt;property id=&quot;20300&quot; value=&quot;スライド 97&quot;/&gt;&lt;property id=&quot;20307&quot; value=&quot;486&quot;/&gt;&lt;/object&gt;&lt;object type=&quot;3&quot; unique_id=&quot;19477&quot;&gt;&lt;property id=&quot;20148&quot; value=&quot;5&quot;/&gt;&lt;property id=&quot;20300&quot; value=&quot;スライド 2 - &amp;quot;Outline:&amp;quot;&quot;/&gt;&lt;property id=&quot;20307&quot; value=&quot;487&quot;/&gt;&lt;/object&gt;&lt;/object&gt;&lt;/object&gt;&lt;/database&gt;"/>
  <p:tag name="SECTOMILLISECCONVERTED" val="1"/>
</p:tagLst>
</file>

<file path=ppt/theme/theme1.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defRPr kumimoji="0" sz="1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89000"/>
          </a:lnSpc>
          <a:spcBef>
            <a:spcPct val="0"/>
          </a:spcBef>
          <a:spcAft>
            <a:spcPct val="0"/>
          </a:spcAft>
          <a:buClr>
            <a:srgbClr val="000000"/>
          </a:buClr>
          <a:buSzPct val="45000"/>
          <a:buFont typeface="Wingdings" pitchFamily="2" charset="2"/>
          <a:buNone/>
          <a:tabLst/>
          <a:defRPr kumimoji="0" lang="en-GB" sz="1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17416</TotalTime>
  <Words>2630</Words>
  <Application>Microsoft Office PowerPoint</Application>
  <PresentationFormat>ユーザー設定</PresentationFormat>
  <Paragraphs>460</Paragraphs>
  <Slides>57</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57</vt:i4>
      </vt:variant>
    </vt:vector>
  </HeadingPairs>
  <TitlesOfParts>
    <vt:vector size="60" baseType="lpstr">
      <vt:lpstr>デザインの設定</vt:lpstr>
      <vt:lpstr>Photo Editor 写真</vt:lpstr>
      <vt:lpstr>ビットマップ イメージ</vt:lpstr>
      <vt:lpstr>Data of Heavy Elements for Light Sources in EUV and XUV and for Other Applications </vt:lpstr>
      <vt:lpstr>Outline:</vt:lpstr>
      <vt:lpstr>Outline:</vt:lpstr>
      <vt:lpstr>Moore’s Law for the Development of Semiconductor Devices</vt:lpstr>
      <vt:lpstr>EUV lithography with LPP light source</vt:lpstr>
      <vt:lpstr>EUV lithography with DPP light source</vt:lpstr>
      <vt:lpstr>Outline:</vt:lpstr>
      <vt:lpstr>EUV Emission Spectra  from Laser Produced  Tin (Sn) Plasmas</vt:lpstr>
      <vt:lpstr>Conditions for highest conversion efficiency</vt:lpstr>
      <vt:lpstr>Role of atomic data for EUV or XUV light source development</vt:lpstr>
      <vt:lpstr>Outline:</vt:lpstr>
      <vt:lpstr>Z-Dependence of  Single Electron Orbital Energies</vt:lpstr>
      <vt:lpstr>Characteristics of quasi Coulombic systems</vt:lpstr>
      <vt:lpstr>Mixing of two levels in Quasi Coulombic Systems (1)   </vt:lpstr>
      <vt:lpstr>Mixing of two levels in Quasi Coulombic Systems (2) </vt:lpstr>
      <vt:lpstr>Mixing of two levels in Quasi Coulombic Systems (3) </vt:lpstr>
      <vt:lpstr>Earlier discussions on the spectral shift and narrowing due to the configuration interaction</vt:lpstr>
      <vt:lpstr>Outline:</vt:lpstr>
      <vt:lpstr>Key effects to the electronic structure  of open-shell atomic ions</vt:lpstr>
      <vt:lpstr>Overview of Multi-Configuration Method</vt:lpstr>
      <vt:lpstr>Treatment of non-local two-electron interactions</vt:lpstr>
      <vt:lpstr>The use of GRASP family of codes</vt:lpstr>
      <vt:lpstr>Comparison between GRASP and HULLAC,  the CI effects </vt:lpstr>
      <vt:lpstr>Outline:</vt:lpstr>
      <vt:lpstr>Orbital wavefunctions and orbital energies</vt:lpstr>
      <vt:lpstr>4d-4f &amp; 4p-4d Transitions of  Sn12+ Ions</vt:lpstr>
      <vt:lpstr>Z dependence  and CI effects</vt:lpstr>
      <vt:lpstr>PowerPoint プレゼンテーション</vt:lpstr>
      <vt:lpstr>Towards the shorter wavelength:  Tb (Terbium,  Z = 65 ) </vt:lpstr>
      <vt:lpstr>Outline:</vt:lpstr>
      <vt:lpstr>Atomic physics in LHD plasmas</vt:lpstr>
      <vt:lpstr>Atomic Physics Experiments Using LHD Plasmas</vt:lpstr>
      <vt:lpstr>PowerPoint プレゼンテーション</vt:lpstr>
      <vt:lpstr>Gd (Gadolinium, Z=64) EUV spectra for different electron temperature </vt:lpstr>
      <vt:lpstr>Identification of emission lines</vt:lpstr>
      <vt:lpstr>Synthesized Gd Emission Spectra</vt:lpstr>
      <vt:lpstr>Exchange interactions  between inter- or intra- subshells</vt:lpstr>
      <vt:lpstr>Gd EUV Spectra for Different Electron Temperature </vt:lpstr>
      <vt:lpstr>gA-distributions for Gd ions</vt:lpstr>
      <vt:lpstr>Orbital property of Gdq+ ions</vt:lpstr>
      <vt:lpstr>Nd (Neodymium) EUV spectra for different electron temperature </vt:lpstr>
      <vt:lpstr>Synthesized gA-distribution of Nd Ions</vt:lpstr>
      <vt:lpstr>Outline:</vt:lpstr>
      <vt:lpstr>Magnetic dipole (M1) lines in  tungsten (W) highly charged ions</vt:lpstr>
      <vt:lpstr>Light Emission from EBIT</vt:lpstr>
      <vt:lpstr>Spectrum of W26+ ions</vt:lpstr>
      <vt:lpstr>The first step to the calculation of tungsten ion M1 transitions</vt:lpstr>
      <vt:lpstr>Correlation Models for W26+ Ground State Energy Levels</vt:lpstr>
      <vt:lpstr>Convergence feature in the wavelength  of  W26+ 3H5 - 3H4  M1 transitions </vt:lpstr>
      <vt:lpstr>Possible visible transitions  between the W26+ ground state multiplets</vt:lpstr>
      <vt:lpstr>PowerPoint プレゼンテーション</vt:lpstr>
      <vt:lpstr>Shanghai PermEBIT　experiment and GRASP2K calculation</vt:lpstr>
      <vt:lpstr>PowerPoint プレゼンテーション</vt:lpstr>
      <vt:lpstr>W(28-n)+ M1 lines of 4fn states with n = 2 ~ 7</vt:lpstr>
      <vt:lpstr>Summary:</vt:lpstr>
      <vt:lpstr>Thank You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開殻原子イオンプラズマ”の 生成と輻射の原子物理学</dc:title>
  <dc:creator>koikef</dc:creator>
  <cp:lastModifiedBy>koikef</cp:lastModifiedBy>
  <cp:revision>106</cp:revision>
  <dcterms:modified xsi:type="dcterms:W3CDTF">2012-10-04T11:56:33Z</dcterms:modified>
</cp:coreProperties>
</file>