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284" r:id="rId4"/>
    <p:sldId id="283" r:id="rId5"/>
    <p:sldId id="261" r:id="rId6"/>
    <p:sldId id="257" r:id="rId7"/>
    <p:sldId id="263" r:id="rId8"/>
    <p:sldId id="285" r:id="rId9"/>
    <p:sldId id="286" r:id="rId10"/>
    <p:sldId id="291" r:id="rId11"/>
    <p:sldId id="289" r:id="rId12"/>
    <p:sldId id="293" r:id="rId13"/>
    <p:sldId id="294" r:id="rId14"/>
    <p:sldId id="265" r:id="rId15"/>
    <p:sldId id="271" r:id="rId16"/>
    <p:sldId id="272" r:id="rId17"/>
    <p:sldId id="273" r:id="rId18"/>
    <p:sldId id="264" r:id="rId19"/>
    <p:sldId id="276" r:id="rId20"/>
    <p:sldId id="277" r:id="rId21"/>
    <p:sldId id="256" r:id="rId22"/>
    <p:sldId id="287" r:id="rId23"/>
    <p:sldId id="288" r:id="rId24"/>
    <p:sldId id="292" r:id="rId25"/>
    <p:sldId id="259" r:id="rId26"/>
    <p:sldId id="262" r:id="rId27"/>
    <p:sldId id="280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57D"/>
    <a:srgbClr val="8F9B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64" autoAdjust="0"/>
  </p:normalViewPr>
  <p:slideViewPr>
    <p:cSldViewPr snapToObjects="1">
      <p:cViewPr>
        <p:scale>
          <a:sx n="100" d="100"/>
          <a:sy n="100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AA3DCAD3-897E-4B84-953E-76074ACE02A3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86229B94-6AAB-4887-AA1D-DE08046DF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411BE-B726-4459-B18E-FD66CC6817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57FFF-6853-48A9-A76A-8F8AC484F9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FEA3-229B-49D5-A5F5-F4528B4655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00964-E019-4BF7-AFCA-BB5CFB41B72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ECBFC-F9C6-4117-B9E8-1F30D2456810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ECBFC-F9C6-4117-B9E8-1F30D2456810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8E46-56DD-48E4-9D69-2A6ED6B64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2A22-72B7-4938-8D5F-E5AB51D1A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2B43-1ABA-4465-BFD2-F5C03EB4DE88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BF5D-3BBC-4855-BD82-235B9E2C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Larry\Web-Site\Image\Astronomy\RainTitan_har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7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228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HITRAN Molecular Database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990600"/>
            <a:ext cx="487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Laurence S. Rothman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Iouli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E. Gordon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&amp; Molecular Physics Division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Harvard-Smithsonian Center for Astrophysics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8797" y="5951220"/>
            <a:ext cx="182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ICAMDATA-8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 October 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le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8262"/>
            <a:ext cx="3913894" cy="521788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 rot="16200000">
            <a:off x="975240" y="3368160"/>
            <a:ext cx="1710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447-m WLEF tower</a:t>
            </a:r>
          </a:p>
        </p:txBody>
      </p:sp>
      <p:pic>
        <p:nvPicPr>
          <p:cNvPr id="3076" name="Picture 4" descr="101_0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732" y="2159001"/>
            <a:ext cx="4978400" cy="3733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276600" y="5562600"/>
            <a:ext cx="541618" cy="60195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3784602" y="4885267"/>
            <a:ext cx="1524000" cy="82615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FTS near Tall Tower in Park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Falls WI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9200" y="6019800"/>
            <a:ext cx="3817938" cy="685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000" b="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Total Column Carbon Observing Network (TCCON)</a:t>
            </a:r>
            <a:endParaRPr lang="en-US" sz="2000" b="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958850"/>
            <a:ext cx="895826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0875" y="282575"/>
            <a:ext cx="7950200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0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Comparison between HITRAN and Ground-based FTS observations for Oxygen B-band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83175" y="6099175"/>
            <a:ext cx="3817938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0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Experiment by G. </a:t>
            </a:r>
            <a:r>
              <a:rPr lang="en-US" sz="2000" b="0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Toon</a:t>
            </a:r>
            <a:r>
              <a:rPr lang="en-US" sz="20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algn="ctr" eaLnBrk="0" hangingPunct="0">
              <a:defRPr/>
            </a:pPr>
            <a:r>
              <a:rPr lang="en-US" sz="20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at Wisconsin tower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0875" y="282575"/>
            <a:ext cx="7950200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Comparison between New Analysis and Ground-based FTS observations for Oxygen B-band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48" y="1371600"/>
            <a:ext cx="91896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219200"/>
          <a:ext cx="8153399" cy="4419600"/>
        </p:xfrm>
        <a:graphic>
          <a:graphicData uri="http://schemas.openxmlformats.org/drawingml/2006/table">
            <a:tbl>
              <a:tblPr/>
              <a:tblGrid>
                <a:gridCol w="1009808"/>
                <a:gridCol w="1442340"/>
                <a:gridCol w="1529190"/>
                <a:gridCol w="1376780"/>
                <a:gridCol w="1478953"/>
                <a:gridCol w="1316328"/>
              </a:tblGrid>
              <a:tr h="709833">
                <a:tc>
                  <a:txBody>
                    <a:bodyPr/>
                    <a:lstStyle/>
                    <a:p>
                      <a:pPr marL="0" marR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Parameter</a:t>
                      </a:r>
                    </a:p>
                    <a:p>
                      <a:pPr marL="0" marR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GB" sz="1400" baseline="30000" dirty="0" smtClean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This work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Albritton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et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fr-FR" sz="1400" i="1" baseline="30000" dirty="0" smtClean="0">
                          <a:latin typeface="Times New Roman"/>
                          <a:ea typeface="Times New Roman"/>
                        </a:rPr>
                        <a:t> 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Cheah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et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al </a:t>
                      </a:r>
                      <a:r>
                        <a:rPr lang="en-US" sz="1400" i="1" baseline="30000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en-US" sz="1400" i="1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Phillips et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i="1" baseline="30000" dirty="0" smtClean="0">
                          <a:latin typeface="Times New Roman"/>
                          <a:ea typeface="Times New Roman"/>
                        </a:rPr>
                        <a:t>c</a:t>
                      </a:r>
                      <a:endParaRPr lang="en-US" sz="1400" i="1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Naus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et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i="1" baseline="30000" dirty="0" smtClean="0">
                          <a:latin typeface="Times New Roman"/>
                          <a:ea typeface="Times New Roman"/>
                        </a:rPr>
                        <a:t>d</a:t>
                      </a:r>
                      <a:endParaRPr lang="en-US" sz="1400" i="1" baseline="30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GB" sz="1400" b="1" i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14526.9896(12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14526.9909(17)</a:t>
                      </a:r>
                      <a:r>
                        <a:rPr lang="fr-FR" sz="1400" b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14525.65553(26)</a:t>
                      </a:r>
                      <a:r>
                        <a:rPr lang="fr-FR" sz="1400" b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14526.9976(12</a:t>
                      </a:r>
                      <a:r>
                        <a:rPr lang="fr-FR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GB" sz="1400" b="1" i="1" baseline="-25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1.3729553(72)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1.372982(10)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1.3729659(22)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1.372951(18)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r>
                        <a:rPr lang="en-GB" sz="1400" b="1" i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5.3960(93) ×10</a:t>
                      </a:r>
                      <a:r>
                        <a:rPr lang="en-GB" sz="1400" b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5.418(10) ×10</a:t>
                      </a:r>
                      <a:r>
                        <a:rPr lang="en-GB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5.4086(42) ×10</a:t>
                      </a:r>
                      <a:r>
                        <a:rPr lang="en-GB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5.397(50) ×10</a:t>
                      </a:r>
                      <a:r>
                        <a:rPr lang="en-GB" sz="1400" b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GB" sz="1400" b="1" i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15903.7479(27</a:t>
                      </a: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fr-FR" sz="1400" b="1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15903.7509(16</a:t>
                      </a:r>
                      <a:r>
                        <a:rPr lang="en-GB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15902.4251(32</a:t>
                      </a: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15903.748(3</a:t>
                      </a:r>
                      <a:r>
                        <a:rPr lang="en-GB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9144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GB" sz="1400" b="1" kern="12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b="1" kern="1200" baseline="-25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1.354630(23)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1.354609(11)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1.354644(38)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1.35463(2)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r>
                        <a:rPr lang="en-GB" sz="1400" b="1" i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5.484(36) ×10</a:t>
                      </a:r>
                      <a:r>
                        <a:rPr lang="en-GB" sz="1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9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Number of lines used in this work per band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MW: 85;   Raman: 94;  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(v=1)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(v=0)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29; 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− : 199;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(v=1)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− (v=0): 72; 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(v=2)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− (v=0): 49</a:t>
                      </a:r>
                    </a:p>
                  </a:txBody>
                  <a:tcPr marL="73152" marR="73152" marT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Spectroscopic parameters of the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 and 2 levels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 of </a:t>
            </a:r>
            <a:r>
              <a:rPr lang="en-GB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" y="565404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Albritton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DL,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Harrop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WJ,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Schmeltekopf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Zare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RN,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 Mol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Spectrosc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1973;46:103-18</a:t>
            </a:r>
          </a:p>
          <a:p>
            <a:pPr marL="342900" indent="-34290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Cheah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S-L, Lee Y-P, Ogilvie JF,</a:t>
            </a:r>
            <a:r>
              <a:rPr lang="en-US" sz="1400" dirty="0" smtClean="0"/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JQSRT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2000;64:467-82</a:t>
            </a:r>
          </a:p>
          <a:p>
            <a:pPr marL="342900" indent="-34290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Phillips AJ, Peters F, Hamilton PA,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 Mol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Spectrosc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1997;184:162-6</a:t>
            </a:r>
          </a:p>
          <a:p>
            <a:pPr marL="342900" indent="-34290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Navaian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Ubachs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W,</a:t>
            </a:r>
            <a:r>
              <a:rPr lang="en-US" sz="1400" dirty="0" smtClean="0"/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Spectrochimica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Part 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1999;55:1255-62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3400"/>
            <a:ext cx="289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Vapor (H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219201"/>
            <a:ext cx="8229600" cy="50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274320">
              <a:spcAft>
                <a:spcPts val="144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Relax intensity cutoff. </a:t>
            </a:r>
            <a:r>
              <a:rPr lang="en-US" sz="2000" dirty="0" smtClean="0"/>
              <a:t>For lines for which accurate measurements are not available, take the differences in experimentally known energy levels supplemented with ab initio intensities. </a:t>
            </a:r>
            <a:endParaRPr lang="en-US" sz="2000" b="0" dirty="0">
              <a:solidFill>
                <a:srgbClr val="FFFF00"/>
              </a:solidFill>
            </a:endParaRPr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Intensities in the 4500-5000 cm</a:t>
            </a:r>
            <a:r>
              <a:rPr lang="en-US" sz="2400" b="0" baseline="30000" dirty="0" smtClean="0">
                <a:solidFill>
                  <a:srgbClr val="FFFF00"/>
                </a:solidFill>
              </a:rPr>
              <a:t>-1</a:t>
            </a:r>
            <a:r>
              <a:rPr lang="en-US" sz="2400" b="0" dirty="0" smtClean="0">
                <a:solidFill>
                  <a:srgbClr val="FFFF00"/>
                </a:solidFill>
              </a:rPr>
              <a:t> region. </a:t>
            </a:r>
            <a:r>
              <a:rPr lang="en-US" sz="2000" dirty="0" smtClean="0"/>
              <a:t>Incorporating ab initio calculations of Lodi et al (University College London).</a:t>
            </a:r>
          </a:p>
          <a:p>
            <a:pPr marL="182880" indent="-274320"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Intensities in the 8000-9000 cm</a:t>
            </a:r>
            <a:r>
              <a:rPr lang="en-US" sz="2400" baseline="30000" dirty="0" smtClean="0">
                <a:solidFill>
                  <a:srgbClr val="FFFF00"/>
                </a:solidFill>
              </a:rPr>
              <a:t>-1</a:t>
            </a:r>
            <a:r>
              <a:rPr lang="en-US" sz="2400" dirty="0" smtClean="0">
                <a:solidFill>
                  <a:srgbClr val="FFFF00"/>
                </a:solidFill>
              </a:rPr>
              <a:t> region.</a:t>
            </a:r>
            <a:r>
              <a:rPr lang="en-US" sz="2400" dirty="0" smtClean="0"/>
              <a:t> </a:t>
            </a:r>
            <a:r>
              <a:rPr lang="en-US" sz="2000" dirty="0" smtClean="0"/>
              <a:t>Adopting measurements of Oudot et al, </a:t>
            </a:r>
            <a:r>
              <a:rPr lang="en-US" sz="2000" i="1" dirty="0" smtClean="0"/>
              <a:t>J Mol Spectrosc </a:t>
            </a:r>
            <a:r>
              <a:rPr lang="en-US" sz="2000" b="1" dirty="0" smtClean="0"/>
              <a:t>262,</a:t>
            </a:r>
            <a:r>
              <a:rPr lang="en-US" sz="2000" dirty="0" smtClean="0"/>
              <a:t> 22-29 (2010).</a:t>
            </a:r>
            <a:endParaRPr lang="en-US" sz="2000" dirty="0"/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Line-shape parameters. </a:t>
            </a:r>
            <a:r>
              <a:rPr lang="en-US" sz="2000" dirty="0" smtClean="0"/>
              <a:t>Include new measurements into line shape algorithm; correct the CRB-calculated widths, shifts and temperature dependences of narrow lines as suggested in Ma, Tipping, Gamache, "Uncertainties associated with theoretically calculated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-broadened half-widths of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lines," </a:t>
            </a:r>
            <a:r>
              <a:rPr lang="en-US" sz="2000" i="1" dirty="0" smtClean="0"/>
              <a:t>Mol Phys </a:t>
            </a:r>
            <a:r>
              <a:rPr lang="en-US" sz="2000" b="1" dirty="0" smtClean="0"/>
              <a:t>108,</a:t>
            </a:r>
            <a:r>
              <a:rPr lang="en-US" sz="2000" dirty="0" smtClean="0"/>
              <a:t> 2225-2252 (2010).</a:t>
            </a:r>
          </a:p>
          <a:p>
            <a:pPr indent="-274320"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Assignments of unidentified water lines</a:t>
            </a:r>
            <a:r>
              <a:rPr lang="en-US" sz="2000" dirty="0" smtClean="0"/>
              <a:t>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3400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Carbon Dioxide (CO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219200"/>
            <a:ext cx="8229600" cy="39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274320">
              <a:spcAft>
                <a:spcPts val="144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Update DND calculations. </a:t>
            </a:r>
            <a:r>
              <a:rPr lang="en-US" sz="2000" dirty="0" smtClean="0"/>
              <a:t>Replace with validated new experimental values or with CDSD calculations (Institute of Atmospheric Optics, Tomsk). </a:t>
            </a:r>
            <a:endParaRPr lang="en-US" sz="2000" b="0" dirty="0">
              <a:solidFill>
                <a:srgbClr val="FFFF00"/>
              </a:solidFill>
            </a:endParaRPr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Include newest experimental results. </a:t>
            </a:r>
            <a:r>
              <a:rPr lang="en-US" sz="2000" dirty="0" smtClean="0"/>
              <a:t>For example, work of Perevalov et al, IAO.</a:t>
            </a:r>
          </a:p>
          <a:p>
            <a:pPr marL="182880" indent="-274320"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Multispectrum fit.</a:t>
            </a:r>
            <a:r>
              <a:rPr lang="en-US" sz="2400" dirty="0" smtClean="0"/>
              <a:t> </a:t>
            </a:r>
            <a:r>
              <a:rPr lang="en-US" sz="2000" dirty="0" smtClean="0"/>
              <a:t>Evaluate applicability of work for OCO-2 (NASA Langley and JPL).</a:t>
            </a:r>
            <a:endParaRPr lang="en-US" sz="2000" dirty="0"/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Line-shape parameters. </a:t>
            </a:r>
            <a:r>
              <a:rPr lang="en-US" sz="2000" dirty="0" smtClean="0"/>
              <a:t>Change broadening parameters for J &gt; 50 (</a:t>
            </a:r>
            <a:r>
              <a:rPr lang="en-US" sz="2000" dirty="0" err="1" smtClean="0"/>
              <a:t>Lamouroux</a:t>
            </a:r>
            <a:r>
              <a:rPr lang="en-US" sz="2000" dirty="0" smtClean="0"/>
              <a:t> et al, </a:t>
            </a:r>
            <a:r>
              <a:rPr lang="en-US" sz="2000" i="1" dirty="0" smtClean="0"/>
              <a:t>JQSRT</a:t>
            </a:r>
            <a:r>
              <a:rPr lang="en-US" sz="2000" dirty="0" smtClean="0"/>
              <a:t> (2012)); Use algorithm developed by Hartmann et al, </a:t>
            </a:r>
            <a:r>
              <a:rPr lang="en-US" sz="2000" i="1" dirty="0" smtClean="0"/>
              <a:t>JQSRT</a:t>
            </a:r>
            <a:r>
              <a:rPr lang="en-US" sz="2000" dirty="0" smtClean="0"/>
              <a:t> (2009) for unmeasured shifts; extend line-mixing work of </a:t>
            </a:r>
            <a:r>
              <a:rPr lang="en-US" sz="2000" dirty="0" err="1" smtClean="0"/>
              <a:t>Lamouroux</a:t>
            </a:r>
            <a:r>
              <a:rPr lang="en-US" sz="2000" dirty="0" smtClean="0"/>
              <a:t> et al, </a:t>
            </a:r>
            <a:r>
              <a:rPr lang="en-US" sz="2000" i="1" dirty="0" smtClean="0"/>
              <a:t>JQSRT</a:t>
            </a:r>
            <a:r>
              <a:rPr lang="en-US" sz="2000" dirty="0" smtClean="0"/>
              <a:t> (2010) to entire carbon-dioxide line list.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3400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Methane (CH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219200"/>
            <a:ext cx="8229600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>
              <a:spcAft>
                <a:spcPts val="144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Many, many recent theoretical and experimental works by the groups at Grenoble, Reims, Dijon, JPL, NASA Langley...</a:t>
            </a:r>
          </a:p>
          <a:p>
            <a:pPr marL="182880" indent="-274320">
              <a:spcAft>
                <a:spcPts val="144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1.26 - 1.71 µm region. </a:t>
            </a:r>
            <a:r>
              <a:rPr lang="en-US" sz="2000" dirty="0" smtClean="0"/>
              <a:t>Extensive cavity ring down experiments by Campargue et al (Grenoble). </a:t>
            </a:r>
            <a:endParaRPr lang="en-US" sz="2000" b="0" dirty="0">
              <a:solidFill>
                <a:srgbClr val="FFFF00"/>
              </a:solidFill>
            </a:endParaRPr>
          </a:p>
          <a:p>
            <a:pPr marL="182880" indent="-274320"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2 µm region. </a:t>
            </a:r>
            <a:r>
              <a:rPr lang="en-US" sz="2000" dirty="0" smtClean="0"/>
              <a:t>For example, octad region work of Daumont et al (Reims).</a:t>
            </a:r>
          </a:p>
          <a:p>
            <a:pPr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0.89 µm region. </a:t>
            </a:r>
            <a:r>
              <a:rPr lang="en-US" sz="2000" dirty="0" smtClean="0"/>
              <a:t>Work of Benner et al, unpublished.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</a:t>
            </a:r>
            <a:r>
              <a:rPr lang="en-US" sz="2400" dirty="0" err="1" smtClean="0">
                <a:solidFill>
                  <a:srgbClr val="FFFF00"/>
                </a:solidFill>
              </a:rPr>
              <a:t>Deuterated</a:t>
            </a:r>
            <a:r>
              <a:rPr lang="en-US" sz="2400" dirty="0" smtClean="0">
                <a:solidFill>
                  <a:srgbClr val="FFFF00"/>
                </a:solidFill>
              </a:rPr>
              <a:t> species.</a:t>
            </a:r>
            <a:r>
              <a:rPr lang="en-US" sz="2400" dirty="0" smtClean="0"/>
              <a:t> </a:t>
            </a:r>
            <a:r>
              <a:rPr lang="en-US" sz="2000" dirty="0" smtClean="0"/>
              <a:t>Collaboration between University of Burgundy and IAO.</a:t>
            </a:r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Line-shape parameters. </a:t>
            </a:r>
            <a:r>
              <a:rPr lang="en-US" sz="2000" dirty="0" smtClean="0"/>
              <a:t>New broadening parameters by Smith et al, </a:t>
            </a:r>
            <a:r>
              <a:rPr lang="en-US" sz="2000" i="1" dirty="0" smtClean="0"/>
              <a:t>JQSRT</a:t>
            </a:r>
            <a:r>
              <a:rPr lang="en-US" sz="2000" dirty="0" smtClean="0"/>
              <a:t> (2010 and 2011).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5334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Oxygen (O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219200"/>
            <a:ext cx="8229600" cy="23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274320">
              <a:spcAft>
                <a:spcPts val="144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A band. </a:t>
            </a:r>
            <a:r>
              <a:rPr lang="en-US" sz="2000" dirty="0" smtClean="0"/>
              <a:t>Adapt line lists from work of Long et al, </a:t>
            </a:r>
            <a:r>
              <a:rPr lang="en-US" sz="2000" i="1" dirty="0" smtClean="0"/>
              <a:t>JQSRT</a:t>
            </a:r>
            <a:r>
              <a:rPr lang="en-US" sz="2000" dirty="0" smtClean="0"/>
              <a:t> (2010 and 2011). </a:t>
            </a:r>
            <a:endParaRPr lang="en-US" sz="2000" b="0" dirty="0">
              <a:solidFill>
                <a:srgbClr val="FFFF00"/>
              </a:solidFill>
            </a:endParaRPr>
          </a:p>
          <a:p>
            <a:pPr marL="182880" indent="-274320"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B-, </a:t>
            </a:r>
            <a:r>
              <a:rPr lang="el-GR" sz="2400" dirty="0" smtClean="0">
                <a:solidFill>
                  <a:srgbClr val="FFFF00"/>
                </a:solidFill>
              </a:rPr>
              <a:t>γ</a:t>
            </a:r>
            <a:r>
              <a:rPr lang="en-US" sz="2400" dirty="0" smtClean="0">
                <a:solidFill>
                  <a:srgbClr val="FFFF00"/>
                </a:solidFill>
              </a:rPr>
              <a:t>-, and associated hot bands. </a:t>
            </a:r>
            <a:r>
              <a:rPr lang="en-US" sz="2000" dirty="0" smtClean="0"/>
              <a:t>SAO collaboration with Geoff </a:t>
            </a:r>
            <a:r>
              <a:rPr lang="en-US" sz="2000" dirty="0" err="1" smtClean="0"/>
              <a:t>Toon</a:t>
            </a:r>
            <a:r>
              <a:rPr lang="en-US" sz="2000" dirty="0" smtClean="0"/>
              <a:t> (JQSRT (2011)).</a:t>
            </a:r>
          </a:p>
          <a:p>
            <a:pPr>
              <a:spcAft>
                <a:spcPct val="500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► Microwave region.</a:t>
            </a:r>
            <a:r>
              <a:rPr lang="en-US" sz="2400" dirty="0" smtClean="0"/>
              <a:t> </a:t>
            </a:r>
            <a:r>
              <a:rPr lang="en-US" sz="2000" dirty="0" smtClean="0"/>
              <a:t>Revision of line-shape parameters, Gordon, SAO</a:t>
            </a:r>
          </a:p>
          <a:p>
            <a:pPr marL="182880" indent="-274320">
              <a:spcAft>
                <a:spcPct val="50000"/>
              </a:spcAft>
            </a:pPr>
            <a:r>
              <a:rPr lang="en-US" sz="2400" b="0" dirty="0" smtClean="0">
                <a:solidFill>
                  <a:srgbClr val="FFFF00"/>
                </a:solidFill>
              </a:rPr>
              <a:t>► 1.27 </a:t>
            </a:r>
            <a:r>
              <a:rPr lang="en-US" sz="2400" dirty="0" smtClean="0">
                <a:solidFill>
                  <a:srgbClr val="FFFF00"/>
                </a:solidFill>
              </a:rPr>
              <a:t>µm region</a:t>
            </a:r>
            <a:r>
              <a:rPr lang="en-US" sz="2400" b="0" dirty="0" smtClean="0">
                <a:solidFill>
                  <a:srgbClr val="FFFF00"/>
                </a:solidFill>
              </a:rPr>
              <a:t>. </a:t>
            </a:r>
            <a:r>
              <a:rPr lang="en-US" sz="2000" dirty="0" smtClean="0"/>
              <a:t>Collaborative effort of SAO, JPL, and Grenoble.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CE76075-4CF3-493C-A481-595276886A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33400" y="1735138"/>
            <a:ext cx="8229600" cy="37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44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►More </a:t>
            </a:r>
            <a:r>
              <a:rPr lang="en-US" sz="2400" dirty="0">
                <a:solidFill>
                  <a:srgbClr val="FFFF00"/>
                </a:solidFill>
              </a:rPr>
              <a:t>temperature-pressure</a:t>
            </a:r>
            <a:r>
              <a:rPr lang="en-US" sz="2400" b="0" dirty="0">
                <a:solidFill>
                  <a:srgbClr val="FFFF00"/>
                </a:solidFill>
              </a:rPr>
              <a:t> sets of </a:t>
            </a:r>
            <a:r>
              <a:rPr lang="en-US" sz="2400" b="0" dirty="0" smtClean="0">
                <a:solidFill>
                  <a:srgbClr val="FFFF00"/>
                </a:solidFill>
              </a:rPr>
              <a:t>cross-sections (</a:t>
            </a:r>
            <a:r>
              <a:rPr lang="en-US" sz="2400" b="0" dirty="0">
                <a:solidFill>
                  <a:srgbClr val="FFFF00"/>
                </a:solidFill>
              </a:rPr>
              <a:t>IR and UV)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►Improved database structure </a:t>
            </a:r>
            <a:r>
              <a:rPr lang="en-US" sz="2400" b="0" dirty="0" smtClean="0">
                <a:solidFill>
                  <a:srgbClr val="FFFF00"/>
                </a:solidFill>
              </a:rPr>
              <a:t>(VAMDC </a:t>
            </a:r>
            <a:r>
              <a:rPr lang="en-US" sz="2400" b="0" dirty="0">
                <a:solidFill>
                  <a:srgbClr val="FFFF00"/>
                </a:solidFill>
              </a:rPr>
              <a:t>paradigm)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►High-temperature parameters (HITEMP)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►Molecules for astrophysics applications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►Refined line-shape parameters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►Additional line-mixing algorithms</a:t>
            </a:r>
          </a:p>
          <a:p>
            <a:pPr>
              <a:spcAft>
                <a:spcPct val="50000"/>
              </a:spcAft>
            </a:pPr>
            <a:r>
              <a:rPr lang="en-US" sz="2400" b="0" dirty="0">
                <a:solidFill>
                  <a:srgbClr val="FFFF00"/>
                </a:solidFill>
              </a:rPr>
              <a:t>►Collision-Induced Absorption bands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Improvements and Enhancements to the</a:t>
            </a:r>
            <a:r>
              <a:rPr lang="en-US" b="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Compilation</a:t>
            </a:r>
            <a:r>
              <a:rPr lang="en-US" b="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being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77" descr="CIA 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68279"/>
            <a:ext cx="5791200" cy="63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0"/>
            <a:ext cx="527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Collision Induced Absorption (CIA)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5276166" y="3258234"/>
            <a:ext cx="62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section of the HITRAN database: Collision-Induced Absorption (CIA),” C. Richard, et al, </a:t>
            </a:r>
            <a:r>
              <a:rPr lang="en-US" i="1" dirty="0" smtClean="0"/>
              <a:t>JQSRT</a:t>
            </a:r>
            <a:r>
              <a:rPr lang="en-US" dirty="0" smtClean="0"/>
              <a:t> 113, 1276-85 (2012).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80755069-C4A4-4607-8CD0-DEE4E1EA254B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8195" name="Picture 2" descr="NBS-monograph-1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4588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NBS-monograph-1964-p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381000"/>
            <a:ext cx="45704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18275" y="0"/>
            <a:ext cx="1489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Proto-HITRAN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45465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504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Molecules Added to HITRAN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0608240" cy="1453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4E81E0B3-D0CA-49D7-B8AC-1BF5CEF28B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505200" y="685800"/>
            <a:ext cx="1719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Access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47713" y="1663700"/>
            <a:ext cx="7177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i="1">
                <a:solidFill>
                  <a:srgbClr val="FFFF00"/>
                </a:solidFill>
              </a:rPr>
              <a:t>web site</a:t>
            </a:r>
            <a:r>
              <a:rPr lang="en-US" sz="3200" b="0">
                <a:solidFill>
                  <a:srgbClr val="FFFF00"/>
                </a:solidFill>
              </a:rPr>
              <a:t>: </a:t>
            </a:r>
          </a:p>
          <a:p>
            <a:r>
              <a:rPr lang="en-US" sz="3200" b="0">
                <a:solidFill>
                  <a:srgbClr val="FFFF00"/>
                </a:solidFill>
              </a:rPr>
              <a:t> 	http://cfa.harvard.edu/HITRAN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7345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0" dirty="0">
                <a:solidFill>
                  <a:srgbClr val="FFFF00"/>
                </a:solidFill>
              </a:rPr>
              <a:t> Gives instructions for accessing compilation (free)</a:t>
            </a:r>
          </a:p>
          <a:p>
            <a:pPr>
              <a:buFontTx/>
              <a:buChar char="-"/>
            </a:pPr>
            <a:r>
              <a:rPr lang="en-US" sz="2400" b="0" dirty="0">
                <a:solidFill>
                  <a:srgbClr val="FFFF00"/>
                </a:solidFill>
              </a:rPr>
              <a:t> Updates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- Documentation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- Links to related databases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- HITRAN facts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- Related conferences</a:t>
            </a:r>
          </a:p>
        </p:txBody>
      </p:sp>
      <p:pic>
        <p:nvPicPr>
          <p:cNvPr id="48133" name="Picture 5" descr="HITRAN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827463"/>
            <a:ext cx="3048000" cy="274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B3B0240-23D7-4FFE-9413-F0713E1BD5EA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856"/>
            <a:ext cx="8229600" cy="558030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new format for HITRAN</a:t>
            </a:r>
            <a:endParaRPr lang="en-US" dirty="0" smtClean="0"/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Relational Database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store the data (tables linked by keys)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SQL to return data (in different formats)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Easy to extend, maintain, and validate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XSAMS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XML Schema for Atoms, Molecules, and Solids</a:t>
            </a:r>
          </a:p>
          <a:p>
            <a:pPr lvl="1">
              <a:spcAft>
                <a:spcPts val="90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 interoperable standard for the communication of data from different sources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Web interface: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http://vamdc.mssl.ucl.ac.uk/HITRAN/search</a:t>
            </a:r>
          </a:p>
          <a:p>
            <a:pPr lvl="1"/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9EC2-3662-9843-AF3D-97C605A703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11295"/>
            <a:ext cx="36615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SAO HITRAN team members</a:t>
            </a:r>
          </a:p>
          <a:p>
            <a:pPr marL="18288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Kelly  Chance</a:t>
            </a:r>
          </a:p>
          <a:p>
            <a:pPr marL="182880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Iouli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Gordon</a:t>
            </a:r>
          </a:p>
          <a:p>
            <a:pPr marL="18288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  Li</a:t>
            </a:r>
          </a:p>
          <a:p>
            <a:pPr marL="18288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Cyril  Richard</a:t>
            </a:r>
          </a:p>
          <a:p>
            <a:pPr marL="18288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Cameron Mackie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290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Acknowledgments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207603"/>
            <a:ext cx="531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Huge International Collaborative Effort</a:t>
            </a:r>
          </a:p>
          <a:p>
            <a:endParaRPr lang="en-US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HITRAN Advisory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267200"/>
            <a:ext cx="56400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Funding Support</a:t>
            </a:r>
          </a:p>
          <a:p>
            <a:pPr marL="182880"/>
            <a:r>
              <a:rPr lang="en-US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NASA Earth Observing System</a:t>
            </a:r>
          </a:p>
          <a:p>
            <a:pPr marL="182880"/>
            <a:r>
              <a:rPr lang="en-US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NASA Planetary Atmospheres Program</a:t>
            </a:r>
          </a:p>
          <a:p>
            <a:pPr marL="182880"/>
            <a:r>
              <a:rPr lang="en-US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Cooperative Research Development Foundation</a:t>
            </a:r>
          </a:p>
        </p:txBody>
      </p:sp>
      <p:pic>
        <p:nvPicPr>
          <p:cNvPr id="6" name="Picture 5" descr="NAS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724043"/>
            <a:ext cx="1066800" cy="853440"/>
          </a:xfrm>
          <a:prstGeom prst="rect">
            <a:avLst/>
          </a:prstGeom>
        </p:spPr>
      </p:pic>
      <p:pic>
        <p:nvPicPr>
          <p:cNvPr id="7" name="Picture 6" descr="Harv-S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581441"/>
            <a:ext cx="963948" cy="986999"/>
          </a:xfrm>
          <a:prstGeom prst="rect">
            <a:avLst/>
          </a:prstGeom>
        </p:spPr>
      </p:pic>
      <p:pic>
        <p:nvPicPr>
          <p:cNvPr id="8" name="Picture 7" descr="VAM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5724043"/>
            <a:ext cx="2540000" cy="84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2048597-8CB0-49B5-8765-4B4FFE941F21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14400" y="238125"/>
            <a:ext cx="7353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HITRAN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International Advisory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Committee (2008)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24" name="Picture 4" descr="4337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2963"/>
            <a:ext cx="9144000" cy="606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2048597-8CB0-49B5-8765-4B4FFE941F21}" type="slidenum">
              <a:rPr lang="en-US"/>
              <a:pPr/>
              <a:t>27</a:t>
            </a:fld>
            <a:endParaRPr lang="en-US"/>
          </a:p>
        </p:txBody>
      </p:sp>
      <p:pic>
        <p:nvPicPr>
          <p:cNvPr id="6" name="Picture 5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1200" y="-1371600"/>
            <a:ext cx="11684000" cy="8763000"/>
          </a:xfrm>
          <a:prstGeom prst="rect">
            <a:avLst/>
          </a:prstGeom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HITRAN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International Advisory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Committee (2011)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AA006163-B18A-412F-BA42-1B605EF3D502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648200"/>
            <a:ext cx="9144000" cy="2209800"/>
            <a:chOff x="0" y="2928"/>
            <a:chExt cx="5760" cy="139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2928"/>
              <a:ext cx="5760" cy="1392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Text Box 4"/>
            <p:cNvSpPr txBox="1">
              <a:spLocks noChangeArrowheads="1"/>
            </p:cNvSpPr>
            <p:nvPr/>
          </p:nvSpPr>
          <p:spPr bwMode="auto">
            <a:xfrm>
              <a:off x="48" y="403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solidFill>
                    <a:schemeClr val="bg1"/>
                  </a:solidFill>
                </a:rPr>
                <a:t>Level 3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828800"/>
            <a:ext cx="9144000" cy="2819400"/>
            <a:chOff x="0" y="1152"/>
            <a:chExt cx="5760" cy="1776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0" y="1152"/>
              <a:ext cx="5760" cy="17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Text Box 7"/>
            <p:cNvSpPr txBox="1">
              <a:spLocks noChangeArrowheads="1"/>
            </p:cNvSpPr>
            <p:nvPr/>
          </p:nvSpPr>
          <p:spPr bwMode="auto">
            <a:xfrm>
              <a:off x="0" y="21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solidFill>
                    <a:schemeClr val="bg1"/>
                  </a:solidFill>
                </a:rPr>
                <a:t>Level 2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838200"/>
            <a:ext cx="9144000" cy="990600"/>
            <a:chOff x="0" y="528"/>
            <a:chExt cx="5760" cy="62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0" y="528"/>
              <a:ext cx="5760" cy="624"/>
              <a:chOff x="0" y="528"/>
              <a:chExt cx="5760" cy="624"/>
            </a:xfrm>
          </p:grpSpPr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5760" cy="62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83" name="Text Box 11"/>
              <p:cNvSpPr txBox="1">
                <a:spLocks noChangeArrowheads="1"/>
              </p:cNvSpPr>
              <p:nvPr/>
            </p:nvSpPr>
            <p:spPr bwMode="auto">
              <a:xfrm>
                <a:off x="864" y="696"/>
                <a:ext cx="4128" cy="2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JavaHAWKS</a:t>
                </a:r>
                <a:r>
                  <a: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Software Installers and Documentation</a:t>
                </a:r>
              </a:p>
            </p:txBody>
          </p:sp>
        </p:grpSp>
        <p:sp>
          <p:nvSpPr>
            <p:cNvPr id="14381" name="Text Box 12"/>
            <p:cNvSpPr txBox="1">
              <a:spLocks noChangeArrowheads="1"/>
            </p:cNvSpPr>
            <p:nvPr/>
          </p:nvSpPr>
          <p:spPr bwMode="auto">
            <a:xfrm>
              <a:off x="0" y="76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solidFill>
                    <a:schemeClr val="bg1"/>
                  </a:solidFill>
                </a:rPr>
                <a:t>Level 1</a:t>
              </a:r>
            </a:p>
          </p:txBody>
        </p:sp>
      </p:grp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295400" y="1524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File Structure of HITRAN Compilation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48000" y="3810000"/>
            <a:ext cx="9144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Line-by-line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099032" y="3822562"/>
            <a:ext cx="14478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Molecule-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by-molecule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781800" y="3581400"/>
            <a:ext cx="17526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Global Data Files, Tables, and References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90500" y="5181600"/>
            <a:ext cx="16002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Supplemental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105025" y="5181600"/>
            <a:ext cx="16764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Supplemental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267200" y="3810000"/>
            <a:ext cx="11430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Cross-sections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267200" y="5181600"/>
            <a:ext cx="11430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Alternate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648200" y="1511300"/>
            <a:ext cx="0" cy="6223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066800" y="2133600"/>
            <a:ext cx="762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28600" y="2286000"/>
            <a:ext cx="17526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HITRAN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(line-transition parameters)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1066800" y="2133600"/>
            <a:ext cx="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914400" y="3124200"/>
            <a:ext cx="0" cy="2057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1810957" y="3431899"/>
            <a:ext cx="0" cy="38762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2743200" y="3124200"/>
            <a:ext cx="0" cy="2057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800600" y="4400550"/>
            <a:ext cx="0" cy="7858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209800" y="2286000"/>
            <a:ext cx="10668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IR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Cross-sections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2743200" y="2133600"/>
            <a:ext cx="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953000" y="2365375"/>
            <a:ext cx="12192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Aerosol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Refractive Indices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562600" y="2133600"/>
            <a:ext cx="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6324600" y="2362200"/>
            <a:ext cx="12192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Line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Coupling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6934200" y="2133600"/>
            <a:ext cx="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8686800" y="2133600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772400" y="2362200"/>
            <a:ext cx="6858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CO</a:t>
            </a:r>
            <a:r>
              <a:rPr lang="en-US" sz="1600" baseline="-25000" dirty="0">
                <a:solidFill>
                  <a:srgbClr val="FFFF00"/>
                </a:solidFill>
              </a:rPr>
              <a:t>2</a:t>
            </a:r>
            <a:r>
              <a:rPr lang="en-US" sz="1600" dirty="0">
                <a:solidFill>
                  <a:srgbClr val="FFFF00"/>
                </a:solidFill>
              </a:rPr>
              <a:t> data</a:t>
            </a: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7543800" y="2667000"/>
            <a:ext cx="228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7620000" y="3276600"/>
            <a:ext cx="1066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505200" y="2438400"/>
            <a:ext cx="0" cy="1381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800600" y="2438400"/>
            <a:ext cx="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7634288" y="32766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657600" y="2306638"/>
            <a:ext cx="9906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UV</a:t>
            </a: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4191000" y="2133600"/>
            <a:ext cx="0" cy="1825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75" name="Text Box 46"/>
          <p:cNvSpPr txBox="1">
            <a:spLocks noChangeArrowheads="1"/>
          </p:cNvSpPr>
          <p:nvPr/>
        </p:nvSpPr>
        <p:spPr bwMode="auto">
          <a:xfrm>
            <a:off x="0" y="1219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3500438" y="2452688"/>
            <a:ext cx="15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4648200" y="2452688"/>
            <a:ext cx="15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>
            <a:off x="1371596" y="3438525"/>
            <a:ext cx="452233" cy="33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1371600" y="3124200"/>
            <a:ext cx="0" cy="3349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7" grpId="0" animBg="1"/>
      <p:bldP spid="6175" grpId="0" animBg="1"/>
      <p:bldP spid="6177" grpId="0" animBg="1"/>
      <p:bldP spid="6179" grpId="0" animBg="1"/>
      <p:bldP spid="6182" grpId="0" animBg="1"/>
      <p:bldP spid="61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2ED8B62A-CAC2-49A3-B876-ACFF1012C0A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HITRAN Line-by-line Parameters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71650" y="608806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160-character total</a:t>
            </a:r>
          </a:p>
        </p:txBody>
      </p:sp>
      <p:graphicFrame>
        <p:nvGraphicFramePr>
          <p:cNvPr id="7614" name="Group 446"/>
          <p:cNvGraphicFramePr>
            <a:graphicFrameLocks noGrp="1"/>
          </p:cNvGraphicFramePr>
          <p:nvPr/>
        </p:nvGraphicFramePr>
        <p:xfrm>
          <a:off x="457200" y="811213"/>
          <a:ext cx="8335963" cy="346075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Field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Definition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15" name="Group 447"/>
          <p:cNvGraphicFramePr>
            <a:graphicFrameLocks noGrp="1"/>
          </p:cNvGraphicFramePr>
          <p:nvPr/>
        </p:nvGraphicFramePr>
        <p:xfrm>
          <a:off x="457200" y="115728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Molecule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16" name="Group 448"/>
          <p:cNvGraphicFramePr>
            <a:graphicFrameLocks noGrp="1"/>
          </p:cNvGraphicFramePr>
          <p:nvPr/>
        </p:nvGraphicFramePr>
        <p:xfrm>
          <a:off x="457200" y="146050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Isotopologue no.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(1 = most abundant, 2 = second most abundant,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17" name="Group 449"/>
          <p:cNvGraphicFramePr>
            <a:graphicFrameLocks noGrp="1"/>
          </p:cNvGraphicFramePr>
          <p:nvPr/>
        </p:nvGraphicFramePr>
        <p:xfrm>
          <a:off x="457200" y="176371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Transition wavenumber in vacuum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[cm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18" name="Group 450"/>
          <p:cNvGraphicFramePr>
            <a:graphicFrameLocks noGrp="1"/>
          </p:cNvGraphicFramePr>
          <p:nvPr/>
        </p:nvGraphicFramePr>
        <p:xfrm>
          <a:off x="457200" y="206692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E10.3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Intensity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[cm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/(molecule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∙cm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19" name="Group 451"/>
          <p:cNvGraphicFramePr>
            <a:graphicFrameLocks noGrp="1"/>
          </p:cNvGraphicFramePr>
          <p:nvPr/>
        </p:nvGraphicFramePr>
        <p:xfrm>
          <a:off x="457200" y="237013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  <a:endParaRPr kumimoji="0" lang="el-GR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E10.3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Einstein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-coefficient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0" name="Group 452"/>
          <p:cNvGraphicFramePr>
            <a:graphicFrameLocks noGrp="1"/>
          </p:cNvGraphicFramePr>
          <p:nvPr/>
        </p:nvGraphicFramePr>
        <p:xfrm>
          <a:off x="457200" y="267335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Air-broadened half-width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(HWHM) [cm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1" name="Group 453"/>
          <p:cNvGraphicFramePr>
            <a:graphicFrameLocks noGrp="1"/>
          </p:cNvGraphicFramePr>
          <p:nvPr/>
        </p:nvGraphicFramePr>
        <p:xfrm>
          <a:off x="457200" y="297656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endParaRPr kumimoji="0" lang="el-GR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Self-broadened half-width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(HWHM) [cm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2" name="Group 454"/>
          <p:cNvGraphicFramePr>
            <a:graphicFrameLocks noGrp="1"/>
          </p:cNvGraphicFramePr>
          <p:nvPr/>
        </p:nvGraphicFramePr>
        <p:xfrm>
          <a:off x="457200" y="327977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g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F10.4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Lower-state energy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3" name="Group 455"/>
          <p:cNvGraphicFramePr>
            <a:graphicFrameLocks noGrp="1"/>
          </p:cNvGraphicFramePr>
          <p:nvPr/>
        </p:nvGraphicFramePr>
        <p:xfrm>
          <a:off x="457200" y="358298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</a:t>
                      </a:r>
                      <a:endParaRPr kumimoji="0" lang="el-GR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Temperature-dependence coefficient of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4" name="Group 456"/>
          <p:cNvGraphicFramePr>
            <a:graphicFrameLocks noGrp="1"/>
          </p:cNvGraphicFramePr>
          <p:nvPr/>
        </p:nvGraphicFramePr>
        <p:xfrm>
          <a:off x="457200" y="388620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</a:t>
                      </a:r>
                      <a:endParaRPr kumimoji="0" lang="el-GR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 pressure-induced shift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[cm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5" name="Group 457"/>
          <p:cNvGraphicFramePr>
            <a:graphicFrameLocks noGrp="1"/>
          </p:cNvGraphicFramePr>
          <p:nvPr/>
        </p:nvGraphicFramePr>
        <p:xfrm>
          <a:off x="457200" y="418941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v″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“global” quanta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6" name="Group 458"/>
          <p:cNvGraphicFramePr>
            <a:graphicFrameLocks noGrp="1"/>
          </p:cNvGraphicFramePr>
          <p:nvPr/>
        </p:nvGraphicFramePr>
        <p:xfrm>
          <a:off x="457200" y="449262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q″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“local” quanta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7" name="Group 459"/>
          <p:cNvGraphicFramePr>
            <a:graphicFrameLocks noGrp="1"/>
          </p:cNvGraphicFramePr>
          <p:nvPr/>
        </p:nvGraphicFramePr>
        <p:xfrm>
          <a:off x="457200" y="479583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ierr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6I1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Uncertainty indices for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8" name="Group 460"/>
          <p:cNvGraphicFramePr>
            <a:graphicFrameLocks noGrp="1"/>
          </p:cNvGraphicFramePr>
          <p:nvPr/>
        </p:nvGraphicFramePr>
        <p:xfrm>
          <a:off x="457200" y="509905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iref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6I2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 pointers for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9" name="Group 461"/>
          <p:cNvGraphicFramePr>
            <a:graphicFrameLocks noGrp="1"/>
          </p:cNvGraphicFramePr>
          <p:nvPr/>
        </p:nvGraphicFramePr>
        <p:xfrm>
          <a:off x="457200" y="540226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Flag for line-coupling algorithm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30" name="Group 462"/>
          <p:cNvGraphicFramePr>
            <a:graphicFrameLocks noGrp="1"/>
          </p:cNvGraphicFramePr>
          <p:nvPr/>
        </p:nvGraphicFramePr>
        <p:xfrm>
          <a:off x="457200" y="5705475"/>
          <a:ext cx="8335963" cy="347663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g″</a:t>
                      </a:r>
                      <a:endParaRPr kumimoji="0" lang="el-G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2F7.1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statistical weights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34AA64CE-D40F-4F69-86FB-759B348FDEDE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528" y="13673"/>
            <a:chExt cx="5184" cy="3786"/>
          </a:xfrm>
        </p:grpSpPr>
        <p:pic>
          <p:nvPicPr>
            <p:cNvPr id="14340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28" y="16416"/>
              <a:ext cx="5184" cy="10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4341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28" y="13673"/>
              <a:ext cx="5184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89" y="0"/>
            <a:ext cx="8542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62075"/>
            <a:ext cx="912644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Updates to HITRAN2008 data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(continued)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cMath-Pierce 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75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Kitt Peak National Solar Observatory</a:t>
            </a:r>
            <a:b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(near Tucson Arizona)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6700" y="990600"/>
            <a:ext cx="8877300" cy="4953000"/>
            <a:chOff x="168" y="624"/>
            <a:chExt cx="5592" cy="3120"/>
          </a:xfrm>
        </p:grpSpPr>
        <p:pic>
          <p:nvPicPr>
            <p:cNvPr id="19466" name="Picture 4" descr="McMath-Pierce FTS - optical schemat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1008"/>
              <a:ext cx="2592" cy="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5" descr="Smiley FT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" y="624"/>
              <a:ext cx="2900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620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Fourier Transform Spectrometer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990600"/>
            <a:ext cx="4114800" cy="5715000"/>
            <a:chOff x="3168" y="624"/>
            <a:chExt cx="2592" cy="36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08" y="624"/>
              <a:ext cx="2112" cy="3600"/>
              <a:chOff x="3408" y="624"/>
              <a:chExt cx="2112" cy="3600"/>
            </a:xfrm>
          </p:grpSpPr>
          <p:pic>
            <p:nvPicPr>
              <p:cNvPr id="19464" name="Picture 3" descr="The cell set up at Kitt Pea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6037" r="13522"/>
              <a:stretch>
                <a:fillRect/>
              </a:stretch>
            </p:blipFill>
            <p:spPr bwMode="auto">
              <a:xfrm>
                <a:off x="3554" y="624"/>
                <a:ext cx="1789" cy="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3408" y="3792"/>
                <a:ext cx="211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4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Absorption Cell</a:t>
                </a:r>
              </a:p>
            </p:txBody>
          </p:sp>
        </p:grpSp>
        <p:sp>
          <p:nvSpPr>
            <p:cNvPr id="19462" name="Rectangle 10"/>
            <p:cNvSpPr>
              <a:spLocks noChangeArrowheads="1"/>
            </p:cNvSpPr>
            <p:nvPr/>
          </p:nvSpPr>
          <p:spPr bwMode="auto">
            <a:xfrm>
              <a:off x="3168" y="624"/>
              <a:ext cx="384" cy="336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11"/>
            <p:cNvSpPr>
              <a:spLocks noChangeArrowheads="1"/>
            </p:cNvSpPr>
            <p:nvPr/>
          </p:nvSpPr>
          <p:spPr bwMode="auto">
            <a:xfrm>
              <a:off x="5328" y="624"/>
              <a:ext cx="432" cy="3360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185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1213</Words>
  <Application>Microsoft Office PowerPoint</Application>
  <PresentationFormat>On-screen Show (4:3)</PresentationFormat>
  <Paragraphs>226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HITRAN Line-by-line Parameters</vt:lpstr>
      <vt:lpstr>Slide 5</vt:lpstr>
      <vt:lpstr>Slide 6</vt:lpstr>
      <vt:lpstr>Slide 7</vt:lpstr>
      <vt:lpstr>Slide 8</vt:lpstr>
      <vt:lpstr>Slide 9</vt:lpstr>
      <vt:lpstr>FTS near Tall Tower in Park Falls WI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lrothman</dc:creator>
  <cp:lastModifiedBy>lrothman</cp:lastModifiedBy>
  <cp:revision>61</cp:revision>
  <dcterms:created xsi:type="dcterms:W3CDTF">2012-08-14T18:06:54Z</dcterms:created>
  <dcterms:modified xsi:type="dcterms:W3CDTF">2012-09-21T20:32:57Z</dcterms:modified>
</cp:coreProperties>
</file>