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45"/>
  </p:notesMasterIdLst>
  <p:handoutMasterIdLst>
    <p:handoutMasterId r:id="rId46"/>
  </p:handoutMasterIdLst>
  <p:sldIdLst>
    <p:sldId id="399" r:id="rId2"/>
    <p:sldId id="517" r:id="rId3"/>
    <p:sldId id="801" r:id="rId4"/>
    <p:sldId id="690" r:id="rId5"/>
    <p:sldId id="692" r:id="rId6"/>
    <p:sldId id="513" r:id="rId7"/>
    <p:sldId id="712" r:id="rId8"/>
    <p:sldId id="800" r:id="rId9"/>
    <p:sldId id="802" r:id="rId10"/>
    <p:sldId id="669" r:id="rId11"/>
    <p:sldId id="670" r:id="rId12"/>
    <p:sldId id="731" r:id="rId13"/>
    <p:sldId id="732" r:id="rId14"/>
    <p:sldId id="733" r:id="rId15"/>
    <p:sldId id="734" r:id="rId16"/>
    <p:sldId id="744" r:id="rId17"/>
    <p:sldId id="735" r:id="rId18"/>
    <p:sldId id="736" r:id="rId19"/>
    <p:sldId id="745" r:id="rId20"/>
    <p:sldId id="741" r:id="rId21"/>
    <p:sldId id="693" r:id="rId22"/>
    <p:sldId id="769" r:id="rId23"/>
    <p:sldId id="803" r:id="rId24"/>
    <p:sldId id="791" r:id="rId25"/>
    <p:sldId id="805" r:id="rId26"/>
    <p:sldId id="679" r:id="rId27"/>
    <p:sldId id="806" r:id="rId28"/>
    <p:sldId id="807" r:id="rId29"/>
    <p:sldId id="784" r:id="rId30"/>
    <p:sldId id="785" r:id="rId31"/>
    <p:sldId id="808" r:id="rId32"/>
    <p:sldId id="790" r:id="rId33"/>
    <p:sldId id="809" r:id="rId34"/>
    <p:sldId id="810" r:id="rId35"/>
    <p:sldId id="738" r:id="rId36"/>
    <p:sldId id="739" r:id="rId37"/>
    <p:sldId id="796" r:id="rId38"/>
    <p:sldId id="813" r:id="rId39"/>
    <p:sldId id="797" r:id="rId40"/>
    <p:sldId id="798" r:id="rId41"/>
    <p:sldId id="579" r:id="rId42"/>
    <p:sldId id="683" r:id="rId43"/>
    <p:sldId id="817" r:id="rId44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54CC54"/>
    <a:srgbClr val="FFCC00"/>
    <a:srgbClr val="292929"/>
    <a:srgbClr val="C0C0C0"/>
    <a:srgbClr val="CC3300"/>
    <a:srgbClr val="66CC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83597" autoAdjust="0"/>
  </p:normalViewPr>
  <p:slideViewPr>
    <p:cSldViewPr snapToGrid="0">
      <p:cViewPr varScale="1">
        <p:scale>
          <a:sx n="76" d="100"/>
          <a:sy n="76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168" y="-72"/>
      </p:cViewPr>
      <p:guideLst>
        <p:guide orient="horz" pos="2898"/>
        <p:guide pos="2160"/>
      </p:guideLst>
    </p:cSldViewPr>
  </p:notes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fld id="{554B4EB8-0363-498D-837F-14362DFDE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8713" y="690563"/>
            <a:ext cx="4600575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68800"/>
            <a:ext cx="54864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918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 baseline="0">
                <a:latin typeface="Times New Roman" pitchFamily="18" charset="0"/>
              </a:defRPr>
            </a:lvl1pPr>
          </a:lstStyle>
          <a:p>
            <a:pPr>
              <a:defRPr/>
            </a:pPr>
            <a:fld id="{CB5FD4D9-2E5B-429F-96C7-BF3422B93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F2634-A8D6-4818-B8C9-60CFC712DF9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73918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 eaLnBrk="0" hangingPunct="0"/>
            <a:fld id="{21B360F8-8EE4-4031-B646-B4D7064F5FDD}" type="slidenum">
              <a:rPr lang="en-US" sz="1200">
                <a:latin typeface="Times New Roman" pitchFamily="18" charset="0"/>
              </a:rPr>
              <a:pPr algn="r" eaLnBrk="0" hangingPunct="0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4613" y="873918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 eaLnBrk="0" hangingPunct="0"/>
            <a:fld id="{039E49C1-714D-459F-9FDB-44EC46C346E1}" type="slidenum">
              <a:rPr lang="en-US" sz="1200">
                <a:latin typeface="Times New Roman" pitchFamily="18" charset="0"/>
              </a:rPr>
              <a:pPr algn="r" eaLnBrk="0" hangingPunct="0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73918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 eaLnBrk="0" hangingPunct="0"/>
            <a:fld id="{DB2ED01A-DE6B-48D6-BEC5-64355CB108A7}" type="slidenum">
              <a:rPr lang="en-US" sz="1200">
                <a:latin typeface="Times New Roman" pitchFamily="18" charset="0"/>
              </a:rPr>
              <a:pPr algn="r" eaLnBrk="0" hangingPunct="0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73918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 eaLnBrk="0" hangingPunct="0"/>
            <a:fld id="{F838006A-4371-4739-8C5A-1147CD21631E}" type="slidenum">
              <a:rPr lang="en-US" sz="1200">
                <a:latin typeface="Times New Roman" pitchFamily="18" charset="0"/>
              </a:rPr>
              <a:pPr algn="r" eaLnBrk="0" hangingPunct="0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73918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 eaLnBrk="0" hangingPunct="0"/>
            <a:fld id="{5EDE0C45-2972-485F-AF6E-179F6DCA8074}" type="slidenum">
              <a:rPr lang="en-US" sz="1200">
                <a:latin typeface="Times New Roman" pitchFamily="18" charset="0"/>
              </a:rPr>
              <a:pPr algn="r" eaLnBrk="0" hangingPunct="0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73918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 eaLnBrk="0" hangingPunct="0"/>
            <a:fld id="{17A2A51F-3AF3-4401-8D60-AE7CED28C28C}" type="slidenum">
              <a:rPr lang="en-US" sz="1200">
                <a:latin typeface="Times New Roman" pitchFamily="18" charset="0"/>
              </a:rPr>
              <a:pPr algn="r" eaLnBrk="0" hangingPunct="0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73918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 eaLnBrk="0" hangingPunct="0"/>
            <a:fld id="{00C5CC9B-684D-4A63-804C-F0CC8F616D84}" type="slidenum">
              <a:rPr lang="en-US" sz="1200">
                <a:latin typeface="Times New Roman" pitchFamily="18" charset="0"/>
              </a:rPr>
              <a:pPr algn="r" eaLnBrk="0" hangingPunct="0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613" y="873918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 eaLnBrk="0" hangingPunct="0"/>
            <a:fld id="{546ACC9F-3CCD-419E-8197-6BAB26C8FF49}" type="slidenum">
              <a:rPr lang="en-US" sz="1200">
                <a:latin typeface="Times New Roman" pitchFamily="18" charset="0"/>
              </a:rPr>
              <a:pPr algn="r" eaLnBrk="0" hangingPunct="0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4613" y="873918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 eaLnBrk="0" hangingPunct="0"/>
            <a:fld id="{2701D17C-7271-4FEE-9B74-F7C15C0D0AF7}" type="slidenum">
              <a:rPr lang="en-US" sz="1200">
                <a:latin typeface="Times New Roman" pitchFamily="18" charset="0"/>
              </a:rPr>
              <a:pPr algn="r" eaLnBrk="0" hangingPunct="0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4613" y="873918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 eaLnBrk="0" hangingPunct="0"/>
            <a:fld id="{8B123370-C21F-49E1-8A5B-DF0D67C55E9C}" type="slidenum">
              <a:rPr lang="en-US" sz="1200">
                <a:latin typeface="Times New Roman" pitchFamily="18" charset="0"/>
              </a:rPr>
              <a:pPr algn="r" eaLnBrk="0" hangingPunct="0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3BF2E7-7712-4805-9D82-60CEEFC1B7B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0563"/>
            <a:ext cx="4598988" cy="3449637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70DFC-EE45-479B-8820-EAD56A849872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83B29-A6AE-46A0-95F1-48E7F2181AB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0563"/>
            <a:ext cx="4598988" cy="3449637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4613" y="873918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 eaLnBrk="0" hangingPunct="0"/>
            <a:fld id="{12B73E11-827F-417C-B03B-1100703CABAF}" type="slidenum">
              <a:rPr lang="en-US" sz="1200">
                <a:latin typeface="Times New Roman" pitchFamily="18" charset="0"/>
              </a:rPr>
              <a:pPr algn="r" eaLnBrk="0" hangingPunct="0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4613" y="873918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 eaLnBrk="0" hangingPunct="0"/>
            <a:fld id="{C6621339-36CB-476B-B286-942D9799CD5E}" type="slidenum">
              <a:rPr lang="en-US" sz="1200">
                <a:latin typeface="Times New Roman" pitchFamily="18" charset="0"/>
              </a:rPr>
              <a:pPr algn="r" eaLnBrk="0" hangingPunct="0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73918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 eaLnBrk="0" hangingPunct="0"/>
            <a:fld id="{65C7BD10-E805-4301-8248-85B60D3A4782}" type="slidenum">
              <a:rPr lang="en-US" sz="1200">
                <a:latin typeface="Times New Roman" pitchFamily="18" charset="0"/>
              </a:rPr>
              <a:pPr algn="r" eaLnBrk="0" hangingPunct="0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8988" cy="3449637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B1B6C-04FB-465E-9C51-9A1F78C8AC2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8988" cy="3449637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Initial density 10 cm</a:t>
            </a:r>
            <a:r>
              <a:rPr lang="en-US" baseline="30000" smtClean="0"/>
              <a:t>-3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Assuming z</a:t>
            </a:r>
            <a:r>
              <a:rPr lang="en-US" smtClean="0">
                <a:cs typeface="Times New Roman" pitchFamily="18" charset="0"/>
              </a:rPr>
              <a:t>≈20 at t=0, results extend to z≈5.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F2C591-E1EF-43E9-930A-DAC979F895F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0563"/>
            <a:ext cx="4598988" cy="3449637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B3820-EAF7-4436-8E1F-71FA202893C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8988" cy="3449637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Explain why there are discrepancies.  Where do the data come from.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33596-21EA-43A9-9181-AB53CBA8A9B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8988" cy="344963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Initial density 10 cm</a:t>
            </a:r>
            <a:r>
              <a:rPr lang="en-US" baseline="30000" smtClean="0"/>
              <a:t>-3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Assuming z</a:t>
            </a:r>
            <a:r>
              <a:rPr lang="en-US" smtClean="0">
                <a:cs typeface="Times New Roman" pitchFamily="18" charset="0"/>
              </a:rPr>
              <a:t>≈20 at t=0, results extend to z≈5.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E5FF1-A420-4CE7-A734-314CC716976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0563"/>
            <a:ext cx="4598988" cy="3449637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0A7B7-855E-4C4B-A8B6-BEE30D9012C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0563"/>
            <a:ext cx="4598988" cy="3449637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FF102-B3F4-49B6-A925-5BD8A814ACA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8988" cy="3449637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58E873-0072-4FC2-ABCD-6933378C742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0563"/>
            <a:ext cx="4598988" cy="3449637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7A3384-9BB1-435B-A30F-274CE40190F5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0563"/>
            <a:ext cx="4598988" cy="3449637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4613" y="873918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 eaLnBrk="0" hangingPunct="0"/>
            <a:fld id="{AE2D7D95-0FFE-40CC-9533-C411574D48AF}" type="slidenum">
              <a:rPr lang="en-US" sz="1200">
                <a:latin typeface="Times New Roman" pitchFamily="18" charset="0"/>
              </a:rPr>
              <a:pPr algn="r" eaLnBrk="0" hangingPunct="0"/>
              <a:t>35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886C44-AB59-48F9-9857-3973F98EB51B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1FC83-EBFB-4C63-B649-4DA233C8A8B7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C935EB-5532-425F-B009-F0B824035BB6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0563"/>
            <a:ext cx="4598988" cy="3449637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EABFE9-10D5-4204-A597-3AED1D265DA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8988" cy="344963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6020F-406E-4770-B4E5-63C2C1B4AAD2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8988" cy="3449637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34016-6864-4196-84AA-2B6E340F94DD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73918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 eaLnBrk="0" hangingPunct="0"/>
            <a:fld id="{F638FC85-D7F6-4D42-A2E9-EFB05DA70826}" type="slidenum">
              <a:rPr lang="en-US" sz="1200">
                <a:latin typeface="Times New Roman" pitchFamily="18" charset="0"/>
              </a:rPr>
              <a:pPr algn="r" eaLnBrk="0" hangingPunct="0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8988" cy="3449637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4613" y="873918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 eaLnBrk="0" hangingPunct="0"/>
            <a:fld id="{2645C6F5-3820-4A93-84DA-CE15E834674A}" type="slidenum">
              <a:rPr lang="en-US" sz="1200">
                <a:latin typeface="Times New Roman" pitchFamily="18" charset="0"/>
              </a:rPr>
              <a:pPr algn="r" eaLnBrk="0" hangingPunct="0"/>
              <a:t>42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8988" cy="3449637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BB8A4-88CF-49F6-8B09-EC9495F2CFC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8988" cy="344963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DE02A-4CAE-451C-B6EE-854AC888243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8988" cy="3449637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Explain why there are discrepancies.  Where do the data come from.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5587A8-E3A7-4546-AA3F-3CC36F7B70D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0563"/>
            <a:ext cx="4598988" cy="3449637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Initial density 10 cm</a:t>
            </a:r>
            <a:r>
              <a:rPr lang="en-US" baseline="30000" smtClean="0"/>
              <a:t>-3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Assuming z</a:t>
            </a:r>
            <a:r>
              <a:rPr lang="en-US" smtClean="0">
                <a:cs typeface="Times New Roman" pitchFamily="18" charset="0"/>
              </a:rPr>
              <a:t>≈20 at t=0, results extend to z≈5.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BC04E8-FE4A-4AE3-B2DC-5138B6CA9E4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0563"/>
            <a:ext cx="4598988" cy="3449637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4613" y="8739188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 eaLnBrk="0" hangingPunct="0"/>
            <a:fld id="{45993BAE-CE55-424C-8F95-D29DAB25B546}" type="slidenum">
              <a:rPr lang="en-US" sz="1200">
                <a:latin typeface="Times New Roman" pitchFamily="18" charset="0"/>
              </a:rPr>
              <a:pPr algn="r" eaLnBrk="0" hangingPunct="0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51932-11AE-42C7-8715-8C484B78D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D6F5E-6422-459C-8127-1854F018C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CFCE5-FF99-415A-9A35-E7BB1F280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0F0A9-AD44-4A8D-9AE3-2D2034DC6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01827-A05D-42E6-B29F-76F6948EB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27E8E-B204-48DB-AAB7-424B5D0DF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2EB67-8A6E-426E-B363-D70EFA368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1BDAD-4B6A-4506-9E29-FB7A9420E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DB05-7D89-4858-AA9C-F4C284B69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44439-6C5B-4255-A48A-9DD914702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67894-3714-4046-B232-E6B3385FB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D608A-7C8D-4B8E-851A-8919C08B6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C0270-56B4-47AF-B045-6B8D70CB8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4206-A23C-4FBC-9136-D83460FA6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BF2CF-3ED1-494B-A398-0D1A4FE11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30921-FB45-4FBA-A3AE-DB3693E83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32BC4-AAA8-46CB-AA3C-0A30B82DD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5B8C1-3E32-4CA4-B0C0-47F981A8C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baseline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 baseline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3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baseline="0">
                <a:latin typeface="Arial" pitchFamily="34" charset="0"/>
              </a:defRPr>
            </a:lvl1pPr>
          </a:lstStyle>
          <a:p>
            <a:pPr>
              <a:defRPr/>
            </a:pPr>
            <a:fld id="{1E1A8D7B-7BFC-41C8-A03D-ABFDB6FAB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Daniel%20Wolf%20Savin\My%20Documents\golem-vm-share\hvh2rotfinal.wmv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338" y="-60325"/>
            <a:ext cx="8793162" cy="2362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54CC54"/>
                </a:solidFill>
              </a:rPr>
              <a:t>Laboratory Measurements of Primordial Chemistry.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7213" y="2738438"/>
            <a:ext cx="6357937" cy="2735262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CC00"/>
                </a:solidFill>
              </a:rPr>
              <a:t>Daniel Wolf Savin</a:t>
            </a:r>
          </a:p>
          <a:p>
            <a:pPr eaLnBrk="1" hangingPunct="1"/>
            <a:r>
              <a:rPr lang="en-US" sz="2800" b="1" smtClean="0">
                <a:solidFill>
                  <a:srgbClr val="FFCC00"/>
                </a:solidFill>
              </a:rPr>
              <a:t>Columbia Astrophysics Laboratory</a:t>
            </a:r>
          </a:p>
          <a:p>
            <a:pPr eaLnBrk="1" hangingPunct="1"/>
            <a:endParaRPr lang="en-US" sz="2800" b="1" smtClean="0">
              <a:solidFill>
                <a:srgbClr val="FFCC00"/>
              </a:solidFill>
            </a:endParaRPr>
          </a:p>
          <a:p>
            <a:pPr eaLnBrk="1" hangingPunct="1"/>
            <a:r>
              <a:rPr lang="en-US" sz="2800" b="1" smtClean="0">
                <a:solidFill>
                  <a:srgbClr val="33CCFF"/>
                </a:solidFill>
              </a:rPr>
              <a:t>Xavier Urbain</a:t>
            </a:r>
          </a:p>
          <a:p>
            <a:pPr eaLnBrk="1" hangingPunct="1"/>
            <a:r>
              <a:rPr lang="en-US" sz="2800" b="1" smtClean="0">
                <a:solidFill>
                  <a:srgbClr val="33CCFF"/>
                </a:solidFill>
              </a:rPr>
              <a:t>Université catholique de Louvain</a:t>
            </a:r>
          </a:p>
        </p:txBody>
      </p:sp>
      <p:pic>
        <p:nvPicPr>
          <p:cNvPr id="7" name="Picture 6" descr="logo_horiz_bleu_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198938"/>
            <a:ext cx="155733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olumbia.university.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2625" y="2619375"/>
            <a:ext cx="14605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NS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4500" y="5505450"/>
            <a:ext cx="13335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NRS 2 PAN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5025" y="5637213"/>
            <a:ext cx="16732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" y="90488"/>
            <a:ext cx="8799513" cy="87471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</a:rPr>
              <a:t>We use a merged beams technique.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" y="90488"/>
            <a:ext cx="8799513" cy="87471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</a:rPr>
              <a:t>We use a merged beams technique. </a:t>
            </a:r>
          </a:p>
        </p:txBody>
      </p:sp>
      <p:pic>
        <p:nvPicPr>
          <p:cNvPr id="16387" name="Picture 3" descr="apparat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1428750"/>
            <a:ext cx="9153525" cy="4135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8267700" y="4292600"/>
            <a:ext cx="876300" cy="126523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7969250" y="5119688"/>
            <a:ext cx="876300" cy="4381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7099300" y="3271838"/>
            <a:ext cx="2054225" cy="10366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664325" y="1436688"/>
            <a:ext cx="2479675" cy="8223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6392" name="Snip Single Corner Rectangle 8"/>
          <p:cNvSpPr>
            <a:spLocks noChangeArrowheads="1"/>
          </p:cNvSpPr>
          <p:nvPr/>
        </p:nvSpPr>
        <p:spPr bwMode="auto">
          <a:xfrm rot="10800000">
            <a:off x="6672263" y="1841500"/>
            <a:ext cx="2481262" cy="1941513"/>
          </a:xfrm>
          <a:custGeom>
            <a:avLst/>
            <a:gdLst>
              <a:gd name="T0" fmla="*/ 5596194 w 2430053"/>
              <a:gd name="T1" fmla="*/ 970328 h 1941536"/>
              <a:gd name="T2" fmla="*/ 2798121 w 2430053"/>
              <a:gd name="T3" fmla="*/ 1940616 h 1941536"/>
              <a:gd name="T4" fmla="*/ 0 w 2430053"/>
              <a:gd name="T5" fmla="*/ 970328 h 1941536"/>
              <a:gd name="T6" fmla="*/ 2798121 w 2430053"/>
              <a:gd name="T7" fmla="*/ 0 h 194153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30053"/>
              <a:gd name="T13" fmla="*/ 361737 h 1941536"/>
              <a:gd name="T14" fmla="*/ 2068338 w 2430053"/>
              <a:gd name="T15" fmla="*/ 1941536 h 1941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0053" h="1941536">
                <a:moveTo>
                  <a:pt x="0" y="0"/>
                </a:moveTo>
                <a:lnTo>
                  <a:pt x="1706578" y="0"/>
                </a:lnTo>
                <a:lnTo>
                  <a:pt x="2430053" y="723475"/>
                </a:lnTo>
                <a:lnTo>
                  <a:pt x="2430053" y="1941536"/>
                </a:lnTo>
                <a:lnTo>
                  <a:pt x="0" y="1941536"/>
                </a:lnTo>
                <a:close/>
              </a:path>
            </a:pathLst>
          </a:cu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6393" name="Isosceles Triangle 13"/>
          <p:cNvSpPr>
            <a:spLocks noChangeArrowheads="1"/>
          </p:cNvSpPr>
          <p:nvPr/>
        </p:nvSpPr>
        <p:spPr bwMode="auto">
          <a:xfrm rot="10800000">
            <a:off x="6672263" y="2981325"/>
            <a:ext cx="752475" cy="1352550"/>
          </a:xfrm>
          <a:prstGeom prst="triangle">
            <a:avLst>
              <a:gd name="adj" fmla="val 44935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rot="10800000"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6394" name="Rectangle 6"/>
          <p:cNvSpPr>
            <a:spLocks noChangeArrowheads="1"/>
          </p:cNvSpPr>
          <p:nvPr/>
        </p:nvSpPr>
        <p:spPr bwMode="auto">
          <a:xfrm>
            <a:off x="7140575" y="3271838"/>
            <a:ext cx="2003425" cy="17129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6395" name="Rectangle 14"/>
          <p:cNvSpPr>
            <a:spLocks noChangeArrowheads="1"/>
          </p:cNvSpPr>
          <p:nvPr/>
        </p:nvSpPr>
        <p:spPr bwMode="auto">
          <a:xfrm>
            <a:off x="7277100" y="4643438"/>
            <a:ext cx="1866900" cy="914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6396" name="Rectangle 7"/>
          <p:cNvSpPr>
            <a:spLocks noChangeArrowheads="1"/>
          </p:cNvSpPr>
          <p:nvPr/>
        </p:nvSpPr>
        <p:spPr bwMode="auto">
          <a:xfrm>
            <a:off x="4275138" y="1436688"/>
            <a:ext cx="4859337" cy="8223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6397" name="Snip Single Corner Rectangle 8"/>
          <p:cNvSpPr>
            <a:spLocks noChangeArrowheads="1"/>
          </p:cNvSpPr>
          <p:nvPr/>
        </p:nvSpPr>
        <p:spPr bwMode="auto">
          <a:xfrm rot="10800000">
            <a:off x="4275138" y="1841500"/>
            <a:ext cx="4859337" cy="2379663"/>
          </a:xfrm>
          <a:custGeom>
            <a:avLst/>
            <a:gdLst>
              <a:gd name="T0" fmla="*/ 4829770 w 4860099"/>
              <a:gd name="T1" fmla="*/ 1184333 h 2379946"/>
              <a:gd name="T2" fmla="*/ 2414897 w 4860099"/>
              <a:gd name="T3" fmla="*/ 2368636 h 2379946"/>
              <a:gd name="T4" fmla="*/ 0 w 4860099"/>
              <a:gd name="T5" fmla="*/ 1184333 h 2379946"/>
              <a:gd name="T6" fmla="*/ 2414897 w 4860099"/>
              <a:gd name="T7" fmla="*/ 0 h 237994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860099"/>
              <a:gd name="T13" fmla="*/ 458076 h 2379946"/>
              <a:gd name="T14" fmla="*/ 4401983 w 4860099"/>
              <a:gd name="T15" fmla="*/ 2379946 h 23799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60099" h="2379946">
                <a:moveTo>
                  <a:pt x="0" y="0"/>
                </a:moveTo>
                <a:lnTo>
                  <a:pt x="3943867" y="0"/>
                </a:lnTo>
                <a:lnTo>
                  <a:pt x="4860099" y="916232"/>
                </a:lnTo>
                <a:lnTo>
                  <a:pt x="4860099" y="2379946"/>
                </a:lnTo>
                <a:lnTo>
                  <a:pt x="0" y="2379946"/>
                </a:lnTo>
                <a:close/>
              </a:path>
            </a:pathLst>
          </a:cu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6398" name="Rectangle 6"/>
          <p:cNvSpPr>
            <a:spLocks noChangeArrowheads="1"/>
          </p:cNvSpPr>
          <p:nvPr/>
        </p:nvSpPr>
        <p:spPr bwMode="auto">
          <a:xfrm>
            <a:off x="5637213" y="3203575"/>
            <a:ext cx="3506787" cy="235426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6399" name="Rectangle 5"/>
          <p:cNvSpPr>
            <a:spLocks noChangeArrowheads="1"/>
          </p:cNvSpPr>
          <p:nvPr/>
        </p:nvSpPr>
        <p:spPr bwMode="auto">
          <a:xfrm>
            <a:off x="968375" y="1778000"/>
            <a:ext cx="8175625" cy="21971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6400" name="Rectangle 7"/>
          <p:cNvSpPr>
            <a:spLocks noChangeArrowheads="1"/>
          </p:cNvSpPr>
          <p:nvPr/>
        </p:nvSpPr>
        <p:spPr bwMode="auto">
          <a:xfrm>
            <a:off x="1690688" y="1436688"/>
            <a:ext cx="7453312" cy="7318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6401" name="Rectangle 6"/>
          <p:cNvSpPr>
            <a:spLocks noChangeArrowheads="1"/>
          </p:cNvSpPr>
          <p:nvPr/>
        </p:nvSpPr>
        <p:spPr bwMode="auto">
          <a:xfrm>
            <a:off x="2451100" y="3189288"/>
            <a:ext cx="6673850" cy="23542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6402" name="Rectangle 5"/>
          <p:cNvSpPr>
            <a:spLocks noChangeArrowheads="1"/>
          </p:cNvSpPr>
          <p:nvPr/>
        </p:nvSpPr>
        <p:spPr bwMode="auto">
          <a:xfrm>
            <a:off x="1839913" y="3768725"/>
            <a:ext cx="3521075" cy="43973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" y="90488"/>
            <a:ext cx="8799513" cy="87471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</a:rPr>
              <a:t>We use a merged beams technique. </a:t>
            </a:r>
          </a:p>
        </p:txBody>
      </p:sp>
      <p:pic>
        <p:nvPicPr>
          <p:cNvPr id="17411" name="Picture 3" descr="apparat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1428750"/>
            <a:ext cx="9153525" cy="4135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8267700" y="4292600"/>
            <a:ext cx="876300" cy="126523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7969250" y="5119688"/>
            <a:ext cx="876300" cy="4381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099300" y="3271838"/>
            <a:ext cx="2054225" cy="10366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664325" y="1436688"/>
            <a:ext cx="2479675" cy="8223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7416" name="Snip Single Corner Rectangle 8"/>
          <p:cNvSpPr>
            <a:spLocks noChangeArrowheads="1"/>
          </p:cNvSpPr>
          <p:nvPr/>
        </p:nvSpPr>
        <p:spPr bwMode="auto">
          <a:xfrm rot="10800000">
            <a:off x="6672263" y="1841500"/>
            <a:ext cx="2481262" cy="1941513"/>
          </a:xfrm>
          <a:custGeom>
            <a:avLst/>
            <a:gdLst>
              <a:gd name="T0" fmla="*/ 5596194 w 2430053"/>
              <a:gd name="T1" fmla="*/ 970328 h 1941536"/>
              <a:gd name="T2" fmla="*/ 2798121 w 2430053"/>
              <a:gd name="T3" fmla="*/ 1940616 h 1941536"/>
              <a:gd name="T4" fmla="*/ 0 w 2430053"/>
              <a:gd name="T5" fmla="*/ 970328 h 1941536"/>
              <a:gd name="T6" fmla="*/ 2798121 w 2430053"/>
              <a:gd name="T7" fmla="*/ 0 h 194153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30053"/>
              <a:gd name="T13" fmla="*/ 361737 h 1941536"/>
              <a:gd name="T14" fmla="*/ 2068338 w 2430053"/>
              <a:gd name="T15" fmla="*/ 1941536 h 1941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0053" h="1941536">
                <a:moveTo>
                  <a:pt x="0" y="0"/>
                </a:moveTo>
                <a:lnTo>
                  <a:pt x="1706578" y="0"/>
                </a:lnTo>
                <a:lnTo>
                  <a:pt x="2430053" y="723475"/>
                </a:lnTo>
                <a:lnTo>
                  <a:pt x="2430053" y="1941536"/>
                </a:lnTo>
                <a:lnTo>
                  <a:pt x="0" y="1941536"/>
                </a:lnTo>
                <a:close/>
              </a:path>
            </a:pathLst>
          </a:cu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7417" name="Isosceles Triangle 13"/>
          <p:cNvSpPr>
            <a:spLocks noChangeArrowheads="1"/>
          </p:cNvSpPr>
          <p:nvPr/>
        </p:nvSpPr>
        <p:spPr bwMode="auto">
          <a:xfrm rot="10800000">
            <a:off x="6672263" y="2981325"/>
            <a:ext cx="752475" cy="1352550"/>
          </a:xfrm>
          <a:prstGeom prst="triangle">
            <a:avLst>
              <a:gd name="adj" fmla="val 44935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rot="10800000"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7418" name="Rectangle 6"/>
          <p:cNvSpPr>
            <a:spLocks noChangeArrowheads="1"/>
          </p:cNvSpPr>
          <p:nvPr/>
        </p:nvSpPr>
        <p:spPr bwMode="auto">
          <a:xfrm>
            <a:off x="7140575" y="3271838"/>
            <a:ext cx="2003425" cy="17129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7419" name="Rectangle 14"/>
          <p:cNvSpPr>
            <a:spLocks noChangeArrowheads="1"/>
          </p:cNvSpPr>
          <p:nvPr/>
        </p:nvSpPr>
        <p:spPr bwMode="auto">
          <a:xfrm>
            <a:off x="7277100" y="4643438"/>
            <a:ext cx="1866900" cy="914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7420" name="Rectangle 7"/>
          <p:cNvSpPr>
            <a:spLocks noChangeArrowheads="1"/>
          </p:cNvSpPr>
          <p:nvPr/>
        </p:nvSpPr>
        <p:spPr bwMode="auto">
          <a:xfrm>
            <a:off x="4275138" y="1436688"/>
            <a:ext cx="4859337" cy="8223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7421" name="Snip Single Corner Rectangle 8"/>
          <p:cNvSpPr>
            <a:spLocks noChangeArrowheads="1"/>
          </p:cNvSpPr>
          <p:nvPr/>
        </p:nvSpPr>
        <p:spPr bwMode="auto">
          <a:xfrm rot="10800000">
            <a:off x="4275138" y="1841500"/>
            <a:ext cx="4859337" cy="2379663"/>
          </a:xfrm>
          <a:custGeom>
            <a:avLst/>
            <a:gdLst>
              <a:gd name="T0" fmla="*/ 4829770 w 4860099"/>
              <a:gd name="T1" fmla="*/ 1184333 h 2379946"/>
              <a:gd name="T2" fmla="*/ 2414897 w 4860099"/>
              <a:gd name="T3" fmla="*/ 2368636 h 2379946"/>
              <a:gd name="T4" fmla="*/ 0 w 4860099"/>
              <a:gd name="T5" fmla="*/ 1184333 h 2379946"/>
              <a:gd name="T6" fmla="*/ 2414897 w 4860099"/>
              <a:gd name="T7" fmla="*/ 0 h 237994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860099"/>
              <a:gd name="T13" fmla="*/ 458076 h 2379946"/>
              <a:gd name="T14" fmla="*/ 4401983 w 4860099"/>
              <a:gd name="T15" fmla="*/ 2379946 h 23799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60099" h="2379946">
                <a:moveTo>
                  <a:pt x="0" y="0"/>
                </a:moveTo>
                <a:lnTo>
                  <a:pt x="3943867" y="0"/>
                </a:lnTo>
                <a:lnTo>
                  <a:pt x="4860099" y="916232"/>
                </a:lnTo>
                <a:lnTo>
                  <a:pt x="4860099" y="2379946"/>
                </a:lnTo>
                <a:lnTo>
                  <a:pt x="0" y="2379946"/>
                </a:lnTo>
                <a:close/>
              </a:path>
            </a:pathLst>
          </a:cu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7422" name="Rectangle 6"/>
          <p:cNvSpPr>
            <a:spLocks noChangeArrowheads="1"/>
          </p:cNvSpPr>
          <p:nvPr/>
        </p:nvSpPr>
        <p:spPr bwMode="auto">
          <a:xfrm>
            <a:off x="5637213" y="3203575"/>
            <a:ext cx="3506787" cy="235426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7423" name="Rectangle 5"/>
          <p:cNvSpPr>
            <a:spLocks noChangeArrowheads="1"/>
          </p:cNvSpPr>
          <p:nvPr/>
        </p:nvSpPr>
        <p:spPr bwMode="auto">
          <a:xfrm>
            <a:off x="968375" y="1778000"/>
            <a:ext cx="8175625" cy="21971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7424" name="Rectangle 7"/>
          <p:cNvSpPr>
            <a:spLocks noChangeArrowheads="1"/>
          </p:cNvSpPr>
          <p:nvPr/>
        </p:nvSpPr>
        <p:spPr bwMode="auto">
          <a:xfrm>
            <a:off x="1690688" y="1436688"/>
            <a:ext cx="7453312" cy="7318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7425" name="Rectangle 5"/>
          <p:cNvSpPr>
            <a:spLocks noChangeArrowheads="1"/>
          </p:cNvSpPr>
          <p:nvPr/>
        </p:nvSpPr>
        <p:spPr bwMode="auto">
          <a:xfrm>
            <a:off x="1839913" y="3768725"/>
            <a:ext cx="3521075" cy="43973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5083175" y="4097338"/>
            <a:ext cx="201613" cy="2365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5070475" y="4097338"/>
            <a:ext cx="238125" cy="2603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" y="90488"/>
            <a:ext cx="8799513" cy="87471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</a:rPr>
              <a:t>We use a merged beams technique. </a:t>
            </a:r>
          </a:p>
        </p:txBody>
      </p:sp>
      <p:pic>
        <p:nvPicPr>
          <p:cNvPr id="18435" name="Picture 3" descr="apparat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1428750"/>
            <a:ext cx="9153525" cy="4135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8267700" y="4292600"/>
            <a:ext cx="876300" cy="126523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7969250" y="5119688"/>
            <a:ext cx="876300" cy="4381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7099300" y="3271838"/>
            <a:ext cx="2054225" cy="10366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6664325" y="1436688"/>
            <a:ext cx="2479675" cy="8223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8440" name="Snip Single Corner Rectangle 8"/>
          <p:cNvSpPr>
            <a:spLocks noChangeArrowheads="1"/>
          </p:cNvSpPr>
          <p:nvPr/>
        </p:nvSpPr>
        <p:spPr bwMode="auto">
          <a:xfrm rot="10800000">
            <a:off x="6672263" y="1841500"/>
            <a:ext cx="2481262" cy="1941513"/>
          </a:xfrm>
          <a:custGeom>
            <a:avLst/>
            <a:gdLst>
              <a:gd name="T0" fmla="*/ 5596194 w 2430053"/>
              <a:gd name="T1" fmla="*/ 970328 h 1941536"/>
              <a:gd name="T2" fmla="*/ 2798121 w 2430053"/>
              <a:gd name="T3" fmla="*/ 1940616 h 1941536"/>
              <a:gd name="T4" fmla="*/ 0 w 2430053"/>
              <a:gd name="T5" fmla="*/ 970328 h 1941536"/>
              <a:gd name="T6" fmla="*/ 2798121 w 2430053"/>
              <a:gd name="T7" fmla="*/ 0 h 194153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30053"/>
              <a:gd name="T13" fmla="*/ 361737 h 1941536"/>
              <a:gd name="T14" fmla="*/ 2068338 w 2430053"/>
              <a:gd name="T15" fmla="*/ 1941536 h 1941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0053" h="1941536">
                <a:moveTo>
                  <a:pt x="0" y="0"/>
                </a:moveTo>
                <a:lnTo>
                  <a:pt x="1706578" y="0"/>
                </a:lnTo>
                <a:lnTo>
                  <a:pt x="2430053" y="723475"/>
                </a:lnTo>
                <a:lnTo>
                  <a:pt x="2430053" y="1941536"/>
                </a:lnTo>
                <a:lnTo>
                  <a:pt x="0" y="1941536"/>
                </a:lnTo>
                <a:close/>
              </a:path>
            </a:pathLst>
          </a:cu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8441" name="Isosceles Triangle 13"/>
          <p:cNvSpPr>
            <a:spLocks noChangeArrowheads="1"/>
          </p:cNvSpPr>
          <p:nvPr/>
        </p:nvSpPr>
        <p:spPr bwMode="auto">
          <a:xfrm rot="10800000">
            <a:off x="6672263" y="2981325"/>
            <a:ext cx="752475" cy="1352550"/>
          </a:xfrm>
          <a:prstGeom prst="triangle">
            <a:avLst>
              <a:gd name="adj" fmla="val 44935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rot="10800000"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8442" name="Rectangle 6"/>
          <p:cNvSpPr>
            <a:spLocks noChangeArrowheads="1"/>
          </p:cNvSpPr>
          <p:nvPr/>
        </p:nvSpPr>
        <p:spPr bwMode="auto">
          <a:xfrm>
            <a:off x="7140575" y="3271838"/>
            <a:ext cx="2003425" cy="17129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8443" name="Rectangle 14"/>
          <p:cNvSpPr>
            <a:spLocks noChangeArrowheads="1"/>
          </p:cNvSpPr>
          <p:nvPr/>
        </p:nvSpPr>
        <p:spPr bwMode="auto">
          <a:xfrm>
            <a:off x="7277100" y="4643438"/>
            <a:ext cx="1866900" cy="914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8444" name="Rectangle 7"/>
          <p:cNvSpPr>
            <a:spLocks noChangeArrowheads="1"/>
          </p:cNvSpPr>
          <p:nvPr/>
        </p:nvSpPr>
        <p:spPr bwMode="auto">
          <a:xfrm>
            <a:off x="4275138" y="1436688"/>
            <a:ext cx="4859337" cy="8223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8445" name="Snip Single Corner Rectangle 8"/>
          <p:cNvSpPr>
            <a:spLocks noChangeArrowheads="1"/>
          </p:cNvSpPr>
          <p:nvPr/>
        </p:nvSpPr>
        <p:spPr bwMode="auto">
          <a:xfrm rot="10800000">
            <a:off x="4314825" y="1841500"/>
            <a:ext cx="4819650" cy="2379663"/>
          </a:xfrm>
          <a:custGeom>
            <a:avLst/>
            <a:gdLst>
              <a:gd name="T0" fmla="*/ 4098515 w 4860099"/>
              <a:gd name="T1" fmla="*/ 1184333 h 2379946"/>
              <a:gd name="T2" fmla="*/ 2049267 w 4860099"/>
              <a:gd name="T3" fmla="*/ 2368636 h 2379946"/>
              <a:gd name="T4" fmla="*/ 0 w 4860099"/>
              <a:gd name="T5" fmla="*/ 1184333 h 2379946"/>
              <a:gd name="T6" fmla="*/ 2049267 w 4860099"/>
              <a:gd name="T7" fmla="*/ 0 h 237994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860099"/>
              <a:gd name="T13" fmla="*/ 458076 h 2379946"/>
              <a:gd name="T14" fmla="*/ 4401983 w 4860099"/>
              <a:gd name="T15" fmla="*/ 2379946 h 23799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60099" h="2379946">
                <a:moveTo>
                  <a:pt x="0" y="0"/>
                </a:moveTo>
                <a:lnTo>
                  <a:pt x="3943867" y="0"/>
                </a:lnTo>
                <a:lnTo>
                  <a:pt x="4860099" y="916232"/>
                </a:lnTo>
                <a:lnTo>
                  <a:pt x="4860099" y="2379946"/>
                </a:lnTo>
                <a:lnTo>
                  <a:pt x="0" y="2379946"/>
                </a:lnTo>
                <a:close/>
              </a:path>
            </a:pathLst>
          </a:cu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8446" name="Rectangle 6"/>
          <p:cNvSpPr>
            <a:spLocks noChangeArrowheads="1"/>
          </p:cNvSpPr>
          <p:nvPr/>
        </p:nvSpPr>
        <p:spPr bwMode="auto">
          <a:xfrm>
            <a:off x="5637213" y="3203575"/>
            <a:ext cx="3506787" cy="235426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42913" y="5756275"/>
            <a:ext cx="8305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CC00"/>
                </a:solidFill>
              </a:rPr>
              <a:t>Varying the floating cell potential U</a:t>
            </a:r>
            <a:r>
              <a:rPr lang="en-US" b="1" baseline="-25000">
                <a:solidFill>
                  <a:srgbClr val="FFCC00"/>
                </a:solidFill>
              </a:rPr>
              <a:t>f</a:t>
            </a:r>
            <a:r>
              <a:rPr lang="en-US" b="1">
                <a:solidFill>
                  <a:srgbClr val="FFCC00"/>
                </a:solidFill>
              </a:rPr>
              <a:t> allow us to control the relative energy between the beams.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" y="90488"/>
            <a:ext cx="8799513" cy="87471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</a:rPr>
              <a:t>We use a merged beams technique. </a:t>
            </a:r>
          </a:p>
        </p:txBody>
      </p:sp>
      <p:pic>
        <p:nvPicPr>
          <p:cNvPr id="19459" name="Picture 3" descr="apparat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1428750"/>
            <a:ext cx="9153525" cy="4135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8267700" y="4292600"/>
            <a:ext cx="876300" cy="126523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7969250" y="5119688"/>
            <a:ext cx="876300" cy="4381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7099300" y="3271838"/>
            <a:ext cx="2054225" cy="10366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664325" y="1436688"/>
            <a:ext cx="2479675" cy="8223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9464" name="Snip Single Corner Rectangle 8"/>
          <p:cNvSpPr>
            <a:spLocks noChangeArrowheads="1"/>
          </p:cNvSpPr>
          <p:nvPr/>
        </p:nvSpPr>
        <p:spPr bwMode="auto">
          <a:xfrm rot="10800000">
            <a:off x="6672263" y="1841500"/>
            <a:ext cx="2481262" cy="1941513"/>
          </a:xfrm>
          <a:custGeom>
            <a:avLst/>
            <a:gdLst>
              <a:gd name="T0" fmla="*/ 5596194 w 2430053"/>
              <a:gd name="T1" fmla="*/ 970328 h 1941536"/>
              <a:gd name="T2" fmla="*/ 2798121 w 2430053"/>
              <a:gd name="T3" fmla="*/ 1940616 h 1941536"/>
              <a:gd name="T4" fmla="*/ 0 w 2430053"/>
              <a:gd name="T5" fmla="*/ 970328 h 1941536"/>
              <a:gd name="T6" fmla="*/ 2798121 w 2430053"/>
              <a:gd name="T7" fmla="*/ 0 h 194153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30053"/>
              <a:gd name="T13" fmla="*/ 361737 h 1941536"/>
              <a:gd name="T14" fmla="*/ 2068338 w 2430053"/>
              <a:gd name="T15" fmla="*/ 1941536 h 1941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0053" h="1941536">
                <a:moveTo>
                  <a:pt x="0" y="0"/>
                </a:moveTo>
                <a:lnTo>
                  <a:pt x="1706578" y="0"/>
                </a:lnTo>
                <a:lnTo>
                  <a:pt x="2430053" y="723475"/>
                </a:lnTo>
                <a:lnTo>
                  <a:pt x="2430053" y="1941536"/>
                </a:lnTo>
                <a:lnTo>
                  <a:pt x="0" y="1941536"/>
                </a:lnTo>
                <a:close/>
              </a:path>
            </a:pathLst>
          </a:cu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9465" name="Isosceles Triangle 13"/>
          <p:cNvSpPr>
            <a:spLocks noChangeArrowheads="1"/>
          </p:cNvSpPr>
          <p:nvPr/>
        </p:nvSpPr>
        <p:spPr bwMode="auto">
          <a:xfrm rot="10800000">
            <a:off x="6672263" y="2981325"/>
            <a:ext cx="752475" cy="1352550"/>
          </a:xfrm>
          <a:prstGeom prst="triangle">
            <a:avLst>
              <a:gd name="adj" fmla="val 44935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rot="10800000"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9466" name="Rectangle 6"/>
          <p:cNvSpPr>
            <a:spLocks noChangeArrowheads="1"/>
          </p:cNvSpPr>
          <p:nvPr/>
        </p:nvSpPr>
        <p:spPr bwMode="auto">
          <a:xfrm>
            <a:off x="7140575" y="3271838"/>
            <a:ext cx="2003425" cy="17129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9467" name="Rectangle 14"/>
          <p:cNvSpPr>
            <a:spLocks noChangeArrowheads="1"/>
          </p:cNvSpPr>
          <p:nvPr/>
        </p:nvSpPr>
        <p:spPr bwMode="auto">
          <a:xfrm>
            <a:off x="7277100" y="4643438"/>
            <a:ext cx="1866900" cy="914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9468" name="Rectangle 7"/>
          <p:cNvSpPr>
            <a:spLocks noChangeArrowheads="1"/>
          </p:cNvSpPr>
          <p:nvPr/>
        </p:nvSpPr>
        <p:spPr bwMode="auto">
          <a:xfrm>
            <a:off x="4275138" y="1436688"/>
            <a:ext cx="4859337" cy="8223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9469" name="Snip Single Corner Rectangle 8"/>
          <p:cNvSpPr>
            <a:spLocks noChangeArrowheads="1"/>
          </p:cNvSpPr>
          <p:nvPr/>
        </p:nvSpPr>
        <p:spPr bwMode="auto">
          <a:xfrm rot="10800000">
            <a:off x="4314825" y="1841500"/>
            <a:ext cx="4819650" cy="2379663"/>
          </a:xfrm>
          <a:custGeom>
            <a:avLst/>
            <a:gdLst>
              <a:gd name="T0" fmla="*/ 4098515 w 4860099"/>
              <a:gd name="T1" fmla="*/ 1184333 h 2379946"/>
              <a:gd name="T2" fmla="*/ 2049267 w 4860099"/>
              <a:gd name="T3" fmla="*/ 2368636 h 2379946"/>
              <a:gd name="T4" fmla="*/ 0 w 4860099"/>
              <a:gd name="T5" fmla="*/ 1184333 h 2379946"/>
              <a:gd name="T6" fmla="*/ 2049267 w 4860099"/>
              <a:gd name="T7" fmla="*/ 0 h 237994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860099"/>
              <a:gd name="T13" fmla="*/ 458076 h 2379946"/>
              <a:gd name="T14" fmla="*/ 4401983 w 4860099"/>
              <a:gd name="T15" fmla="*/ 2379946 h 23799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60099" h="2379946">
                <a:moveTo>
                  <a:pt x="0" y="0"/>
                </a:moveTo>
                <a:lnTo>
                  <a:pt x="3943867" y="0"/>
                </a:lnTo>
                <a:lnTo>
                  <a:pt x="4860099" y="916232"/>
                </a:lnTo>
                <a:lnTo>
                  <a:pt x="4860099" y="2379946"/>
                </a:lnTo>
                <a:lnTo>
                  <a:pt x="0" y="2379946"/>
                </a:lnTo>
                <a:close/>
              </a:path>
            </a:pathLst>
          </a:cu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6732588" y="4144963"/>
            <a:ext cx="131762" cy="2127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7099300" y="4217988"/>
            <a:ext cx="190500" cy="2079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" y="90488"/>
            <a:ext cx="8799513" cy="87471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</a:rPr>
              <a:t>We use a merged beams technique. </a:t>
            </a:r>
          </a:p>
        </p:txBody>
      </p:sp>
      <p:pic>
        <p:nvPicPr>
          <p:cNvPr id="20483" name="Picture 3" descr="apparat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1428750"/>
            <a:ext cx="9153525" cy="4135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8267700" y="4292600"/>
            <a:ext cx="876300" cy="126523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7969250" y="5119688"/>
            <a:ext cx="876300" cy="4381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099300" y="3271838"/>
            <a:ext cx="2054225" cy="10366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664325" y="1436688"/>
            <a:ext cx="2479675" cy="8223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0488" name="Snip Single Corner Rectangle 8"/>
          <p:cNvSpPr>
            <a:spLocks noChangeArrowheads="1"/>
          </p:cNvSpPr>
          <p:nvPr/>
        </p:nvSpPr>
        <p:spPr bwMode="auto">
          <a:xfrm rot="10800000">
            <a:off x="6696075" y="1841500"/>
            <a:ext cx="2447925" cy="1941513"/>
          </a:xfrm>
          <a:custGeom>
            <a:avLst/>
            <a:gdLst>
              <a:gd name="T0" fmla="*/ 4269864 w 2430053"/>
              <a:gd name="T1" fmla="*/ 970328 h 1941536"/>
              <a:gd name="T2" fmla="*/ 2134948 w 2430053"/>
              <a:gd name="T3" fmla="*/ 1940616 h 1941536"/>
              <a:gd name="T4" fmla="*/ 0 w 2430053"/>
              <a:gd name="T5" fmla="*/ 970328 h 1941536"/>
              <a:gd name="T6" fmla="*/ 2134948 w 2430053"/>
              <a:gd name="T7" fmla="*/ 0 h 194153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30053"/>
              <a:gd name="T13" fmla="*/ 361737 h 1941536"/>
              <a:gd name="T14" fmla="*/ 2068336 w 2430053"/>
              <a:gd name="T15" fmla="*/ 1941536 h 1941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0053" h="1941536">
                <a:moveTo>
                  <a:pt x="0" y="0"/>
                </a:moveTo>
                <a:lnTo>
                  <a:pt x="1706578" y="0"/>
                </a:lnTo>
                <a:lnTo>
                  <a:pt x="2430053" y="723475"/>
                </a:lnTo>
                <a:lnTo>
                  <a:pt x="2430053" y="1941536"/>
                </a:lnTo>
                <a:lnTo>
                  <a:pt x="0" y="1941536"/>
                </a:lnTo>
                <a:close/>
              </a:path>
            </a:pathLst>
          </a:cu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20489" name="Isosceles Triangle 13"/>
          <p:cNvSpPr>
            <a:spLocks noChangeArrowheads="1"/>
          </p:cNvSpPr>
          <p:nvPr/>
        </p:nvSpPr>
        <p:spPr bwMode="auto">
          <a:xfrm rot="10800000">
            <a:off x="6672263" y="2909888"/>
            <a:ext cx="752475" cy="1258887"/>
          </a:xfrm>
          <a:prstGeom prst="triangle">
            <a:avLst>
              <a:gd name="adj" fmla="val 70185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rot="10800000"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0490" name="Rectangle 6"/>
          <p:cNvSpPr>
            <a:spLocks noChangeArrowheads="1"/>
          </p:cNvSpPr>
          <p:nvPr/>
        </p:nvSpPr>
        <p:spPr bwMode="auto">
          <a:xfrm>
            <a:off x="7140575" y="3271838"/>
            <a:ext cx="2003425" cy="17129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0491" name="Rectangle 14"/>
          <p:cNvSpPr>
            <a:spLocks noChangeArrowheads="1"/>
          </p:cNvSpPr>
          <p:nvPr/>
        </p:nvSpPr>
        <p:spPr bwMode="auto">
          <a:xfrm>
            <a:off x="7277100" y="4643438"/>
            <a:ext cx="1866900" cy="914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0492" name="Rectangle 16"/>
          <p:cNvSpPr>
            <a:spLocks noChangeArrowheads="1"/>
          </p:cNvSpPr>
          <p:nvPr/>
        </p:nvSpPr>
        <p:spPr bwMode="auto">
          <a:xfrm>
            <a:off x="6851650" y="3562350"/>
            <a:ext cx="368300" cy="7127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0493" name="Rectangle 17"/>
          <p:cNvSpPr>
            <a:spLocks noChangeArrowheads="1"/>
          </p:cNvSpPr>
          <p:nvPr/>
        </p:nvSpPr>
        <p:spPr bwMode="auto">
          <a:xfrm>
            <a:off x="6686550" y="2374900"/>
            <a:ext cx="284163" cy="5461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0494" name="Rectangle 18"/>
          <p:cNvSpPr>
            <a:spLocks noChangeArrowheads="1"/>
          </p:cNvSpPr>
          <p:nvPr/>
        </p:nvSpPr>
        <p:spPr bwMode="auto">
          <a:xfrm>
            <a:off x="7099300" y="4217988"/>
            <a:ext cx="190500" cy="2079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93688" y="5749925"/>
            <a:ext cx="8604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CC00"/>
                </a:solidFill>
              </a:rPr>
              <a:t>After the AD process E</a:t>
            </a:r>
            <a:r>
              <a:rPr lang="en-US" b="1" baseline="-25000" dirty="0">
                <a:solidFill>
                  <a:srgbClr val="FFCC00"/>
                </a:solidFill>
              </a:rPr>
              <a:t>H</a:t>
            </a:r>
            <a:r>
              <a:rPr lang="en-US" b="1" baseline="-30000" dirty="0">
                <a:solidFill>
                  <a:srgbClr val="FFCC00"/>
                </a:solidFill>
              </a:rPr>
              <a:t>2</a:t>
            </a:r>
            <a:r>
              <a:rPr lang="en-US" b="1" dirty="0">
                <a:solidFill>
                  <a:srgbClr val="FFCC00"/>
                </a:solidFill>
              </a:rPr>
              <a:t> </a:t>
            </a:r>
            <a:r>
              <a:rPr lang="en-US" b="1" dirty="0">
                <a:solidFill>
                  <a:srgbClr val="FFCC00"/>
                </a:solidFill>
                <a:cs typeface="Arial" charset="0"/>
              </a:rPr>
              <a:t>≈ E</a:t>
            </a:r>
            <a:r>
              <a:rPr lang="en-US" b="1" baseline="-25000" dirty="0">
                <a:solidFill>
                  <a:srgbClr val="FFCC00"/>
                </a:solidFill>
                <a:cs typeface="Arial" charset="0"/>
              </a:rPr>
              <a:t>H</a:t>
            </a:r>
            <a:r>
              <a:rPr lang="en-US" b="1" baseline="-5000" dirty="0">
                <a:solidFill>
                  <a:srgbClr val="FFCC00"/>
                </a:solidFill>
                <a:cs typeface="Arial" charset="0"/>
              </a:rPr>
              <a:t>-</a:t>
            </a:r>
            <a:r>
              <a:rPr lang="en-US" b="1" dirty="0">
                <a:solidFill>
                  <a:srgbClr val="FFCC00"/>
                </a:solidFill>
                <a:cs typeface="Arial" charset="0"/>
              </a:rPr>
              <a:t> + E</a:t>
            </a:r>
            <a:r>
              <a:rPr lang="en-US" b="1" baseline="-25000" dirty="0">
                <a:solidFill>
                  <a:srgbClr val="FFCC00"/>
                </a:solidFill>
                <a:cs typeface="Arial" charset="0"/>
              </a:rPr>
              <a:t>H</a:t>
            </a:r>
            <a:r>
              <a:rPr lang="en-US" b="1" dirty="0">
                <a:solidFill>
                  <a:srgbClr val="FFCC00"/>
                </a:solidFill>
                <a:cs typeface="Arial" charset="0"/>
              </a:rPr>
              <a:t> ≈ 20 </a:t>
            </a:r>
            <a:r>
              <a:rPr lang="en-US" b="1" dirty="0" err="1">
                <a:solidFill>
                  <a:srgbClr val="FFCC00"/>
                </a:solidFill>
                <a:cs typeface="Arial" charset="0"/>
              </a:rPr>
              <a:t>keV</a:t>
            </a:r>
            <a:r>
              <a:rPr lang="en-US" b="1" dirty="0">
                <a:solidFill>
                  <a:srgbClr val="FFCC00"/>
                </a:solidFill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" y="90488"/>
            <a:ext cx="8799513" cy="87471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</a:rPr>
              <a:t>We use a merged beams technique. </a:t>
            </a:r>
          </a:p>
        </p:txBody>
      </p:sp>
      <p:pic>
        <p:nvPicPr>
          <p:cNvPr id="21507" name="Picture 3" descr="apparat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1428750"/>
            <a:ext cx="9153525" cy="4135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8267700" y="4292600"/>
            <a:ext cx="876300" cy="126523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7969250" y="5119688"/>
            <a:ext cx="876300" cy="4381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099300" y="3271838"/>
            <a:ext cx="2054225" cy="10366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664325" y="1436688"/>
            <a:ext cx="2479675" cy="8223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1512" name="Snip Single Corner Rectangle 8"/>
          <p:cNvSpPr>
            <a:spLocks noChangeArrowheads="1"/>
          </p:cNvSpPr>
          <p:nvPr/>
        </p:nvSpPr>
        <p:spPr bwMode="auto">
          <a:xfrm rot="10800000">
            <a:off x="6696075" y="1841500"/>
            <a:ext cx="2447925" cy="1941513"/>
          </a:xfrm>
          <a:custGeom>
            <a:avLst/>
            <a:gdLst>
              <a:gd name="T0" fmla="*/ 4269864 w 2430053"/>
              <a:gd name="T1" fmla="*/ 970328 h 1941536"/>
              <a:gd name="T2" fmla="*/ 2134948 w 2430053"/>
              <a:gd name="T3" fmla="*/ 1940616 h 1941536"/>
              <a:gd name="T4" fmla="*/ 0 w 2430053"/>
              <a:gd name="T5" fmla="*/ 970328 h 1941536"/>
              <a:gd name="T6" fmla="*/ 2134948 w 2430053"/>
              <a:gd name="T7" fmla="*/ 0 h 194153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30053"/>
              <a:gd name="T13" fmla="*/ 361737 h 1941536"/>
              <a:gd name="T14" fmla="*/ 2068336 w 2430053"/>
              <a:gd name="T15" fmla="*/ 1941536 h 1941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0053" h="1941536">
                <a:moveTo>
                  <a:pt x="0" y="0"/>
                </a:moveTo>
                <a:lnTo>
                  <a:pt x="1706578" y="0"/>
                </a:lnTo>
                <a:lnTo>
                  <a:pt x="2430053" y="723475"/>
                </a:lnTo>
                <a:lnTo>
                  <a:pt x="2430053" y="1941536"/>
                </a:lnTo>
                <a:lnTo>
                  <a:pt x="0" y="1941536"/>
                </a:lnTo>
                <a:close/>
              </a:path>
            </a:pathLst>
          </a:cu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21513" name="Isosceles Triangle 13"/>
          <p:cNvSpPr>
            <a:spLocks noChangeArrowheads="1"/>
          </p:cNvSpPr>
          <p:nvPr/>
        </p:nvSpPr>
        <p:spPr bwMode="auto">
          <a:xfrm rot="10800000">
            <a:off x="6672263" y="2909888"/>
            <a:ext cx="752475" cy="1258887"/>
          </a:xfrm>
          <a:prstGeom prst="triangle">
            <a:avLst>
              <a:gd name="adj" fmla="val 70185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rot="10800000"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7140575" y="3271838"/>
            <a:ext cx="2003425" cy="17129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1515" name="Rectangle 14"/>
          <p:cNvSpPr>
            <a:spLocks noChangeArrowheads="1"/>
          </p:cNvSpPr>
          <p:nvPr/>
        </p:nvSpPr>
        <p:spPr bwMode="auto">
          <a:xfrm>
            <a:off x="7277100" y="4643438"/>
            <a:ext cx="1866900" cy="914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1516" name="Rectangle 16"/>
          <p:cNvSpPr>
            <a:spLocks noChangeArrowheads="1"/>
          </p:cNvSpPr>
          <p:nvPr/>
        </p:nvSpPr>
        <p:spPr bwMode="auto">
          <a:xfrm>
            <a:off x="6851650" y="3562350"/>
            <a:ext cx="368300" cy="7127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1517" name="Rectangle 17"/>
          <p:cNvSpPr>
            <a:spLocks noChangeArrowheads="1"/>
          </p:cNvSpPr>
          <p:nvPr/>
        </p:nvSpPr>
        <p:spPr bwMode="auto">
          <a:xfrm>
            <a:off x="6686550" y="2374900"/>
            <a:ext cx="284163" cy="5461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1518" name="Rectangle 18"/>
          <p:cNvSpPr>
            <a:spLocks noChangeArrowheads="1"/>
          </p:cNvSpPr>
          <p:nvPr/>
        </p:nvSpPr>
        <p:spPr bwMode="auto">
          <a:xfrm>
            <a:off x="7099300" y="4217988"/>
            <a:ext cx="190500" cy="2079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1519" name="Text Box 8"/>
          <p:cNvSpPr txBox="1">
            <a:spLocks noChangeArrowheads="1"/>
          </p:cNvSpPr>
          <p:nvPr/>
        </p:nvSpPr>
        <p:spPr bwMode="auto">
          <a:xfrm>
            <a:off x="0" y="575627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CC00"/>
                </a:solidFill>
              </a:rPr>
              <a:t>How to separate the 100 s</a:t>
            </a:r>
            <a:r>
              <a:rPr lang="en-US" b="1" baseline="30000">
                <a:solidFill>
                  <a:srgbClr val="FFCC00"/>
                </a:solidFill>
              </a:rPr>
              <a:t>-1</a:t>
            </a:r>
            <a:r>
              <a:rPr lang="en-US" b="1">
                <a:solidFill>
                  <a:srgbClr val="FFCC00"/>
                </a:solidFill>
              </a:rPr>
              <a:t> H</a:t>
            </a:r>
            <a:r>
              <a:rPr lang="en-US" b="1" baseline="-25000">
                <a:solidFill>
                  <a:srgbClr val="FFCC00"/>
                </a:solidFill>
              </a:rPr>
              <a:t>2</a:t>
            </a:r>
            <a:r>
              <a:rPr lang="en-US" b="1">
                <a:solidFill>
                  <a:srgbClr val="FFCC00"/>
                </a:solidFill>
              </a:rPr>
              <a:t> from the 10</a:t>
            </a:r>
            <a:r>
              <a:rPr lang="en-US" b="1" baseline="30000">
                <a:solidFill>
                  <a:srgbClr val="FFCC00"/>
                </a:solidFill>
              </a:rPr>
              <a:t>11</a:t>
            </a:r>
            <a:r>
              <a:rPr lang="en-US" b="1">
                <a:solidFill>
                  <a:srgbClr val="FFCC00"/>
                </a:solidFill>
              </a:rPr>
              <a:t> s</a:t>
            </a:r>
            <a:r>
              <a:rPr lang="en-US" b="1" baseline="30000">
                <a:solidFill>
                  <a:srgbClr val="FFCC00"/>
                </a:solidFill>
              </a:rPr>
              <a:t>-1</a:t>
            </a:r>
            <a:r>
              <a:rPr lang="en-US" b="1">
                <a:solidFill>
                  <a:srgbClr val="FFCC00"/>
                </a:solidFill>
              </a:rPr>
              <a:t> of 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" y="90488"/>
            <a:ext cx="8799513" cy="87471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</a:rPr>
              <a:t>We use a merged beams technique. </a:t>
            </a:r>
          </a:p>
        </p:txBody>
      </p:sp>
      <p:pic>
        <p:nvPicPr>
          <p:cNvPr id="22531" name="Picture 3" descr="apparat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1428750"/>
            <a:ext cx="9153525" cy="4135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8267700" y="4292600"/>
            <a:ext cx="876300" cy="126523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7969250" y="5119688"/>
            <a:ext cx="876300" cy="4381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099300" y="3271838"/>
            <a:ext cx="2054225" cy="103663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6664325" y="1436688"/>
            <a:ext cx="2479675" cy="8223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2536" name="Snip Single Corner Rectangle 8"/>
          <p:cNvSpPr>
            <a:spLocks noChangeArrowheads="1"/>
          </p:cNvSpPr>
          <p:nvPr/>
        </p:nvSpPr>
        <p:spPr bwMode="auto">
          <a:xfrm rot="10800000">
            <a:off x="6696075" y="1841500"/>
            <a:ext cx="2447925" cy="1941513"/>
          </a:xfrm>
          <a:custGeom>
            <a:avLst/>
            <a:gdLst>
              <a:gd name="T0" fmla="*/ 4269864 w 2430053"/>
              <a:gd name="T1" fmla="*/ 970328 h 1941536"/>
              <a:gd name="T2" fmla="*/ 2134948 w 2430053"/>
              <a:gd name="T3" fmla="*/ 1940616 h 1941536"/>
              <a:gd name="T4" fmla="*/ 0 w 2430053"/>
              <a:gd name="T5" fmla="*/ 970328 h 1941536"/>
              <a:gd name="T6" fmla="*/ 2134948 w 2430053"/>
              <a:gd name="T7" fmla="*/ 0 h 194153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30053"/>
              <a:gd name="T13" fmla="*/ 361737 h 1941536"/>
              <a:gd name="T14" fmla="*/ 2068336 w 2430053"/>
              <a:gd name="T15" fmla="*/ 1941536 h 1941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0053" h="1941536">
                <a:moveTo>
                  <a:pt x="0" y="0"/>
                </a:moveTo>
                <a:lnTo>
                  <a:pt x="1706578" y="0"/>
                </a:lnTo>
                <a:lnTo>
                  <a:pt x="2430053" y="723475"/>
                </a:lnTo>
                <a:lnTo>
                  <a:pt x="2430053" y="1941536"/>
                </a:lnTo>
                <a:lnTo>
                  <a:pt x="0" y="1941536"/>
                </a:lnTo>
                <a:close/>
              </a:path>
            </a:pathLst>
          </a:cu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22537" name="Isosceles Triangle 13"/>
          <p:cNvSpPr>
            <a:spLocks noChangeArrowheads="1"/>
          </p:cNvSpPr>
          <p:nvPr/>
        </p:nvSpPr>
        <p:spPr bwMode="auto">
          <a:xfrm rot="10800000">
            <a:off x="6672263" y="2909888"/>
            <a:ext cx="752475" cy="1258887"/>
          </a:xfrm>
          <a:prstGeom prst="triangle">
            <a:avLst>
              <a:gd name="adj" fmla="val 70185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rot="10800000"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2538" name="Rectangle 16"/>
          <p:cNvSpPr>
            <a:spLocks noChangeArrowheads="1"/>
          </p:cNvSpPr>
          <p:nvPr/>
        </p:nvSpPr>
        <p:spPr bwMode="auto">
          <a:xfrm>
            <a:off x="6851650" y="3562350"/>
            <a:ext cx="368300" cy="7127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2539" name="Rectangle 17"/>
          <p:cNvSpPr>
            <a:spLocks noChangeArrowheads="1"/>
          </p:cNvSpPr>
          <p:nvPr/>
        </p:nvSpPr>
        <p:spPr bwMode="auto">
          <a:xfrm>
            <a:off x="6686550" y="2374900"/>
            <a:ext cx="284163" cy="5461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7089775" y="4192588"/>
            <a:ext cx="142875" cy="2127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0" y="575627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CC00"/>
                </a:solidFill>
              </a:rPr>
              <a:t>We do this by ionizing ~ 5% of the H</a:t>
            </a:r>
            <a:r>
              <a:rPr lang="en-US" b="1" baseline="-25000">
                <a:solidFill>
                  <a:srgbClr val="FFCC00"/>
                </a:solidFill>
              </a:rPr>
              <a:t>2</a:t>
            </a:r>
            <a:r>
              <a:rPr lang="en-US" b="1">
                <a:solidFill>
                  <a:srgbClr val="FFCC00"/>
                </a:solidFill>
              </a:rPr>
              <a:t> and 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" y="90488"/>
            <a:ext cx="8799513" cy="87471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</a:rPr>
              <a:t>We use a merged beams technique. </a:t>
            </a:r>
          </a:p>
        </p:txBody>
      </p:sp>
      <p:pic>
        <p:nvPicPr>
          <p:cNvPr id="23555" name="Picture 3" descr="apparat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1428750"/>
            <a:ext cx="9153525" cy="4135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8267700" y="4292600"/>
            <a:ext cx="876300" cy="126523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7969250" y="5119688"/>
            <a:ext cx="876300" cy="4381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0" y="575627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CC00"/>
                </a:solidFill>
              </a:rPr>
              <a:t>We do this by ionizing ~ 5% of the H</a:t>
            </a:r>
            <a:r>
              <a:rPr lang="en-US" b="1" baseline="-25000">
                <a:solidFill>
                  <a:srgbClr val="FFCC00"/>
                </a:solidFill>
              </a:rPr>
              <a:t>2</a:t>
            </a:r>
            <a:r>
              <a:rPr lang="en-US" b="1">
                <a:solidFill>
                  <a:srgbClr val="FFCC00"/>
                </a:solidFill>
              </a:rPr>
              <a:t> and 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" y="90488"/>
            <a:ext cx="8799513" cy="87471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</a:rPr>
              <a:t>We use a merged beams technique. </a:t>
            </a:r>
          </a:p>
        </p:txBody>
      </p:sp>
      <p:pic>
        <p:nvPicPr>
          <p:cNvPr id="24579" name="Picture 3" descr="apparat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1428750"/>
            <a:ext cx="9153525" cy="4135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4580" name="Rectangle 9"/>
          <p:cNvSpPr>
            <a:spLocks noChangeArrowheads="1"/>
          </p:cNvSpPr>
          <p:nvPr/>
        </p:nvSpPr>
        <p:spPr bwMode="auto">
          <a:xfrm>
            <a:off x="8267700" y="4292600"/>
            <a:ext cx="876300" cy="126523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7969250" y="5119688"/>
            <a:ext cx="876300" cy="4381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538163" y="5756275"/>
            <a:ext cx="8058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CC00"/>
                </a:solidFill>
              </a:rPr>
              <a:t>The signal-to-noise ratio at this point is ~ 10</a:t>
            </a:r>
            <a:r>
              <a:rPr lang="en-US" b="1" baseline="30000">
                <a:solidFill>
                  <a:srgbClr val="FFCC00"/>
                </a:solidFill>
              </a:rPr>
              <a:t>-9</a:t>
            </a:r>
            <a:r>
              <a:rPr lang="en-US" b="1">
                <a:solidFill>
                  <a:srgbClr val="FFCC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1027113"/>
            <a:ext cx="4332288" cy="5673725"/>
          </a:xfrm>
        </p:spPr>
        <p:txBody>
          <a:bodyPr/>
          <a:lstStyle/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FFCC00"/>
                </a:solidFill>
              </a:rPr>
              <a:t>I</a:t>
            </a:r>
            <a:r>
              <a:rPr lang="en-US" sz="2800" smtClean="0">
                <a:solidFill>
                  <a:srgbClr val="FFCC00"/>
                </a:solidFill>
              </a:rPr>
              <a:t>.   </a:t>
            </a:r>
            <a:r>
              <a:rPr lang="en-US" sz="2800" b="1" smtClean="0">
                <a:solidFill>
                  <a:srgbClr val="FFCC00"/>
                </a:solidFill>
              </a:rPr>
              <a:t>H</a:t>
            </a:r>
            <a:r>
              <a:rPr lang="en-US" sz="2800" b="1" baseline="30000" smtClean="0">
                <a:solidFill>
                  <a:srgbClr val="FFCC00"/>
                </a:solidFill>
              </a:rPr>
              <a:t>-</a:t>
            </a:r>
            <a:r>
              <a:rPr lang="en-US" sz="2800" b="1" smtClean="0">
                <a:solidFill>
                  <a:srgbClr val="FFCC00"/>
                </a:solidFill>
              </a:rPr>
              <a:t> + H → H</a:t>
            </a:r>
            <a:r>
              <a:rPr lang="en-US" sz="2800" b="1" baseline="-25000" smtClean="0">
                <a:solidFill>
                  <a:srgbClr val="FFCC00"/>
                </a:solidFill>
              </a:rPr>
              <a:t>2</a:t>
            </a:r>
            <a:r>
              <a:rPr lang="en-US" sz="2800" b="1" smtClean="0">
                <a:solidFill>
                  <a:srgbClr val="FFCC00"/>
                </a:solidFill>
              </a:rPr>
              <a:t> + e</a:t>
            </a:r>
            <a:r>
              <a:rPr lang="en-US" sz="2800" b="1" baseline="30000" smtClean="0">
                <a:solidFill>
                  <a:srgbClr val="FFCC00"/>
                </a:solidFill>
              </a:rPr>
              <a:t>-</a:t>
            </a:r>
            <a:endParaRPr lang="en-US" sz="2800" b="1" smtClean="0">
              <a:solidFill>
                <a:srgbClr val="FFCC00"/>
              </a:solidFill>
            </a:endParaRP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FFCC00"/>
                </a:solidFill>
              </a:rPr>
              <a:t>     a. Importance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FFCC00"/>
                </a:solidFill>
              </a:rPr>
              <a:t>     b. Experiment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FFCC00"/>
                </a:solidFill>
              </a:rPr>
              <a:t>     c. Results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33CCFF"/>
                </a:solidFill>
              </a:rPr>
              <a:t>II.  H</a:t>
            </a:r>
            <a:r>
              <a:rPr lang="en-US" sz="2800" b="1" baseline="30000" smtClean="0">
                <a:solidFill>
                  <a:srgbClr val="33CCFF"/>
                </a:solidFill>
              </a:rPr>
              <a:t>-</a:t>
            </a:r>
            <a:r>
              <a:rPr lang="en-US" sz="2800" b="1" smtClean="0">
                <a:solidFill>
                  <a:srgbClr val="33CCFF"/>
                </a:solidFill>
              </a:rPr>
              <a:t> + H</a:t>
            </a:r>
            <a:r>
              <a:rPr lang="en-US" sz="2800" b="1" baseline="30000" smtClean="0">
                <a:solidFill>
                  <a:srgbClr val="33CCFF"/>
                </a:solidFill>
              </a:rPr>
              <a:t>+</a:t>
            </a:r>
            <a:r>
              <a:rPr lang="en-US" sz="2800" b="1" smtClean="0">
                <a:solidFill>
                  <a:srgbClr val="33CCFF"/>
                </a:solidFill>
              </a:rPr>
              <a:t> → H + H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33CCFF"/>
                </a:solidFill>
              </a:rPr>
              <a:t>     a. Importance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33CCFF"/>
                </a:solidFill>
              </a:rPr>
              <a:t>     b. Experiment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33CCFF"/>
                </a:solidFill>
              </a:rPr>
              <a:t>     c. Results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FFCC00"/>
                </a:solidFill>
              </a:rPr>
              <a:t>III. H + H + H → H</a:t>
            </a:r>
            <a:r>
              <a:rPr lang="en-US" sz="2800" b="1" baseline="-25000" smtClean="0">
                <a:solidFill>
                  <a:srgbClr val="FFCC00"/>
                </a:solidFill>
              </a:rPr>
              <a:t>2</a:t>
            </a:r>
            <a:r>
              <a:rPr lang="en-US" sz="2800" b="1" smtClean="0">
                <a:solidFill>
                  <a:srgbClr val="FFCC00"/>
                </a:solidFill>
              </a:rPr>
              <a:t> + H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FFCC00"/>
                </a:solidFill>
              </a:rPr>
              <a:t>     a. Importance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FFCC00"/>
                </a:solidFill>
              </a:rPr>
              <a:t>     b. Experiment?</a:t>
            </a:r>
          </a:p>
        </p:txBody>
      </p:sp>
      <p:pic>
        <p:nvPicPr>
          <p:cNvPr id="9" name="Picture 2" descr="reionexplbig"/>
          <p:cNvPicPr>
            <a:picLocks noChangeAspect="1" noChangeArrowheads="1"/>
          </p:cNvPicPr>
          <p:nvPr/>
        </p:nvPicPr>
        <p:blipFill>
          <a:blip r:embed="rId3" cstate="print"/>
          <a:srcRect t="8667" r="27094" b="2888"/>
          <a:stretch>
            <a:fillRect/>
          </a:stretch>
        </p:blipFill>
        <p:spPr bwMode="auto">
          <a:xfrm>
            <a:off x="4684713" y="160338"/>
            <a:ext cx="4371975" cy="662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211888" y="1597025"/>
            <a:ext cx="2562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CC00"/>
                </a:solidFill>
              </a:rPr>
              <a:t>First Stars</a:t>
            </a:r>
          </a:p>
          <a:p>
            <a:pPr algn="ctr"/>
            <a:r>
              <a:rPr lang="en-US" b="1">
                <a:solidFill>
                  <a:srgbClr val="FFCC00"/>
                </a:solidFill>
              </a:rPr>
              <a:t>(Pop III)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988050" y="1577975"/>
            <a:ext cx="2992438" cy="2843213"/>
          </a:xfrm>
          <a:prstGeom prst="rect">
            <a:avLst/>
          </a:prstGeom>
          <a:noFill/>
          <a:ln w="38100" algn="ctr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b="1"/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705350" y="733425"/>
            <a:ext cx="1057275" cy="2301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900" b="1">
                <a:solidFill>
                  <a:srgbClr val="C0C0C0"/>
                </a:solidFill>
              </a:rPr>
              <a:t>~ 377 thousand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4848225" y="1477963"/>
            <a:ext cx="938213" cy="2301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900" b="1">
                <a:solidFill>
                  <a:srgbClr val="C0C0C0"/>
                </a:solidFill>
              </a:rPr>
              <a:t>~ 15 million</a:t>
            </a:r>
          </a:p>
        </p:txBody>
      </p:sp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101600"/>
            <a:ext cx="4533900" cy="838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" y="90488"/>
            <a:ext cx="8799513" cy="87471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</a:rPr>
              <a:t>We use a merged beams technique. </a:t>
            </a:r>
          </a:p>
        </p:txBody>
      </p:sp>
      <p:pic>
        <p:nvPicPr>
          <p:cNvPr id="25603" name="Picture 3" descr="apparat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1428750"/>
            <a:ext cx="9153525" cy="4135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538163" y="5756275"/>
            <a:ext cx="80581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CC00"/>
                </a:solidFill>
              </a:rPr>
              <a:t>We use an electrostatic energy analyzer to separate the 20 keV H</a:t>
            </a:r>
            <a:r>
              <a:rPr lang="en-US" b="1" baseline="-25000">
                <a:solidFill>
                  <a:srgbClr val="FFCC00"/>
                </a:solidFill>
              </a:rPr>
              <a:t>2</a:t>
            </a:r>
            <a:r>
              <a:rPr lang="en-US" b="1" baseline="30000">
                <a:solidFill>
                  <a:srgbClr val="FFCC00"/>
                </a:solidFill>
              </a:rPr>
              <a:t>+</a:t>
            </a:r>
            <a:r>
              <a:rPr lang="en-US" b="1">
                <a:solidFill>
                  <a:srgbClr val="FFCC00"/>
                </a:solidFill>
              </a:rPr>
              <a:t> from the 10 keV H</a:t>
            </a:r>
            <a:r>
              <a:rPr lang="en-US" b="1" baseline="30000">
                <a:solidFill>
                  <a:srgbClr val="FFCC00"/>
                </a:solidFill>
              </a:rPr>
              <a:t>+</a:t>
            </a:r>
            <a:r>
              <a:rPr lang="en-US" b="1">
                <a:solidFill>
                  <a:srgbClr val="FFCC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lab pics 004 (Lar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263" y="863600"/>
            <a:ext cx="772160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23813" y="190500"/>
            <a:ext cx="9097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54CC54"/>
                </a:solidFill>
              </a:rPr>
              <a:t>The day after we first got signal.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13" y="876300"/>
            <a:ext cx="7042150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23813" y="203200"/>
            <a:ext cx="9097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54CC54"/>
                </a:solidFill>
              </a:rPr>
              <a:t>Celebrating our success!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2379663" y="6286500"/>
            <a:ext cx="6226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2000" b="1">
                <a:solidFill>
                  <a:srgbClr val="FFCC00"/>
                </a:solidFill>
              </a:rPr>
              <a:t>K. A. Miller, DWS, H. Kreckel, X. Urbain, H. Bruhns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eionexplbig"/>
          <p:cNvPicPr>
            <a:picLocks noChangeAspect="1" noChangeArrowheads="1"/>
          </p:cNvPicPr>
          <p:nvPr/>
        </p:nvPicPr>
        <p:blipFill>
          <a:blip r:embed="rId3" cstate="print"/>
          <a:srcRect t="8667" r="27094" b="2888"/>
          <a:stretch>
            <a:fillRect/>
          </a:stretch>
        </p:blipFill>
        <p:spPr bwMode="auto">
          <a:xfrm>
            <a:off x="4684713" y="160338"/>
            <a:ext cx="4371975" cy="662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1027113"/>
            <a:ext cx="4332288" cy="5673725"/>
          </a:xfrm>
        </p:spPr>
        <p:txBody>
          <a:bodyPr/>
          <a:lstStyle/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FFCC00"/>
                </a:solidFill>
              </a:rPr>
              <a:t>I</a:t>
            </a:r>
            <a:r>
              <a:rPr lang="en-US" sz="2800" smtClean="0">
                <a:solidFill>
                  <a:srgbClr val="FFCC00"/>
                </a:solidFill>
              </a:rPr>
              <a:t>.   </a:t>
            </a:r>
            <a:r>
              <a:rPr lang="en-US" sz="2800" b="1" smtClean="0">
                <a:solidFill>
                  <a:srgbClr val="FFCC00"/>
                </a:solidFill>
              </a:rPr>
              <a:t>H</a:t>
            </a:r>
            <a:r>
              <a:rPr lang="en-US" sz="2800" b="1" baseline="30000" smtClean="0">
                <a:solidFill>
                  <a:srgbClr val="FFCC00"/>
                </a:solidFill>
              </a:rPr>
              <a:t>-</a:t>
            </a:r>
            <a:r>
              <a:rPr lang="en-US" sz="2800" b="1" smtClean="0">
                <a:solidFill>
                  <a:srgbClr val="FFCC00"/>
                </a:solidFill>
              </a:rPr>
              <a:t> + H → H</a:t>
            </a:r>
            <a:r>
              <a:rPr lang="en-US" sz="2800" b="1" baseline="-25000" smtClean="0">
                <a:solidFill>
                  <a:srgbClr val="FFCC00"/>
                </a:solidFill>
              </a:rPr>
              <a:t>2</a:t>
            </a:r>
            <a:r>
              <a:rPr lang="en-US" sz="2800" b="1" smtClean="0">
                <a:solidFill>
                  <a:srgbClr val="FFCC00"/>
                </a:solidFill>
              </a:rPr>
              <a:t> + e</a:t>
            </a:r>
            <a:r>
              <a:rPr lang="en-US" sz="2800" b="1" baseline="30000" smtClean="0">
                <a:solidFill>
                  <a:srgbClr val="FFCC00"/>
                </a:solidFill>
              </a:rPr>
              <a:t>-</a:t>
            </a:r>
            <a:endParaRPr lang="en-US" sz="2800" b="1" smtClean="0">
              <a:solidFill>
                <a:srgbClr val="FFCC00"/>
              </a:solidFill>
            </a:endParaRP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a. Importance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b. Experiment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FFCC00"/>
                </a:solidFill>
              </a:rPr>
              <a:t>     c. Results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II.  H</a:t>
            </a:r>
            <a:r>
              <a:rPr lang="en-US" sz="2800" b="1" baseline="30000" smtClean="0">
                <a:solidFill>
                  <a:srgbClr val="292929"/>
                </a:solidFill>
              </a:rPr>
              <a:t>-</a:t>
            </a:r>
            <a:r>
              <a:rPr lang="en-US" sz="2800" b="1" smtClean="0">
                <a:solidFill>
                  <a:srgbClr val="292929"/>
                </a:solidFill>
              </a:rPr>
              <a:t> + H</a:t>
            </a:r>
            <a:r>
              <a:rPr lang="en-US" sz="2800" b="1" baseline="30000" smtClean="0">
                <a:solidFill>
                  <a:srgbClr val="292929"/>
                </a:solidFill>
              </a:rPr>
              <a:t>+</a:t>
            </a:r>
            <a:r>
              <a:rPr lang="en-US" sz="2800" b="1" smtClean="0">
                <a:solidFill>
                  <a:srgbClr val="292929"/>
                </a:solidFill>
              </a:rPr>
              <a:t> → H + H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a. Importance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b. Experiment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c. Results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III. H + H + H → H</a:t>
            </a:r>
            <a:r>
              <a:rPr lang="en-US" sz="2800" b="1" baseline="-25000" smtClean="0">
                <a:solidFill>
                  <a:srgbClr val="292929"/>
                </a:solidFill>
              </a:rPr>
              <a:t>2</a:t>
            </a:r>
            <a:r>
              <a:rPr lang="en-US" sz="2800" b="1" smtClean="0">
                <a:solidFill>
                  <a:srgbClr val="292929"/>
                </a:solidFill>
              </a:rPr>
              <a:t> + H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a. Importance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b. Experiment?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6211888" y="1597025"/>
            <a:ext cx="2562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CC00"/>
                </a:solidFill>
              </a:rPr>
              <a:t>First Stars</a:t>
            </a:r>
          </a:p>
          <a:p>
            <a:pPr algn="ctr"/>
            <a:r>
              <a:rPr lang="en-US" b="1">
                <a:solidFill>
                  <a:srgbClr val="FFCC00"/>
                </a:solidFill>
              </a:rPr>
              <a:t>(Pop III)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5988050" y="1577975"/>
            <a:ext cx="2992438" cy="2843213"/>
          </a:xfrm>
          <a:prstGeom prst="rect">
            <a:avLst/>
          </a:prstGeom>
          <a:noFill/>
          <a:ln w="38100" algn="ctr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b="1"/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4705350" y="733425"/>
            <a:ext cx="1057275" cy="2301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900" b="1">
                <a:solidFill>
                  <a:srgbClr val="C0C0C0"/>
                </a:solidFill>
              </a:rPr>
              <a:t>~ 377 thousand</a:t>
            </a:r>
          </a:p>
        </p:txBody>
      </p:sp>
      <p:sp>
        <p:nvSpPr>
          <p:cNvPr id="28679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101600"/>
            <a:ext cx="4533900" cy="838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</a:rPr>
              <a:t>Outline</a:t>
            </a:r>
          </a:p>
        </p:txBody>
      </p:sp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4848225" y="1477963"/>
            <a:ext cx="938213" cy="2301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900" b="1">
                <a:solidFill>
                  <a:srgbClr val="C0C0C0"/>
                </a:solidFill>
              </a:rPr>
              <a:t>~ 15 million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" y="103188"/>
            <a:ext cx="8799513" cy="808037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</a:rPr>
              <a:t>The experimental AD rate coefficient</a:t>
            </a:r>
          </a:p>
        </p:txBody>
      </p:sp>
      <p:sp>
        <p:nvSpPr>
          <p:cNvPr id="621576" name="Text Box 8"/>
          <p:cNvSpPr txBox="1">
            <a:spLocks noChangeArrowheads="1"/>
          </p:cNvSpPr>
          <p:nvPr/>
        </p:nvSpPr>
        <p:spPr bwMode="auto">
          <a:xfrm>
            <a:off x="214313" y="5151438"/>
            <a:ext cx="3981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CC00"/>
                </a:solidFill>
              </a:rPr>
              <a:t>Converting R</a:t>
            </a:r>
            <a:r>
              <a:rPr lang="en-US" b="1" baseline="-25000">
                <a:solidFill>
                  <a:srgbClr val="FFCC00"/>
                </a:solidFill>
              </a:rPr>
              <a:t>H</a:t>
            </a:r>
            <a:r>
              <a:rPr lang="en-US" b="1" baseline="-30000">
                <a:solidFill>
                  <a:srgbClr val="FFCC00"/>
                </a:solidFill>
              </a:rPr>
              <a:t>2</a:t>
            </a:r>
            <a:r>
              <a:rPr lang="en-US" b="1" baseline="-25000">
                <a:solidFill>
                  <a:srgbClr val="FFCC00"/>
                </a:solidFill>
              </a:rPr>
              <a:t>+</a:t>
            </a:r>
            <a:r>
              <a:rPr lang="en-US" b="1">
                <a:solidFill>
                  <a:srgbClr val="FFCC00"/>
                </a:solidFill>
              </a:rPr>
              <a:t> to R</a:t>
            </a:r>
            <a:r>
              <a:rPr lang="en-US" b="1" baseline="-25000">
                <a:solidFill>
                  <a:srgbClr val="FFCC00"/>
                </a:solidFill>
              </a:rPr>
              <a:t>H</a:t>
            </a:r>
            <a:r>
              <a:rPr lang="en-US" b="1" baseline="-30000">
                <a:solidFill>
                  <a:srgbClr val="FFCC00"/>
                </a:solidFill>
              </a:rPr>
              <a:t>2</a:t>
            </a:r>
            <a:endParaRPr lang="en-US" b="1">
              <a:solidFill>
                <a:srgbClr val="FFCC00"/>
              </a:solidFill>
              <a:cs typeface="Arial" charset="0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953000" y="1336675"/>
            <a:ext cx="2847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CC00"/>
                </a:solidFill>
              </a:rPr>
              <a:t>Beam densities</a:t>
            </a:r>
            <a:r>
              <a:rPr lang="en-US" b="1" baseline="-25000"/>
              <a:t> 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041650" y="6149975"/>
            <a:ext cx="610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CC00"/>
                </a:solidFill>
              </a:rPr>
              <a:t>Overlap factor (emission measure)</a:t>
            </a:r>
            <a:endParaRPr lang="en-US" b="1" baseline="-25000"/>
          </a:p>
        </p:txBody>
      </p:sp>
      <p:sp>
        <p:nvSpPr>
          <p:cNvPr id="214026" name="Line 10"/>
          <p:cNvSpPr>
            <a:spLocks noChangeShapeType="1"/>
          </p:cNvSpPr>
          <p:nvPr/>
        </p:nvSpPr>
        <p:spPr bwMode="auto">
          <a:xfrm flipH="1">
            <a:off x="2289175" y="846138"/>
            <a:ext cx="1230313" cy="2222500"/>
          </a:xfrm>
          <a:prstGeom prst="line">
            <a:avLst/>
          </a:prstGeom>
          <a:noFill/>
          <a:ln w="12700">
            <a:solidFill>
              <a:srgbClr val="54CC54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4027" name="Line 11"/>
          <p:cNvSpPr>
            <a:spLocks noChangeShapeType="1"/>
          </p:cNvSpPr>
          <p:nvPr/>
        </p:nvSpPr>
        <p:spPr bwMode="auto">
          <a:xfrm flipV="1">
            <a:off x="2462213" y="4133850"/>
            <a:ext cx="1128712" cy="974725"/>
          </a:xfrm>
          <a:prstGeom prst="line">
            <a:avLst/>
          </a:prstGeom>
          <a:noFill/>
          <a:ln w="12700">
            <a:solidFill>
              <a:srgbClr val="54CC54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4028" name="Line 12"/>
          <p:cNvSpPr>
            <a:spLocks noChangeShapeType="1"/>
          </p:cNvSpPr>
          <p:nvPr/>
        </p:nvSpPr>
        <p:spPr bwMode="auto">
          <a:xfrm flipH="1">
            <a:off x="5676900" y="1863725"/>
            <a:ext cx="641350" cy="954088"/>
          </a:xfrm>
          <a:prstGeom prst="line">
            <a:avLst/>
          </a:prstGeom>
          <a:noFill/>
          <a:ln w="12700">
            <a:solidFill>
              <a:srgbClr val="54CC54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4029" name="Line 13"/>
          <p:cNvSpPr>
            <a:spLocks noChangeShapeType="1"/>
          </p:cNvSpPr>
          <p:nvPr/>
        </p:nvSpPr>
        <p:spPr bwMode="auto">
          <a:xfrm flipV="1">
            <a:off x="5888038" y="4187825"/>
            <a:ext cx="1030287" cy="1947863"/>
          </a:xfrm>
          <a:prstGeom prst="line">
            <a:avLst/>
          </a:prstGeom>
          <a:noFill/>
          <a:ln w="12700">
            <a:solidFill>
              <a:srgbClr val="54CC54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611313" y="2776538"/>
          <a:ext cx="5892800" cy="1282700"/>
        </p:xfrm>
        <a:graphic>
          <a:graphicData uri="http://schemas.openxmlformats.org/presentationml/2006/ole">
            <p:oleObj spid="_x0000_s2050" name="Equation" r:id="rId4" imgW="2450880" imgH="533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6" grpId="0" animBg="1"/>
      <p:bldP spid="214027" grpId="0" animBg="1"/>
      <p:bldP spid="214028" grpId="0" animBg="1"/>
      <p:bldP spid="2140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2,PRA, Wmean_wmetastables,fullerror,wLangevin.png"/>
          <p:cNvPicPr>
            <a:picLocks noChangeAspect="1"/>
          </p:cNvPicPr>
          <p:nvPr/>
        </p:nvPicPr>
        <p:blipFill>
          <a:blip r:embed="rId3" cstate="print"/>
          <a:srcRect l="6255" r="7645"/>
          <a:stretch>
            <a:fillRect/>
          </a:stretch>
        </p:blipFill>
        <p:spPr bwMode="auto">
          <a:xfrm>
            <a:off x="325438" y="1023938"/>
            <a:ext cx="8480425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" y="103188"/>
            <a:ext cx="8799513" cy="808037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</a:rPr>
              <a:t>Our measured AD rate coefficient</a:t>
            </a:r>
          </a:p>
        </p:txBody>
      </p:sp>
      <p:sp>
        <p:nvSpPr>
          <p:cNvPr id="621576" name="Text Box 8"/>
          <p:cNvSpPr txBox="1">
            <a:spLocks noChangeArrowheads="1"/>
          </p:cNvSpPr>
          <p:nvPr/>
        </p:nvSpPr>
        <p:spPr bwMode="auto">
          <a:xfrm>
            <a:off x="5348614" y="1382713"/>
            <a:ext cx="326992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Circles – data points</a:t>
            </a:r>
          </a:p>
          <a:p>
            <a:endParaRPr lang="en-US" sz="800" b="1" dirty="0"/>
          </a:p>
          <a:p>
            <a:r>
              <a:rPr lang="en-US" sz="2000" b="1" dirty="0"/>
              <a:t>Error bars – </a:t>
            </a:r>
            <a:r>
              <a:rPr lang="en-US" sz="2000" b="1" dirty="0" smtClean="0"/>
              <a:t>1</a:t>
            </a:r>
            <a:r>
              <a:rPr lang="el-GR" sz="2000" b="1" dirty="0" smtClean="0"/>
              <a:t>σ</a:t>
            </a:r>
            <a:r>
              <a:rPr lang="en-US" sz="2000" b="1" dirty="0" smtClean="0"/>
              <a:t> statistics</a:t>
            </a:r>
            <a:endParaRPr lang="en-US" sz="2000" b="1" dirty="0"/>
          </a:p>
          <a:p>
            <a:endParaRPr lang="en-US" sz="800" b="1" dirty="0"/>
          </a:p>
          <a:p>
            <a:r>
              <a:rPr lang="en-US" sz="2000" b="1" dirty="0"/>
              <a:t>Dotted – </a:t>
            </a:r>
            <a:r>
              <a:rPr lang="en-US" sz="2000" b="1" dirty="0" err="1"/>
              <a:t>systematics</a:t>
            </a:r>
            <a:r>
              <a:rPr lang="en-US" sz="2000" b="1" dirty="0"/>
              <a:t> </a:t>
            </a:r>
          </a:p>
          <a:p>
            <a:endParaRPr lang="en-US" sz="800" b="1" dirty="0"/>
          </a:p>
          <a:p>
            <a:r>
              <a:rPr lang="en-US" sz="2000" b="1" dirty="0"/>
              <a:t>Solid – </a:t>
            </a:r>
            <a:r>
              <a:rPr lang="en-US" sz="2000" b="1" dirty="0" err="1">
                <a:cs typeface="Arial" charset="0"/>
              </a:rPr>
              <a:t>Číž</a:t>
            </a:r>
            <a:r>
              <a:rPr lang="en-US" sz="2000" b="1" dirty="0" err="1"/>
              <a:t>ek</a:t>
            </a:r>
            <a:r>
              <a:rPr lang="en-US" sz="2000" b="1" dirty="0"/>
              <a:t> et al.</a:t>
            </a:r>
          </a:p>
          <a:p>
            <a:endParaRPr lang="en-US" sz="800" b="1" dirty="0"/>
          </a:p>
          <a:p>
            <a:r>
              <a:rPr lang="en-US" sz="2000" b="1" dirty="0"/>
              <a:t>Dashed – </a:t>
            </a:r>
            <a:r>
              <a:rPr lang="en-US" sz="2000" b="1" dirty="0" err="1"/>
              <a:t>Langevin</a:t>
            </a:r>
            <a:endParaRPr lang="en-US" sz="2000" b="1" dirty="0"/>
          </a:p>
          <a:p>
            <a:endParaRPr lang="en-US" sz="1400" b="1" dirty="0">
              <a:solidFill>
                <a:srgbClr val="FFCC00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27075" y="5851525"/>
            <a:ext cx="7702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33CCFF"/>
                </a:solidFill>
              </a:rPr>
              <a:t>Excellent agreement with </a:t>
            </a:r>
            <a:r>
              <a:rPr lang="en-US" b="1">
                <a:solidFill>
                  <a:srgbClr val="33CCFF"/>
                </a:solidFill>
                <a:cs typeface="Arial" charset="0"/>
              </a:rPr>
              <a:t>Číž</a:t>
            </a:r>
            <a:r>
              <a:rPr lang="en-US" b="1">
                <a:solidFill>
                  <a:srgbClr val="33CCFF"/>
                </a:solidFill>
              </a:rPr>
              <a:t>ek et al. in both energy dependence and magnitude.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09663" y="4491038"/>
            <a:ext cx="4440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cs typeface="Arial" charset="0"/>
              </a:rPr>
              <a:t>Kreckel et al. 2010, Science 329, 69</a:t>
            </a:r>
          </a:p>
          <a:p>
            <a:r>
              <a:rPr lang="en-US" sz="2000" b="1">
                <a:cs typeface="Arial" charset="0"/>
              </a:rPr>
              <a:t>Miller et al. 2011, PRA, 84, 052709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1125"/>
            <a:ext cx="9144000" cy="803275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  <a:cs typeface="Arial" charset="0"/>
              </a:rPr>
              <a:t>Rate coefficient implications</a:t>
            </a:r>
          </a:p>
        </p:txBody>
      </p:sp>
      <p:pic>
        <p:nvPicPr>
          <p:cNvPr id="17411" name="Picture 5" descr="gene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838" y="885825"/>
            <a:ext cx="6651625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23850" y="5851525"/>
            <a:ext cx="84756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CC00"/>
                </a:solidFill>
              </a:rPr>
              <a:t>Good agreement with </a:t>
            </a:r>
            <a:r>
              <a:rPr lang="en-US" b="1">
                <a:solidFill>
                  <a:srgbClr val="FFCC00"/>
                </a:solidFill>
                <a:cs typeface="Arial" charset="0"/>
              </a:rPr>
              <a:t>Číž</a:t>
            </a:r>
            <a:r>
              <a:rPr lang="en-US" b="1">
                <a:solidFill>
                  <a:srgbClr val="FFCC00"/>
                </a:solidFill>
              </a:rPr>
              <a:t>ek et al. suggests past experimental and theoretical work is incomplete.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 t="6415" r="4286"/>
          <a:stretch>
            <a:fillRect/>
          </a:stretch>
        </p:blipFill>
        <p:spPr bwMode="auto">
          <a:xfrm>
            <a:off x="4035425" y="1198563"/>
            <a:ext cx="4818063" cy="4722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4300"/>
            <a:ext cx="8839200" cy="811213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  <a:cs typeface="Arial" charset="0"/>
              </a:rPr>
              <a:t>Implications for Protogalaxy Formation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62063"/>
            <a:ext cx="4114800" cy="5426075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CC00"/>
                </a:solidFill>
                <a:cs typeface="Arial" charset="0"/>
              </a:rPr>
              <a:t>Initially ionized gas (Pop III.2).</a:t>
            </a:r>
          </a:p>
          <a:p>
            <a:pPr eaLnBrk="1" hangingPunct="1"/>
            <a:endParaRPr lang="en-US" sz="1400" b="1" smtClean="0">
              <a:solidFill>
                <a:srgbClr val="FFCC00"/>
              </a:solidFill>
              <a:cs typeface="Arial" charset="0"/>
            </a:endParaRPr>
          </a:p>
          <a:p>
            <a:pPr eaLnBrk="1" hangingPunct="1"/>
            <a:r>
              <a:rPr lang="en-US" sz="2800" b="1" smtClean="0">
                <a:solidFill>
                  <a:srgbClr val="FFCC00"/>
                </a:solidFill>
                <a:cs typeface="Arial" charset="0"/>
              </a:rPr>
              <a:t>3D simulation.</a:t>
            </a:r>
          </a:p>
          <a:p>
            <a:pPr eaLnBrk="1" hangingPunct="1"/>
            <a:endParaRPr lang="en-US" sz="1400" b="1" smtClean="0">
              <a:solidFill>
                <a:srgbClr val="FFCC00"/>
              </a:solidFill>
              <a:cs typeface="Arial" charset="0"/>
            </a:endParaRPr>
          </a:p>
          <a:p>
            <a:r>
              <a:rPr lang="en-US" sz="2800" b="1" smtClean="0">
                <a:solidFill>
                  <a:srgbClr val="FFCC00"/>
                </a:solidFill>
                <a:cs typeface="Arial" charset="0"/>
              </a:rPr>
              <a:t>Red &amp; black due to previous AD uncert.</a:t>
            </a:r>
          </a:p>
          <a:p>
            <a:endParaRPr lang="en-US" sz="1400" b="1" smtClean="0">
              <a:solidFill>
                <a:srgbClr val="FFCC00"/>
              </a:solidFill>
              <a:cs typeface="Arial" charset="0"/>
            </a:endParaRPr>
          </a:p>
          <a:p>
            <a:r>
              <a:rPr lang="en-US" sz="2800" b="1" smtClean="0">
                <a:solidFill>
                  <a:srgbClr val="FFCC00"/>
                </a:solidFill>
                <a:cs typeface="Arial" charset="0"/>
              </a:rPr>
              <a:t>Other points show new ±25% uncert.</a:t>
            </a:r>
          </a:p>
          <a:p>
            <a:pPr eaLnBrk="1" hangingPunct="1"/>
            <a:endParaRPr lang="en-US" sz="1400" b="1" smtClean="0">
              <a:solidFill>
                <a:srgbClr val="FFCC00"/>
              </a:solidFill>
              <a:cs typeface="Arial" charset="0"/>
            </a:endParaRPr>
          </a:p>
          <a:p>
            <a:pPr eaLnBrk="1" hangingPunct="1"/>
            <a:r>
              <a:rPr lang="en-US" sz="2800" b="1" smtClean="0">
                <a:solidFill>
                  <a:srgbClr val="33CCFF"/>
                </a:solidFill>
                <a:cs typeface="Arial" charset="0"/>
              </a:rPr>
              <a:t>M</a:t>
            </a:r>
            <a:r>
              <a:rPr lang="en-US" sz="2800" b="1" baseline="-25000" smtClean="0">
                <a:solidFill>
                  <a:srgbClr val="33CCFF"/>
                </a:solidFill>
                <a:cs typeface="Arial" charset="0"/>
              </a:rPr>
              <a:t>J</a:t>
            </a:r>
            <a:r>
              <a:rPr lang="en-US" sz="2800" b="1" smtClean="0">
                <a:solidFill>
                  <a:srgbClr val="33CCFF"/>
                </a:solidFill>
                <a:cs typeface="Arial" charset="0"/>
              </a:rPr>
              <a:t> uncertainty goes from 20 to 2!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37075" y="5980113"/>
            <a:ext cx="423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cs typeface="Arial" charset="0"/>
              </a:rPr>
              <a:t>(Kreckel et al. 2010, Science, 329, 69)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435600" y="1711325"/>
            <a:ext cx="3081338" cy="2765425"/>
            <a:chOff x="4771887" y="2074122"/>
            <a:chExt cx="3082095" cy="2765505"/>
          </a:xfrm>
        </p:grpSpPr>
        <p:sp>
          <p:nvSpPr>
            <p:cNvPr id="31757" name="TextBox 20"/>
            <p:cNvSpPr txBox="1">
              <a:spLocks noChangeArrowheads="1"/>
            </p:cNvSpPr>
            <p:nvPr/>
          </p:nvSpPr>
          <p:spPr bwMode="auto">
            <a:xfrm>
              <a:off x="4771887" y="2074122"/>
              <a:ext cx="3082095" cy="923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Fragmentation mass scale related to T</a:t>
              </a:r>
              <a:r>
                <a:rPr lang="en-US" sz="1800" b="1" baseline="-25000"/>
                <a:t>gas</a:t>
              </a:r>
              <a:r>
                <a:rPr lang="en-US" sz="1800" b="1"/>
                <a:t> minimum (Larson MNRAS 2005).</a:t>
              </a:r>
            </a:p>
          </p:txBody>
        </p:sp>
        <p:cxnSp>
          <p:nvCxnSpPr>
            <p:cNvPr id="10" name="Straight Arrow Connector 9"/>
            <p:cNvCxnSpPr>
              <a:stCxn id="31757" idx="2"/>
            </p:cNvCxnSpPr>
            <p:nvPr/>
          </p:nvCxnSpPr>
          <p:spPr>
            <a:xfrm>
              <a:off x="6313729" y="2998074"/>
              <a:ext cx="187371" cy="1841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5815013" y="5692775"/>
            <a:ext cx="19875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Number density n (cm</a:t>
            </a:r>
            <a:r>
              <a:rPr lang="en-US" sz="1200" b="1" baseline="30000"/>
              <a:t>-3</a:t>
            </a:r>
            <a:r>
              <a:rPr lang="en-US" sz="1200" b="1"/>
              <a:t>) 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 rot="-5400000">
            <a:off x="3550444" y="3277394"/>
            <a:ext cx="1358900" cy="277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Temperature (K)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H="1">
            <a:off x="4746625" y="4672013"/>
            <a:ext cx="250666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H="1">
            <a:off x="7253288" y="4672013"/>
            <a:ext cx="0" cy="7762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H="1">
            <a:off x="7466013" y="4710113"/>
            <a:ext cx="0" cy="7381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H="1" flipV="1">
            <a:off x="4746625" y="4697413"/>
            <a:ext cx="2732088" cy="127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build="p"/>
      <p:bldP spid="11" grpId="0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1027113"/>
            <a:ext cx="4332288" cy="5673725"/>
          </a:xfrm>
        </p:spPr>
        <p:txBody>
          <a:bodyPr/>
          <a:lstStyle/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I</a:t>
            </a:r>
            <a:r>
              <a:rPr lang="en-US" sz="2800" smtClean="0">
                <a:solidFill>
                  <a:srgbClr val="292929"/>
                </a:solidFill>
              </a:rPr>
              <a:t>.   </a:t>
            </a:r>
            <a:r>
              <a:rPr lang="en-US" sz="2800" b="1" smtClean="0">
                <a:solidFill>
                  <a:srgbClr val="292929"/>
                </a:solidFill>
              </a:rPr>
              <a:t>H</a:t>
            </a:r>
            <a:r>
              <a:rPr lang="en-US" sz="2800" b="1" baseline="30000" smtClean="0">
                <a:solidFill>
                  <a:srgbClr val="292929"/>
                </a:solidFill>
              </a:rPr>
              <a:t>-</a:t>
            </a:r>
            <a:r>
              <a:rPr lang="en-US" sz="2800" b="1" smtClean="0">
                <a:solidFill>
                  <a:srgbClr val="292929"/>
                </a:solidFill>
              </a:rPr>
              <a:t> + H → H</a:t>
            </a:r>
            <a:r>
              <a:rPr lang="en-US" sz="2800" b="1" baseline="-25000" smtClean="0">
                <a:solidFill>
                  <a:srgbClr val="292929"/>
                </a:solidFill>
              </a:rPr>
              <a:t>2</a:t>
            </a:r>
            <a:r>
              <a:rPr lang="en-US" sz="2800" b="1" smtClean="0">
                <a:solidFill>
                  <a:srgbClr val="292929"/>
                </a:solidFill>
              </a:rPr>
              <a:t> + e</a:t>
            </a:r>
            <a:r>
              <a:rPr lang="en-US" sz="2800" b="1" baseline="30000" smtClean="0">
                <a:solidFill>
                  <a:srgbClr val="292929"/>
                </a:solidFill>
              </a:rPr>
              <a:t>-</a:t>
            </a:r>
            <a:endParaRPr lang="en-US" sz="2800" b="1" smtClean="0">
              <a:solidFill>
                <a:srgbClr val="292929"/>
              </a:solidFill>
            </a:endParaRP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a. Importance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b. Experiment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c. Results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33CCFF"/>
                </a:solidFill>
              </a:rPr>
              <a:t>II.  H</a:t>
            </a:r>
            <a:r>
              <a:rPr lang="en-US" sz="2800" b="1" baseline="30000" smtClean="0">
                <a:solidFill>
                  <a:srgbClr val="33CCFF"/>
                </a:solidFill>
              </a:rPr>
              <a:t>-</a:t>
            </a:r>
            <a:r>
              <a:rPr lang="en-US" sz="2800" b="1" smtClean="0">
                <a:solidFill>
                  <a:srgbClr val="33CCFF"/>
                </a:solidFill>
              </a:rPr>
              <a:t> + H</a:t>
            </a:r>
            <a:r>
              <a:rPr lang="en-US" sz="2800" b="1" baseline="30000" smtClean="0">
                <a:solidFill>
                  <a:srgbClr val="33CCFF"/>
                </a:solidFill>
              </a:rPr>
              <a:t>+</a:t>
            </a:r>
            <a:r>
              <a:rPr lang="en-US" sz="2800" b="1" smtClean="0">
                <a:solidFill>
                  <a:srgbClr val="33CCFF"/>
                </a:solidFill>
              </a:rPr>
              <a:t> → H + H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33CCFF"/>
                </a:solidFill>
              </a:rPr>
              <a:t>     a. Importance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b. Experiment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c. Results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III. H + H + H → H</a:t>
            </a:r>
            <a:r>
              <a:rPr lang="en-US" sz="2800" b="1" baseline="-25000" smtClean="0">
                <a:solidFill>
                  <a:srgbClr val="292929"/>
                </a:solidFill>
              </a:rPr>
              <a:t>2</a:t>
            </a:r>
            <a:r>
              <a:rPr lang="en-US" sz="2800" b="1" smtClean="0">
                <a:solidFill>
                  <a:srgbClr val="292929"/>
                </a:solidFill>
              </a:rPr>
              <a:t> + H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a. Importance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b. Experiment?</a:t>
            </a:r>
          </a:p>
        </p:txBody>
      </p:sp>
      <p:pic>
        <p:nvPicPr>
          <p:cNvPr id="32771" name="Picture 2" descr="reionexplbig"/>
          <p:cNvPicPr>
            <a:picLocks noChangeAspect="1" noChangeArrowheads="1"/>
          </p:cNvPicPr>
          <p:nvPr/>
        </p:nvPicPr>
        <p:blipFill>
          <a:blip r:embed="rId3" cstate="print"/>
          <a:srcRect t="8667" r="27094" b="2888"/>
          <a:stretch>
            <a:fillRect/>
          </a:stretch>
        </p:blipFill>
        <p:spPr bwMode="auto">
          <a:xfrm>
            <a:off x="4684713" y="160338"/>
            <a:ext cx="4371975" cy="662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6211888" y="1597025"/>
            <a:ext cx="2562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CC00"/>
                </a:solidFill>
              </a:rPr>
              <a:t>First Stars</a:t>
            </a:r>
          </a:p>
          <a:p>
            <a:pPr algn="ctr"/>
            <a:r>
              <a:rPr lang="en-US" b="1">
                <a:solidFill>
                  <a:srgbClr val="FFCC00"/>
                </a:solidFill>
              </a:rPr>
              <a:t>(Pop III)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5988050" y="1577975"/>
            <a:ext cx="2992438" cy="2843213"/>
          </a:xfrm>
          <a:prstGeom prst="rect">
            <a:avLst/>
          </a:prstGeom>
          <a:noFill/>
          <a:ln w="38100" algn="ctr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b="1"/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4705350" y="733425"/>
            <a:ext cx="1057275" cy="2301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900" b="1">
                <a:solidFill>
                  <a:srgbClr val="C0C0C0"/>
                </a:solidFill>
              </a:rPr>
              <a:t>~ 377 thousand</a:t>
            </a:r>
          </a:p>
        </p:txBody>
      </p:sp>
      <p:sp>
        <p:nvSpPr>
          <p:cNvPr id="327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101600"/>
            <a:ext cx="4533900" cy="838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</a:rPr>
              <a:t>Outline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848225" y="1477963"/>
            <a:ext cx="938213" cy="2301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900" b="1">
                <a:solidFill>
                  <a:srgbClr val="C0C0C0"/>
                </a:solidFill>
              </a:rPr>
              <a:t>~ 15 million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21665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CC00"/>
                </a:solidFill>
              </a:rPr>
              <a:t>There is nearly an order of magnitude spread!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400050"/>
            <a:ext cx="91440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rgbClr val="54CC54"/>
                </a:solidFill>
                <a:latin typeface="+mj-lt"/>
                <a:ea typeface="+mj-ea"/>
                <a:cs typeface="Arial" charset="0"/>
              </a:rPr>
              <a:t>H</a:t>
            </a:r>
            <a:r>
              <a:rPr lang="en-US" sz="3600" b="1" kern="0" baseline="30000" dirty="0">
                <a:solidFill>
                  <a:srgbClr val="54CC54"/>
                </a:solidFill>
                <a:latin typeface="+mj-lt"/>
                <a:ea typeface="+mj-ea"/>
                <a:cs typeface="Arial" charset="0"/>
              </a:rPr>
              <a:t>-</a:t>
            </a:r>
            <a:r>
              <a:rPr lang="en-US" sz="3600" b="1" kern="0" dirty="0">
                <a:solidFill>
                  <a:srgbClr val="54CC54"/>
                </a:solidFill>
                <a:latin typeface="+mj-lt"/>
                <a:ea typeface="+mj-ea"/>
                <a:cs typeface="Arial" charset="0"/>
              </a:rPr>
              <a:t> destruction reduces H</a:t>
            </a:r>
            <a:r>
              <a:rPr lang="en-US" sz="3600" b="1" kern="0" baseline="-25000" dirty="0">
                <a:solidFill>
                  <a:srgbClr val="54CC54"/>
                </a:solidFill>
                <a:latin typeface="+mj-lt"/>
                <a:ea typeface="+mj-ea"/>
                <a:cs typeface="Arial" charset="0"/>
              </a:rPr>
              <a:t>2</a:t>
            </a:r>
            <a:r>
              <a:rPr lang="en-US" sz="3600" b="1" kern="0" baseline="30000" dirty="0">
                <a:solidFill>
                  <a:srgbClr val="54CC54"/>
                </a:solidFill>
                <a:latin typeface="+mj-lt"/>
                <a:ea typeface="+mj-ea"/>
                <a:cs typeface="Arial" charset="0"/>
              </a:rPr>
              <a:t> </a:t>
            </a:r>
            <a:r>
              <a:rPr lang="en-US" sz="3600" b="1" kern="0" dirty="0">
                <a:solidFill>
                  <a:srgbClr val="54CC54"/>
                </a:solidFill>
                <a:latin typeface="+mj-lt"/>
                <a:ea typeface="+mj-ea"/>
                <a:cs typeface="Arial" charset="0"/>
              </a:rPr>
              <a:t>formation</a:t>
            </a:r>
          </a:p>
          <a:p>
            <a:pPr algn="ctr">
              <a:defRPr/>
            </a:pPr>
            <a:r>
              <a:rPr lang="en-US" sz="3600" b="1" kern="0" dirty="0">
                <a:solidFill>
                  <a:srgbClr val="54CC54"/>
                </a:solidFill>
                <a:latin typeface="+mj-lt"/>
                <a:ea typeface="+mj-ea"/>
                <a:cs typeface="Arial" charset="0"/>
              </a:rPr>
              <a:t>H</a:t>
            </a:r>
            <a:r>
              <a:rPr lang="en-US" sz="3600" b="1" kern="0" baseline="50000" dirty="0">
                <a:solidFill>
                  <a:srgbClr val="54CC54"/>
                </a:solidFill>
                <a:latin typeface="+mj-lt"/>
                <a:ea typeface="+mj-ea"/>
                <a:cs typeface="Arial" charset="0"/>
              </a:rPr>
              <a:t>-</a:t>
            </a:r>
            <a:r>
              <a:rPr lang="en-US" sz="3600" b="1" kern="0" dirty="0">
                <a:solidFill>
                  <a:srgbClr val="54CC54"/>
                </a:solidFill>
                <a:latin typeface="+mj-lt"/>
                <a:ea typeface="+mj-ea"/>
                <a:cs typeface="Arial" charset="0"/>
              </a:rPr>
              <a:t> + H</a:t>
            </a:r>
            <a:r>
              <a:rPr lang="en-US" sz="3600" b="1" kern="0" baseline="30000" dirty="0">
                <a:solidFill>
                  <a:srgbClr val="54CC54"/>
                </a:solidFill>
                <a:latin typeface="+mj-lt"/>
                <a:ea typeface="+mj-ea"/>
                <a:cs typeface="Arial" charset="0"/>
              </a:rPr>
              <a:t>+</a:t>
            </a:r>
            <a:r>
              <a:rPr lang="en-US" sz="3600" b="1" kern="0" dirty="0">
                <a:solidFill>
                  <a:srgbClr val="54CC54"/>
                </a:solidFill>
                <a:latin typeface="+mj-lt"/>
                <a:ea typeface="+mj-ea"/>
                <a:cs typeface="Arial" charset="0"/>
              </a:rPr>
              <a:t> </a:t>
            </a:r>
            <a:r>
              <a:rPr lang="en-US" sz="3600" b="1" kern="0" dirty="0">
                <a:solidFill>
                  <a:srgbClr val="54CC54"/>
                </a:solidFill>
                <a:latin typeface="+mj-lt"/>
                <a:ea typeface="+mj-ea"/>
                <a:cs typeface="Times New Roman" pitchFamily="18" charset="0"/>
              </a:rPr>
              <a:t>→</a:t>
            </a:r>
            <a:r>
              <a:rPr lang="en-US" sz="3600" b="1" kern="0" dirty="0">
                <a:solidFill>
                  <a:srgbClr val="54CC54"/>
                </a:solidFill>
                <a:latin typeface="+mj-lt"/>
                <a:ea typeface="+mj-ea"/>
                <a:cs typeface="Arial" charset="0"/>
              </a:rPr>
              <a:t> H + H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775" y="1420813"/>
            <a:ext cx="7666038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1027113"/>
            <a:ext cx="4332288" cy="5673725"/>
          </a:xfrm>
        </p:spPr>
        <p:txBody>
          <a:bodyPr/>
          <a:lstStyle/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FFCC00"/>
                </a:solidFill>
              </a:rPr>
              <a:t>I</a:t>
            </a:r>
            <a:r>
              <a:rPr lang="en-US" sz="2800" smtClean="0">
                <a:solidFill>
                  <a:srgbClr val="FFCC00"/>
                </a:solidFill>
              </a:rPr>
              <a:t>.   </a:t>
            </a:r>
            <a:r>
              <a:rPr lang="en-US" sz="2800" b="1" smtClean="0">
                <a:solidFill>
                  <a:srgbClr val="FFCC00"/>
                </a:solidFill>
              </a:rPr>
              <a:t>H</a:t>
            </a:r>
            <a:r>
              <a:rPr lang="en-US" sz="2800" b="1" baseline="30000" smtClean="0">
                <a:solidFill>
                  <a:srgbClr val="FFCC00"/>
                </a:solidFill>
              </a:rPr>
              <a:t>-</a:t>
            </a:r>
            <a:r>
              <a:rPr lang="en-US" sz="2800" b="1" smtClean="0">
                <a:solidFill>
                  <a:srgbClr val="FFCC00"/>
                </a:solidFill>
              </a:rPr>
              <a:t> + H → H</a:t>
            </a:r>
            <a:r>
              <a:rPr lang="en-US" sz="2800" b="1" baseline="-25000" smtClean="0">
                <a:solidFill>
                  <a:srgbClr val="FFCC00"/>
                </a:solidFill>
              </a:rPr>
              <a:t>2</a:t>
            </a:r>
            <a:r>
              <a:rPr lang="en-US" sz="2800" b="1" smtClean="0">
                <a:solidFill>
                  <a:srgbClr val="FFCC00"/>
                </a:solidFill>
              </a:rPr>
              <a:t> + e</a:t>
            </a:r>
            <a:r>
              <a:rPr lang="en-US" sz="2800" b="1" baseline="30000" smtClean="0">
                <a:solidFill>
                  <a:srgbClr val="FFCC00"/>
                </a:solidFill>
              </a:rPr>
              <a:t>-</a:t>
            </a:r>
            <a:endParaRPr lang="en-US" sz="2800" b="1" smtClean="0">
              <a:solidFill>
                <a:srgbClr val="FFCC00"/>
              </a:solidFill>
            </a:endParaRP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FFCC00"/>
                </a:solidFill>
              </a:rPr>
              <a:t>     a. Importance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b. Experiment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c. Results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II.  H</a:t>
            </a:r>
            <a:r>
              <a:rPr lang="en-US" sz="2800" b="1" baseline="30000" smtClean="0">
                <a:solidFill>
                  <a:srgbClr val="292929"/>
                </a:solidFill>
              </a:rPr>
              <a:t>-</a:t>
            </a:r>
            <a:r>
              <a:rPr lang="en-US" sz="2800" b="1" smtClean="0">
                <a:solidFill>
                  <a:srgbClr val="292929"/>
                </a:solidFill>
              </a:rPr>
              <a:t> + H</a:t>
            </a:r>
            <a:r>
              <a:rPr lang="en-US" sz="2800" b="1" baseline="30000" smtClean="0">
                <a:solidFill>
                  <a:srgbClr val="292929"/>
                </a:solidFill>
              </a:rPr>
              <a:t>+</a:t>
            </a:r>
            <a:r>
              <a:rPr lang="en-US" sz="2800" b="1" smtClean="0">
                <a:solidFill>
                  <a:srgbClr val="292929"/>
                </a:solidFill>
              </a:rPr>
              <a:t> → H + H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a. Importance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b. Experiment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c. Results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III. H + H + H → H</a:t>
            </a:r>
            <a:r>
              <a:rPr lang="en-US" sz="2800" b="1" baseline="-25000" smtClean="0">
                <a:solidFill>
                  <a:srgbClr val="292929"/>
                </a:solidFill>
              </a:rPr>
              <a:t>2</a:t>
            </a:r>
            <a:r>
              <a:rPr lang="en-US" sz="2800" b="1" smtClean="0">
                <a:solidFill>
                  <a:srgbClr val="292929"/>
                </a:solidFill>
              </a:rPr>
              <a:t> + H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a. Importance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b. Experiment?</a:t>
            </a:r>
          </a:p>
        </p:txBody>
      </p:sp>
      <p:pic>
        <p:nvPicPr>
          <p:cNvPr id="6147" name="Picture 2" descr="reionexplbig"/>
          <p:cNvPicPr>
            <a:picLocks noChangeAspect="1" noChangeArrowheads="1"/>
          </p:cNvPicPr>
          <p:nvPr/>
        </p:nvPicPr>
        <p:blipFill>
          <a:blip r:embed="rId3" cstate="print"/>
          <a:srcRect t="8667" r="27094" b="2888"/>
          <a:stretch>
            <a:fillRect/>
          </a:stretch>
        </p:blipFill>
        <p:spPr bwMode="auto">
          <a:xfrm>
            <a:off x="4684713" y="160338"/>
            <a:ext cx="4371975" cy="662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211888" y="1597025"/>
            <a:ext cx="2562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CC00"/>
                </a:solidFill>
              </a:rPr>
              <a:t>First Stars</a:t>
            </a:r>
          </a:p>
          <a:p>
            <a:pPr algn="ctr"/>
            <a:r>
              <a:rPr lang="en-US" b="1">
                <a:solidFill>
                  <a:srgbClr val="FFCC00"/>
                </a:solidFill>
              </a:rPr>
              <a:t>(Pop III)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5988050" y="1577975"/>
            <a:ext cx="2992438" cy="2843213"/>
          </a:xfrm>
          <a:prstGeom prst="rect">
            <a:avLst/>
          </a:prstGeom>
          <a:noFill/>
          <a:ln w="38100" algn="ctr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b="1"/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4705350" y="733425"/>
            <a:ext cx="1057275" cy="2301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900" b="1">
                <a:solidFill>
                  <a:srgbClr val="C0C0C0"/>
                </a:solidFill>
              </a:rPr>
              <a:t>~ 377 thousand</a:t>
            </a:r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101600"/>
            <a:ext cx="4533900" cy="838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</a:rPr>
              <a:t>Outline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848225" y="1477963"/>
            <a:ext cx="938213" cy="2301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900" b="1">
                <a:solidFill>
                  <a:srgbClr val="C0C0C0"/>
                </a:solidFill>
              </a:rPr>
              <a:t>~ 15 million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4300"/>
            <a:ext cx="8839200" cy="811213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  <a:cs typeface="Arial" charset="0"/>
              </a:rPr>
              <a:t>Implications for Protogalaxy Formation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62063"/>
            <a:ext cx="4114800" cy="5056187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33CCFF"/>
                </a:solidFill>
                <a:cs typeface="Arial" charset="0"/>
              </a:rPr>
              <a:t>Initially ionized gas.</a:t>
            </a:r>
          </a:p>
          <a:p>
            <a:pPr eaLnBrk="1" hangingPunct="1"/>
            <a:endParaRPr lang="en-US" sz="1400" b="1" smtClean="0">
              <a:solidFill>
                <a:srgbClr val="33CCFF"/>
              </a:solidFill>
              <a:cs typeface="Arial" charset="0"/>
            </a:endParaRPr>
          </a:p>
          <a:p>
            <a:pPr eaLnBrk="1" hangingPunct="1"/>
            <a:r>
              <a:rPr lang="en-US" sz="2800" b="1" smtClean="0">
                <a:solidFill>
                  <a:srgbClr val="33CCFF"/>
                </a:solidFill>
                <a:cs typeface="Arial" charset="0"/>
              </a:rPr>
              <a:t>3D simulation.</a:t>
            </a:r>
          </a:p>
          <a:p>
            <a:pPr eaLnBrk="1" hangingPunct="1"/>
            <a:endParaRPr lang="en-US" sz="1400" b="1" smtClean="0">
              <a:solidFill>
                <a:srgbClr val="33CCFF"/>
              </a:solidFill>
              <a:cs typeface="Arial" charset="0"/>
            </a:endParaRPr>
          </a:p>
          <a:p>
            <a:pPr eaLnBrk="1" hangingPunct="1"/>
            <a:r>
              <a:rPr lang="en-US" sz="2800" b="1" smtClean="0">
                <a:solidFill>
                  <a:srgbClr val="33CCFF"/>
                </a:solidFill>
                <a:cs typeface="Arial" charset="0"/>
              </a:rPr>
              <a:t>Each curve is for different values of      H</a:t>
            </a:r>
            <a:r>
              <a:rPr lang="en-US" sz="2800" b="1" baseline="50000" smtClean="0">
                <a:solidFill>
                  <a:srgbClr val="33CCFF"/>
                </a:solidFill>
                <a:cs typeface="Arial" charset="0"/>
              </a:rPr>
              <a:t>-</a:t>
            </a:r>
            <a:r>
              <a:rPr lang="en-US" sz="2800" b="1" smtClean="0">
                <a:solidFill>
                  <a:srgbClr val="33CCFF"/>
                </a:solidFill>
                <a:cs typeface="Arial" charset="0"/>
              </a:rPr>
              <a:t> + H</a:t>
            </a:r>
            <a:r>
              <a:rPr lang="en-US" sz="2800" b="1" baseline="30000" smtClean="0">
                <a:solidFill>
                  <a:srgbClr val="33CCFF"/>
                </a:solidFill>
                <a:cs typeface="Arial" charset="0"/>
              </a:rPr>
              <a:t>+</a:t>
            </a:r>
            <a:r>
              <a:rPr lang="en-US" sz="2800" b="1" baseline="-20000" smtClean="0">
                <a:solidFill>
                  <a:srgbClr val="33CCFF"/>
                </a:solidFill>
                <a:cs typeface="Arial" charset="0"/>
              </a:rPr>
              <a:t> </a:t>
            </a:r>
            <a:r>
              <a:rPr lang="en-US" sz="2800" b="1" smtClean="0">
                <a:solidFill>
                  <a:srgbClr val="33CCFF"/>
                </a:solidFill>
                <a:cs typeface="Times New Roman" pitchFamily="18" charset="0"/>
              </a:rPr>
              <a:t>→</a:t>
            </a:r>
            <a:r>
              <a:rPr lang="en-US" sz="2800" b="1" smtClean="0">
                <a:solidFill>
                  <a:srgbClr val="33CCFF"/>
                </a:solidFill>
                <a:cs typeface="Arial" charset="0"/>
              </a:rPr>
              <a:t> H + H.</a:t>
            </a:r>
          </a:p>
          <a:p>
            <a:pPr eaLnBrk="1" hangingPunct="1"/>
            <a:endParaRPr lang="en-US" sz="1400" b="1" smtClean="0">
              <a:solidFill>
                <a:srgbClr val="FFCC00"/>
              </a:solidFill>
              <a:cs typeface="Arial" charset="0"/>
            </a:endParaRPr>
          </a:p>
          <a:p>
            <a:pPr eaLnBrk="1" hangingPunct="1"/>
            <a:r>
              <a:rPr lang="en-US" sz="2800" b="1" smtClean="0">
                <a:solidFill>
                  <a:srgbClr val="FFCC00"/>
                </a:solidFill>
                <a:cs typeface="Arial" charset="0"/>
              </a:rPr>
              <a:t>Can a cloud form a protogalaxy before it is gravitationally disrupted?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691063" y="5980113"/>
            <a:ext cx="393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cs typeface="Arial" charset="0"/>
              </a:rPr>
              <a:t>(Glover et al. 2006, </a:t>
            </a:r>
            <a:r>
              <a:rPr lang="en-US" sz="1800" b="1" dirty="0" err="1">
                <a:solidFill>
                  <a:schemeClr val="bg1"/>
                </a:solidFill>
                <a:cs typeface="Arial" charset="0"/>
              </a:rPr>
              <a:t>ApJ</a:t>
            </a:r>
            <a:r>
              <a:rPr lang="en-US" sz="1800" b="1" dirty="0">
                <a:solidFill>
                  <a:schemeClr val="bg1"/>
                </a:solidFill>
                <a:cs typeface="Arial" charset="0"/>
              </a:rPr>
              <a:t>, 641, </a:t>
            </a:r>
            <a:r>
              <a:rPr lang="en-US" sz="1800" b="1" dirty="0" smtClean="0">
                <a:solidFill>
                  <a:schemeClr val="bg1"/>
                </a:solidFill>
                <a:cs typeface="Arial" charset="0"/>
              </a:rPr>
              <a:t>157</a:t>
            </a:r>
            <a:r>
              <a:rPr lang="en-US" sz="1800" b="1" dirty="0">
                <a:solidFill>
                  <a:schemeClr val="bg1"/>
                </a:solidFill>
                <a:cs typeface="Arial" charset="0"/>
              </a:rPr>
              <a:t>)</a:t>
            </a:r>
          </a:p>
        </p:txBody>
      </p:sp>
      <p:pic>
        <p:nvPicPr>
          <p:cNvPr id="7" name="Content Placeholder 6" descr="NvsMN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40188" y="1465263"/>
            <a:ext cx="5037137" cy="4451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1027113"/>
            <a:ext cx="4332288" cy="5673725"/>
          </a:xfrm>
        </p:spPr>
        <p:txBody>
          <a:bodyPr/>
          <a:lstStyle/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I</a:t>
            </a:r>
            <a:r>
              <a:rPr lang="en-US" sz="2800" smtClean="0">
                <a:solidFill>
                  <a:srgbClr val="292929"/>
                </a:solidFill>
              </a:rPr>
              <a:t>.   </a:t>
            </a:r>
            <a:r>
              <a:rPr lang="en-US" sz="2800" b="1" smtClean="0">
                <a:solidFill>
                  <a:srgbClr val="292929"/>
                </a:solidFill>
              </a:rPr>
              <a:t>H</a:t>
            </a:r>
            <a:r>
              <a:rPr lang="en-US" sz="2800" b="1" baseline="30000" smtClean="0">
                <a:solidFill>
                  <a:srgbClr val="292929"/>
                </a:solidFill>
              </a:rPr>
              <a:t>-</a:t>
            </a:r>
            <a:r>
              <a:rPr lang="en-US" sz="2800" b="1" smtClean="0">
                <a:solidFill>
                  <a:srgbClr val="292929"/>
                </a:solidFill>
              </a:rPr>
              <a:t> + H → H</a:t>
            </a:r>
            <a:r>
              <a:rPr lang="en-US" sz="2800" b="1" baseline="-25000" smtClean="0">
                <a:solidFill>
                  <a:srgbClr val="292929"/>
                </a:solidFill>
              </a:rPr>
              <a:t>2</a:t>
            </a:r>
            <a:r>
              <a:rPr lang="en-US" sz="2800" b="1" smtClean="0">
                <a:solidFill>
                  <a:srgbClr val="292929"/>
                </a:solidFill>
              </a:rPr>
              <a:t> + e</a:t>
            </a:r>
            <a:r>
              <a:rPr lang="en-US" sz="2800" b="1" baseline="30000" smtClean="0">
                <a:solidFill>
                  <a:srgbClr val="292929"/>
                </a:solidFill>
              </a:rPr>
              <a:t>-</a:t>
            </a:r>
            <a:endParaRPr lang="en-US" sz="2800" b="1" smtClean="0">
              <a:solidFill>
                <a:srgbClr val="292929"/>
              </a:solidFill>
            </a:endParaRP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a. Importance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b. Experiment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c. Results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33CCFF"/>
                </a:solidFill>
              </a:rPr>
              <a:t>II.  H</a:t>
            </a:r>
            <a:r>
              <a:rPr lang="en-US" sz="2800" b="1" baseline="30000" smtClean="0">
                <a:solidFill>
                  <a:srgbClr val="33CCFF"/>
                </a:solidFill>
              </a:rPr>
              <a:t>-</a:t>
            </a:r>
            <a:r>
              <a:rPr lang="en-US" sz="2800" b="1" smtClean="0">
                <a:solidFill>
                  <a:srgbClr val="33CCFF"/>
                </a:solidFill>
              </a:rPr>
              <a:t> + H</a:t>
            </a:r>
            <a:r>
              <a:rPr lang="en-US" sz="2800" b="1" baseline="30000" smtClean="0">
                <a:solidFill>
                  <a:srgbClr val="33CCFF"/>
                </a:solidFill>
              </a:rPr>
              <a:t>+</a:t>
            </a:r>
            <a:r>
              <a:rPr lang="en-US" sz="2800" b="1" smtClean="0">
                <a:solidFill>
                  <a:srgbClr val="33CCFF"/>
                </a:solidFill>
              </a:rPr>
              <a:t> → H + H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a. Importance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33CCFF"/>
                </a:solidFill>
              </a:rPr>
              <a:t>     b. Experiment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c. Results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III. H + H + H → H</a:t>
            </a:r>
            <a:r>
              <a:rPr lang="en-US" sz="2800" b="1" baseline="-25000" smtClean="0">
                <a:solidFill>
                  <a:srgbClr val="292929"/>
                </a:solidFill>
              </a:rPr>
              <a:t>2</a:t>
            </a:r>
            <a:r>
              <a:rPr lang="en-US" sz="2800" b="1" smtClean="0">
                <a:solidFill>
                  <a:srgbClr val="292929"/>
                </a:solidFill>
              </a:rPr>
              <a:t> + H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a. Importance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b. Experiment?</a:t>
            </a:r>
          </a:p>
        </p:txBody>
      </p:sp>
      <p:pic>
        <p:nvPicPr>
          <p:cNvPr id="35843" name="Picture 2" descr="reionexplbig"/>
          <p:cNvPicPr>
            <a:picLocks noChangeAspect="1" noChangeArrowheads="1"/>
          </p:cNvPicPr>
          <p:nvPr/>
        </p:nvPicPr>
        <p:blipFill>
          <a:blip r:embed="rId3" cstate="print"/>
          <a:srcRect t="8667" r="27094" b="2888"/>
          <a:stretch>
            <a:fillRect/>
          </a:stretch>
        </p:blipFill>
        <p:spPr bwMode="auto">
          <a:xfrm>
            <a:off x="4684713" y="160338"/>
            <a:ext cx="4371975" cy="662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6211888" y="1597025"/>
            <a:ext cx="2562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CC00"/>
                </a:solidFill>
              </a:rPr>
              <a:t>First Stars</a:t>
            </a:r>
          </a:p>
          <a:p>
            <a:pPr algn="ctr"/>
            <a:r>
              <a:rPr lang="en-US" b="1">
                <a:solidFill>
                  <a:srgbClr val="FFCC00"/>
                </a:solidFill>
              </a:rPr>
              <a:t>(Pop III)</a:t>
            </a: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5988050" y="1577975"/>
            <a:ext cx="2992438" cy="2843213"/>
          </a:xfrm>
          <a:prstGeom prst="rect">
            <a:avLst/>
          </a:prstGeom>
          <a:noFill/>
          <a:ln w="38100" algn="ctr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b="1"/>
          </a:p>
        </p:txBody>
      </p:sp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4705350" y="733425"/>
            <a:ext cx="1057275" cy="2301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900" b="1">
                <a:solidFill>
                  <a:srgbClr val="C0C0C0"/>
                </a:solidFill>
              </a:rPr>
              <a:t>~ 377 thousand</a:t>
            </a:r>
          </a:p>
        </p:txBody>
      </p:sp>
      <p:sp>
        <p:nvSpPr>
          <p:cNvPr id="358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101600"/>
            <a:ext cx="4533900" cy="838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</a:rPr>
              <a:t>Outline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848225" y="1477963"/>
            <a:ext cx="938213" cy="2301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900" b="1">
                <a:solidFill>
                  <a:srgbClr val="C0C0C0"/>
                </a:solidFill>
              </a:rPr>
              <a:t>~ 15 million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4300"/>
            <a:ext cx="8839200" cy="811213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  <a:cs typeface="Arial" charset="0"/>
              </a:rPr>
              <a:t>Experimental setup at UCLouvain</a:t>
            </a:r>
          </a:p>
        </p:txBody>
      </p:sp>
      <p:pic>
        <p:nvPicPr>
          <p:cNvPr id="36867" name="Picture 87" descr="2A1a"/>
          <p:cNvPicPr>
            <a:picLocks noChangeAspect="1" noChangeArrowheads="1"/>
          </p:cNvPicPr>
          <p:nvPr/>
        </p:nvPicPr>
        <p:blipFill>
          <a:blip r:embed="rId3" cstate="print"/>
          <a:srcRect l="12683" t="32472" r="22346" b="16602"/>
          <a:stretch>
            <a:fillRect/>
          </a:stretch>
        </p:blipFill>
        <p:spPr bwMode="auto">
          <a:xfrm>
            <a:off x="163513" y="1362075"/>
            <a:ext cx="8805862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12"/>
          <p:cNvSpPr>
            <a:spLocks noChangeArrowheads="1"/>
          </p:cNvSpPr>
          <p:nvPr/>
        </p:nvSpPr>
        <p:spPr bwMode="auto">
          <a:xfrm>
            <a:off x="6726238" y="3657600"/>
            <a:ext cx="188912" cy="2381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438900" y="3629025"/>
            <a:ext cx="584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H</a:t>
            </a:r>
            <a:r>
              <a:rPr lang="en-US" b="1" baseline="30000">
                <a:solidFill>
                  <a:srgbClr val="CC3300"/>
                </a:solidFill>
              </a:rPr>
              <a:t>+</a:t>
            </a: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36870" name="Rectangle 13"/>
          <p:cNvSpPr>
            <a:spLocks noChangeArrowheads="1"/>
          </p:cNvSpPr>
          <p:nvPr/>
        </p:nvSpPr>
        <p:spPr bwMode="auto">
          <a:xfrm>
            <a:off x="163513" y="4183063"/>
            <a:ext cx="776287" cy="2635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36871" name="Rectangle 14"/>
          <p:cNvSpPr>
            <a:spLocks noChangeArrowheads="1"/>
          </p:cNvSpPr>
          <p:nvPr/>
        </p:nvSpPr>
        <p:spPr bwMode="auto">
          <a:xfrm>
            <a:off x="7140575" y="3030538"/>
            <a:ext cx="182563" cy="1381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778625" y="2465388"/>
            <a:ext cx="525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FF"/>
                </a:solidFill>
              </a:rPr>
              <a:t>H</a:t>
            </a:r>
            <a:r>
              <a:rPr lang="en-US" b="1" baseline="30000">
                <a:solidFill>
                  <a:srgbClr val="33CCFF"/>
                </a:solidFill>
              </a:rPr>
              <a:t>-</a:t>
            </a:r>
            <a:endParaRPr lang="en-US" b="1">
              <a:solidFill>
                <a:srgbClr val="33CCFF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086350" y="1425575"/>
            <a:ext cx="37798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>
                <a:cs typeface="Arial" charset="0"/>
              </a:rPr>
              <a:t>Mutual neutralization</a:t>
            </a:r>
          </a:p>
          <a:p>
            <a:pPr algn="r"/>
            <a:r>
              <a:rPr lang="en-US" b="1">
                <a:solidFill>
                  <a:srgbClr val="CC3300"/>
                </a:solidFill>
                <a:cs typeface="Arial" charset="0"/>
              </a:rPr>
              <a:t>H</a:t>
            </a:r>
            <a:r>
              <a:rPr lang="en-US" b="1" baseline="30000">
                <a:solidFill>
                  <a:srgbClr val="CC3300"/>
                </a:solidFill>
                <a:cs typeface="Arial" charset="0"/>
              </a:rPr>
              <a:t>+</a:t>
            </a:r>
            <a:r>
              <a:rPr lang="en-US" b="1">
                <a:solidFill>
                  <a:srgbClr val="33CCFF"/>
                </a:solidFill>
                <a:cs typeface="Arial" charset="0"/>
              </a:rPr>
              <a:t> </a:t>
            </a:r>
            <a:r>
              <a:rPr lang="en-US" b="1">
                <a:cs typeface="Arial" charset="0"/>
              </a:rPr>
              <a:t>+</a:t>
            </a:r>
            <a:r>
              <a:rPr lang="en-US" b="1">
                <a:solidFill>
                  <a:srgbClr val="33CCFF"/>
                </a:solidFill>
                <a:cs typeface="Arial" charset="0"/>
              </a:rPr>
              <a:t> H</a:t>
            </a:r>
            <a:r>
              <a:rPr lang="en-US" b="1" baseline="30000">
                <a:solidFill>
                  <a:srgbClr val="33CCFF"/>
                </a:solidFill>
                <a:cs typeface="Arial" charset="0"/>
              </a:rPr>
              <a:t>-</a:t>
            </a:r>
            <a:r>
              <a:rPr lang="en-US" b="1" baseline="-20000">
                <a:solidFill>
                  <a:srgbClr val="33CCFF"/>
                </a:solidFill>
                <a:cs typeface="Arial" charset="0"/>
              </a:rPr>
              <a:t> </a:t>
            </a:r>
            <a:r>
              <a:rPr lang="en-US" b="1">
                <a:cs typeface="Times New Roman" pitchFamily="18" charset="0"/>
              </a:rPr>
              <a:t>→</a:t>
            </a:r>
            <a:r>
              <a:rPr lang="en-US" b="1">
                <a:solidFill>
                  <a:srgbClr val="33CCFF"/>
                </a:solidFill>
                <a:cs typeface="Arial" charset="0"/>
              </a:rPr>
              <a:t> </a:t>
            </a:r>
            <a:r>
              <a:rPr lang="en-US" b="1">
                <a:solidFill>
                  <a:srgbClr val="CC3300"/>
                </a:solidFill>
                <a:cs typeface="Arial" charset="0"/>
              </a:rPr>
              <a:t>H</a:t>
            </a:r>
            <a:r>
              <a:rPr lang="en-US" b="1">
                <a:solidFill>
                  <a:srgbClr val="33CCFF"/>
                </a:solidFill>
                <a:cs typeface="Arial" charset="0"/>
              </a:rPr>
              <a:t> </a:t>
            </a:r>
            <a:r>
              <a:rPr lang="en-US" b="1">
                <a:cs typeface="Arial" charset="0"/>
              </a:rPr>
              <a:t>+</a:t>
            </a:r>
            <a:r>
              <a:rPr lang="en-US" b="1">
                <a:solidFill>
                  <a:srgbClr val="33CCFF"/>
                </a:solidFill>
                <a:cs typeface="Arial" charset="0"/>
              </a:rPr>
              <a:t> H</a:t>
            </a:r>
            <a:endParaRPr lang="en-US"/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rot="16200000" flipH="1">
            <a:off x="8179595" y="2504281"/>
            <a:ext cx="563562" cy="2889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6875" name="Rectangle 23"/>
          <p:cNvSpPr>
            <a:spLocks noChangeArrowheads="1"/>
          </p:cNvSpPr>
          <p:nvPr/>
        </p:nvSpPr>
        <p:spPr bwMode="auto">
          <a:xfrm>
            <a:off x="663575" y="1416050"/>
            <a:ext cx="312738" cy="27463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98463" y="1371600"/>
            <a:ext cx="17811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ECR (H</a:t>
            </a:r>
            <a:r>
              <a:rPr lang="en-US" b="1" baseline="30000">
                <a:solidFill>
                  <a:srgbClr val="CC3300"/>
                </a:solidFill>
              </a:rPr>
              <a:t>+</a:t>
            </a:r>
            <a:r>
              <a:rPr lang="en-US" b="1">
                <a:solidFill>
                  <a:srgbClr val="CC3300"/>
                </a:solidFill>
              </a:rPr>
              <a:t>) </a:t>
            </a:r>
          </a:p>
        </p:txBody>
      </p:sp>
      <p:sp>
        <p:nvSpPr>
          <p:cNvPr id="36877" name="Rectangle 24"/>
          <p:cNvSpPr>
            <a:spLocks noChangeArrowheads="1"/>
          </p:cNvSpPr>
          <p:nvPr/>
        </p:nvSpPr>
        <p:spPr bwMode="auto">
          <a:xfrm>
            <a:off x="852488" y="3857625"/>
            <a:ext cx="300037" cy="2127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87313" y="3841750"/>
            <a:ext cx="35020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FF"/>
                </a:solidFill>
              </a:rPr>
              <a:t>Duoplasmatron (H</a:t>
            </a:r>
            <a:r>
              <a:rPr lang="en-US" b="1" baseline="30000">
                <a:solidFill>
                  <a:srgbClr val="33CCFF"/>
                </a:solidFill>
              </a:rPr>
              <a:t>-</a:t>
            </a:r>
            <a:r>
              <a:rPr lang="en-US" b="1">
                <a:solidFill>
                  <a:srgbClr val="33CCFF"/>
                </a:solidFill>
              </a:rPr>
              <a:t>)</a:t>
            </a:r>
          </a:p>
        </p:txBody>
      </p:sp>
      <p:sp>
        <p:nvSpPr>
          <p:cNvPr id="36879" name="Rectangle 25"/>
          <p:cNvSpPr>
            <a:spLocks noChangeArrowheads="1"/>
          </p:cNvSpPr>
          <p:nvPr/>
        </p:nvSpPr>
        <p:spPr bwMode="auto">
          <a:xfrm>
            <a:off x="4622800" y="4784725"/>
            <a:ext cx="412750" cy="2762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19188" y="4371975"/>
            <a:ext cx="39608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rgbClr val="CC3300"/>
                </a:solidFill>
                <a:cs typeface="Arial" charset="0"/>
              </a:rPr>
              <a:t>Associative ionization</a:t>
            </a:r>
          </a:p>
          <a:p>
            <a:pPr algn="r"/>
            <a:r>
              <a:rPr lang="en-US" b="1">
                <a:solidFill>
                  <a:srgbClr val="CC3300"/>
                </a:solidFill>
                <a:cs typeface="Arial" charset="0"/>
              </a:rPr>
              <a:t>H</a:t>
            </a:r>
            <a:r>
              <a:rPr lang="en-US" b="1" baseline="30000">
                <a:solidFill>
                  <a:srgbClr val="CC3300"/>
                </a:solidFill>
                <a:cs typeface="Arial" charset="0"/>
              </a:rPr>
              <a:t>+</a:t>
            </a:r>
            <a:r>
              <a:rPr lang="en-US" b="1">
                <a:solidFill>
                  <a:srgbClr val="33CCFF"/>
                </a:solidFill>
                <a:cs typeface="Arial" charset="0"/>
              </a:rPr>
              <a:t> </a:t>
            </a:r>
            <a:r>
              <a:rPr lang="en-US" b="1">
                <a:cs typeface="Arial" charset="0"/>
              </a:rPr>
              <a:t>+</a:t>
            </a:r>
            <a:r>
              <a:rPr lang="en-US" b="1">
                <a:solidFill>
                  <a:srgbClr val="33CCFF"/>
                </a:solidFill>
                <a:cs typeface="Arial" charset="0"/>
              </a:rPr>
              <a:t> H</a:t>
            </a:r>
            <a:r>
              <a:rPr lang="en-US" b="1" baseline="30000">
                <a:solidFill>
                  <a:srgbClr val="33CCFF"/>
                </a:solidFill>
                <a:cs typeface="Arial" charset="0"/>
              </a:rPr>
              <a:t>-</a:t>
            </a:r>
            <a:r>
              <a:rPr lang="en-US" b="1" baseline="-20000">
                <a:solidFill>
                  <a:srgbClr val="33CCFF"/>
                </a:solidFill>
                <a:cs typeface="Arial" charset="0"/>
              </a:rPr>
              <a:t> </a:t>
            </a:r>
            <a:r>
              <a:rPr lang="en-US" b="1">
                <a:cs typeface="Times New Roman" pitchFamily="18" charset="0"/>
              </a:rPr>
              <a:t>→</a:t>
            </a:r>
            <a:r>
              <a:rPr lang="en-US" b="1">
                <a:cs typeface="Arial" charset="0"/>
              </a:rPr>
              <a:t> e</a:t>
            </a:r>
            <a:r>
              <a:rPr lang="en-US" b="1" baseline="30000">
                <a:cs typeface="Arial" charset="0"/>
              </a:rPr>
              <a:t>-</a:t>
            </a:r>
            <a:r>
              <a:rPr lang="en-US" b="1">
                <a:cs typeface="Arial" charset="0"/>
              </a:rPr>
              <a:t> + </a:t>
            </a:r>
            <a:r>
              <a:rPr lang="en-US" b="1">
                <a:solidFill>
                  <a:srgbClr val="CC3300"/>
                </a:solidFill>
                <a:cs typeface="Arial" charset="0"/>
              </a:rPr>
              <a:t>H</a:t>
            </a:r>
            <a:r>
              <a:rPr lang="en-US" b="1" baseline="-25000">
                <a:solidFill>
                  <a:srgbClr val="CC3300"/>
                </a:solidFill>
                <a:cs typeface="Arial" charset="0"/>
              </a:rPr>
              <a:t>2</a:t>
            </a:r>
            <a:r>
              <a:rPr lang="en-US" b="1" baseline="30000">
                <a:solidFill>
                  <a:srgbClr val="CC3300"/>
                </a:solidFill>
                <a:cs typeface="Arial" charset="0"/>
              </a:rPr>
              <a:t>+</a:t>
            </a:r>
            <a:endParaRPr lang="en-US">
              <a:solidFill>
                <a:srgbClr val="292929"/>
              </a:solidFill>
            </a:endParaRPr>
          </a:p>
        </p:txBody>
      </p:sp>
      <p:sp>
        <p:nvSpPr>
          <p:cNvPr id="41" name="Text Box 90"/>
          <p:cNvSpPr txBox="1">
            <a:spLocks noChangeArrowheads="1"/>
          </p:cNvSpPr>
          <p:nvPr/>
        </p:nvSpPr>
        <p:spPr bwMode="auto">
          <a:xfrm>
            <a:off x="4622800" y="2436813"/>
            <a:ext cx="1903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b="1"/>
              <a:t>10</a:t>
            </a:r>
            <a:r>
              <a:rPr lang="fr-BE" b="1" baseline="30000"/>
              <a:t>-10 </a:t>
            </a:r>
            <a:r>
              <a:rPr lang="fr-BE" b="1"/>
              <a:t>mbar</a:t>
            </a:r>
            <a:endParaRPr lang="fr-FR" b="1"/>
          </a:p>
        </p:txBody>
      </p:sp>
      <p:sp>
        <p:nvSpPr>
          <p:cNvPr id="42" name="Line 106"/>
          <p:cNvSpPr>
            <a:spLocks noChangeShapeType="1"/>
          </p:cNvSpPr>
          <p:nvPr/>
        </p:nvSpPr>
        <p:spPr bwMode="auto">
          <a:xfrm flipV="1">
            <a:off x="5119688" y="3271838"/>
            <a:ext cx="179387" cy="323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 Box 107"/>
          <p:cNvSpPr txBox="1">
            <a:spLocks noChangeArrowheads="1"/>
          </p:cNvSpPr>
          <p:nvPr/>
        </p:nvSpPr>
        <p:spPr bwMode="auto">
          <a:xfrm>
            <a:off x="4324350" y="3508375"/>
            <a:ext cx="16430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b="1"/>
              <a:t>Bias cell</a:t>
            </a:r>
            <a:endParaRPr lang="fr-FR" b="1"/>
          </a:p>
        </p:txBody>
      </p:sp>
      <p:sp>
        <p:nvSpPr>
          <p:cNvPr id="44" name="Text Box 107"/>
          <p:cNvSpPr txBox="1">
            <a:spLocks noChangeArrowheads="1"/>
          </p:cNvSpPr>
          <p:nvPr/>
        </p:nvSpPr>
        <p:spPr bwMode="auto">
          <a:xfrm>
            <a:off x="6418263" y="4962525"/>
            <a:ext cx="144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b="1"/>
              <a:t>Magnet</a:t>
            </a:r>
            <a:endParaRPr lang="fr-FR" b="1"/>
          </a:p>
        </p:txBody>
      </p:sp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207963" y="1484313"/>
            <a:ext cx="5233987" cy="4610100"/>
            <a:chOff x="202" y="698"/>
            <a:chExt cx="3297" cy="2904"/>
          </a:xfrm>
        </p:grpSpPr>
        <p:pic>
          <p:nvPicPr>
            <p:cNvPr id="36892" name="Picture 98" descr="DSC0267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1" y="698"/>
              <a:ext cx="3258" cy="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93" name="Text Box 100"/>
            <p:cNvSpPr txBox="1">
              <a:spLocks noChangeArrowheads="1"/>
            </p:cNvSpPr>
            <p:nvPr/>
          </p:nvSpPr>
          <p:spPr bwMode="auto">
            <a:xfrm>
              <a:off x="202" y="3311"/>
              <a:ext cx="19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 sz="2400" b="1">
                  <a:solidFill>
                    <a:srgbClr val="33CCFF"/>
                  </a:solidFill>
                </a:rPr>
                <a:t>CEM for AI products</a:t>
              </a:r>
              <a:endParaRPr lang="fr-FR" sz="2400" b="1">
                <a:solidFill>
                  <a:srgbClr val="33CCFF"/>
                </a:solidFill>
              </a:endParaRPr>
            </a:p>
          </p:txBody>
        </p:sp>
        <p:sp>
          <p:nvSpPr>
            <p:cNvPr id="36894" name="Line 102"/>
            <p:cNvSpPr>
              <a:spLocks noChangeShapeType="1"/>
            </p:cNvSpPr>
            <p:nvPr/>
          </p:nvSpPr>
          <p:spPr bwMode="auto">
            <a:xfrm flipV="1">
              <a:off x="1175" y="2628"/>
              <a:ext cx="79" cy="6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5"/>
          <p:cNvGrpSpPr>
            <a:grpSpLocks/>
          </p:cNvGrpSpPr>
          <p:nvPr/>
        </p:nvGrpSpPr>
        <p:grpSpPr bwMode="auto">
          <a:xfrm>
            <a:off x="3724275" y="850900"/>
            <a:ext cx="5138738" cy="4487863"/>
            <a:chOff x="2299" y="1072"/>
            <a:chExt cx="3237" cy="2827"/>
          </a:xfrm>
        </p:grpSpPr>
        <p:grpSp>
          <p:nvGrpSpPr>
            <p:cNvPr id="36887" name="Group 99"/>
            <p:cNvGrpSpPr>
              <a:grpSpLocks/>
            </p:cNvGrpSpPr>
            <p:nvPr/>
          </p:nvGrpSpPr>
          <p:grpSpPr bwMode="auto">
            <a:xfrm>
              <a:off x="2299" y="1471"/>
              <a:ext cx="3237" cy="2428"/>
              <a:chOff x="3380" y="1628"/>
              <a:chExt cx="3237" cy="2428"/>
            </a:xfrm>
          </p:grpSpPr>
          <p:pic>
            <p:nvPicPr>
              <p:cNvPr id="36890" name="Picture 94" descr="DSC0267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80" y="1628"/>
                <a:ext cx="3237" cy="2428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</p:pic>
          <p:sp>
            <p:nvSpPr>
              <p:cNvPr id="36891" name="Oval 96"/>
              <p:cNvSpPr>
                <a:spLocks noChangeArrowheads="1"/>
              </p:cNvSpPr>
              <p:nvPr/>
            </p:nvSpPr>
            <p:spPr bwMode="auto">
              <a:xfrm>
                <a:off x="3606" y="2272"/>
                <a:ext cx="615" cy="615"/>
              </a:xfrm>
              <a:prstGeom prst="ellips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888" name="Text Box 101"/>
            <p:cNvSpPr txBox="1">
              <a:spLocks noChangeArrowheads="1"/>
            </p:cNvSpPr>
            <p:nvPr/>
          </p:nvSpPr>
          <p:spPr bwMode="auto">
            <a:xfrm>
              <a:off x="2627" y="1072"/>
              <a:ext cx="25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 sz="2400" b="1">
                  <a:solidFill>
                    <a:srgbClr val="33CCFF"/>
                  </a:solidFill>
                </a:rPr>
                <a:t>Detectors for MN products</a:t>
              </a:r>
              <a:endParaRPr lang="fr-FR" sz="2400" b="1">
                <a:solidFill>
                  <a:srgbClr val="33CCFF"/>
                </a:solidFill>
              </a:endParaRPr>
            </a:p>
          </p:txBody>
        </p:sp>
        <p:sp>
          <p:nvSpPr>
            <p:cNvPr id="36889" name="Line 103"/>
            <p:cNvSpPr>
              <a:spLocks noChangeShapeType="1"/>
            </p:cNvSpPr>
            <p:nvPr/>
          </p:nvSpPr>
          <p:spPr bwMode="auto">
            <a:xfrm flipH="1">
              <a:off x="3056" y="1328"/>
              <a:ext cx="939" cy="8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0" grpId="0" animBg="1"/>
      <p:bldP spid="11" grpId="0"/>
      <p:bldP spid="18" grpId="0"/>
      <p:bldP spid="41" grpId="0"/>
      <p:bldP spid="42" grpId="0" animBg="1"/>
      <p:bldP spid="43" grpId="0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1027113"/>
            <a:ext cx="4332288" cy="5673725"/>
          </a:xfrm>
        </p:spPr>
        <p:txBody>
          <a:bodyPr/>
          <a:lstStyle/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I</a:t>
            </a:r>
            <a:r>
              <a:rPr lang="en-US" sz="2800" smtClean="0">
                <a:solidFill>
                  <a:srgbClr val="292929"/>
                </a:solidFill>
              </a:rPr>
              <a:t>.   </a:t>
            </a:r>
            <a:r>
              <a:rPr lang="en-US" sz="2800" b="1" smtClean="0">
                <a:solidFill>
                  <a:srgbClr val="292929"/>
                </a:solidFill>
              </a:rPr>
              <a:t>H</a:t>
            </a:r>
            <a:r>
              <a:rPr lang="en-US" sz="2800" b="1" baseline="30000" smtClean="0">
                <a:solidFill>
                  <a:srgbClr val="292929"/>
                </a:solidFill>
              </a:rPr>
              <a:t>-</a:t>
            </a:r>
            <a:r>
              <a:rPr lang="en-US" sz="2800" b="1" smtClean="0">
                <a:solidFill>
                  <a:srgbClr val="292929"/>
                </a:solidFill>
              </a:rPr>
              <a:t> + H → H</a:t>
            </a:r>
            <a:r>
              <a:rPr lang="en-US" sz="2800" b="1" baseline="-25000" smtClean="0">
                <a:solidFill>
                  <a:srgbClr val="292929"/>
                </a:solidFill>
              </a:rPr>
              <a:t>2</a:t>
            </a:r>
            <a:r>
              <a:rPr lang="en-US" sz="2800" b="1" smtClean="0">
                <a:solidFill>
                  <a:srgbClr val="292929"/>
                </a:solidFill>
              </a:rPr>
              <a:t> + e</a:t>
            </a:r>
            <a:r>
              <a:rPr lang="en-US" sz="2800" b="1" baseline="30000" smtClean="0">
                <a:solidFill>
                  <a:srgbClr val="292929"/>
                </a:solidFill>
              </a:rPr>
              <a:t>-</a:t>
            </a:r>
            <a:endParaRPr lang="en-US" sz="2800" b="1" smtClean="0">
              <a:solidFill>
                <a:srgbClr val="292929"/>
              </a:solidFill>
            </a:endParaRP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a. Importance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b. Experiment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c. Results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33CCFF"/>
                </a:solidFill>
              </a:rPr>
              <a:t>II.  H</a:t>
            </a:r>
            <a:r>
              <a:rPr lang="en-US" sz="2800" b="1" baseline="30000" smtClean="0">
                <a:solidFill>
                  <a:srgbClr val="33CCFF"/>
                </a:solidFill>
              </a:rPr>
              <a:t>-</a:t>
            </a:r>
            <a:r>
              <a:rPr lang="en-US" sz="2800" b="1" smtClean="0">
                <a:solidFill>
                  <a:srgbClr val="33CCFF"/>
                </a:solidFill>
              </a:rPr>
              <a:t> + H</a:t>
            </a:r>
            <a:r>
              <a:rPr lang="en-US" sz="2800" b="1" baseline="30000" smtClean="0">
                <a:solidFill>
                  <a:srgbClr val="33CCFF"/>
                </a:solidFill>
              </a:rPr>
              <a:t>+</a:t>
            </a:r>
            <a:r>
              <a:rPr lang="en-US" sz="2800" b="1" smtClean="0">
                <a:solidFill>
                  <a:srgbClr val="33CCFF"/>
                </a:solidFill>
              </a:rPr>
              <a:t> → H + H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a. Importance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33CCFF"/>
                </a:solidFill>
              </a:rPr>
              <a:t>     </a:t>
            </a:r>
            <a:r>
              <a:rPr lang="en-US" sz="2800" b="1" smtClean="0">
                <a:solidFill>
                  <a:srgbClr val="292929"/>
                </a:solidFill>
              </a:rPr>
              <a:t>b. Experiment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33CCFF"/>
                </a:solidFill>
              </a:rPr>
              <a:t>     c. Results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III. H + H + H → H</a:t>
            </a:r>
            <a:r>
              <a:rPr lang="en-US" sz="2800" b="1" baseline="-25000" smtClean="0">
                <a:solidFill>
                  <a:srgbClr val="292929"/>
                </a:solidFill>
              </a:rPr>
              <a:t>2</a:t>
            </a:r>
            <a:r>
              <a:rPr lang="en-US" sz="2800" b="1" smtClean="0">
                <a:solidFill>
                  <a:srgbClr val="292929"/>
                </a:solidFill>
              </a:rPr>
              <a:t> + H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a. Importance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b. Experiment?</a:t>
            </a:r>
          </a:p>
        </p:txBody>
      </p:sp>
      <p:pic>
        <p:nvPicPr>
          <p:cNvPr id="37891" name="Picture 2" descr="reionexplbig"/>
          <p:cNvPicPr>
            <a:picLocks noChangeAspect="1" noChangeArrowheads="1"/>
          </p:cNvPicPr>
          <p:nvPr/>
        </p:nvPicPr>
        <p:blipFill>
          <a:blip r:embed="rId3" cstate="print"/>
          <a:srcRect t="8667" r="27094" b="2888"/>
          <a:stretch>
            <a:fillRect/>
          </a:stretch>
        </p:blipFill>
        <p:spPr bwMode="auto">
          <a:xfrm>
            <a:off x="4684713" y="160338"/>
            <a:ext cx="4371975" cy="662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6211888" y="1597025"/>
            <a:ext cx="2562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CC00"/>
                </a:solidFill>
              </a:rPr>
              <a:t>First Stars</a:t>
            </a:r>
          </a:p>
          <a:p>
            <a:pPr algn="ctr"/>
            <a:r>
              <a:rPr lang="en-US" b="1">
                <a:solidFill>
                  <a:srgbClr val="FFCC00"/>
                </a:solidFill>
              </a:rPr>
              <a:t>(Pop III)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5988050" y="1577975"/>
            <a:ext cx="2992438" cy="2843213"/>
          </a:xfrm>
          <a:prstGeom prst="rect">
            <a:avLst/>
          </a:prstGeom>
          <a:noFill/>
          <a:ln w="38100" algn="ctr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b="1"/>
          </a:p>
        </p:txBody>
      </p:sp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4705350" y="733425"/>
            <a:ext cx="1057275" cy="2301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900" b="1">
                <a:solidFill>
                  <a:srgbClr val="C0C0C0"/>
                </a:solidFill>
              </a:rPr>
              <a:t>~ 377 thousand</a:t>
            </a:r>
          </a:p>
        </p:txBody>
      </p:sp>
      <p:sp>
        <p:nvSpPr>
          <p:cNvPr id="378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101600"/>
            <a:ext cx="4533900" cy="838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</a:rPr>
              <a:t>Outline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848225" y="1477963"/>
            <a:ext cx="938213" cy="2301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900" b="1">
                <a:solidFill>
                  <a:srgbClr val="C0C0C0"/>
                </a:solidFill>
              </a:rPr>
              <a:t>~ 15 million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1027113"/>
            <a:ext cx="4332288" cy="5673725"/>
          </a:xfrm>
        </p:spPr>
        <p:txBody>
          <a:bodyPr/>
          <a:lstStyle/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I</a:t>
            </a:r>
            <a:r>
              <a:rPr lang="en-US" sz="2800" smtClean="0">
                <a:solidFill>
                  <a:srgbClr val="292929"/>
                </a:solidFill>
              </a:rPr>
              <a:t>.   </a:t>
            </a:r>
            <a:r>
              <a:rPr lang="en-US" sz="2800" b="1" smtClean="0">
                <a:solidFill>
                  <a:srgbClr val="292929"/>
                </a:solidFill>
              </a:rPr>
              <a:t>H</a:t>
            </a:r>
            <a:r>
              <a:rPr lang="en-US" sz="2800" b="1" baseline="30000" smtClean="0">
                <a:solidFill>
                  <a:srgbClr val="292929"/>
                </a:solidFill>
              </a:rPr>
              <a:t>-</a:t>
            </a:r>
            <a:r>
              <a:rPr lang="en-US" sz="2800" b="1" smtClean="0">
                <a:solidFill>
                  <a:srgbClr val="292929"/>
                </a:solidFill>
              </a:rPr>
              <a:t> + H → H</a:t>
            </a:r>
            <a:r>
              <a:rPr lang="en-US" sz="2800" b="1" baseline="-25000" smtClean="0">
                <a:solidFill>
                  <a:srgbClr val="292929"/>
                </a:solidFill>
              </a:rPr>
              <a:t>2</a:t>
            </a:r>
            <a:r>
              <a:rPr lang="en-US" sz="2800" b="1" smtClean="0">
                <a:solidFill>
                  <a:srgbClr val="292929"/>
                </a:solidFill>
              </a:rPr>
              <a:t> + e</a:t>
            </a:r>
            <a:r>
              <a:rPr lang="en-US" sz="2800" b="1" baseline="30000" smtClean="0">
                <a:solidFill>
                  <a:srgbClr val="292929"/>
                </a:solidFill>
              </a:rPr>
              <a:t>-</a:t>
            </a:r>
            <a:endParaRPr lang="en-US" sz="2800" b="1" smtClean="0">
              <a:solidFill>
                <a:srgbClr val="292929"/>
              </a:solidFill>
            </a:endParaRP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a. Importance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b. Experiment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c. Results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II.  H</a:t>
            </a:r>
            <a:r>
              <a:rPr lang="en-US" sz="2800" b="1" baseline="30000" smtClean="0">
                <a:solidFill>
                  <a:srgbClr val="292929"/>
                </a:solidFill>
              </a:rPr>
              <a:t>-</a:t>
            </a:r>
            <a:r>
              <a:rPr lang="en-US" sz="2800" b="1" smtClean="0">
                <a:solidFill>
                  <a:srgbClr val="292929"/>
                </a:solidFill>
              </a:rPr>
              <a:t> + H</a:t>
            </a:r>
            <a:r>
              <a:rPr lang="en-US" sz="2800" b="1" baseline="30000" smtClean="0">
                <a:solidFill>
                  <a:srgbClr val="292929"/>
                </a:solidFill>
              </a:rPr>
              <a:t>+</a:t>
            </a:r>
            <a:r>
              <a:rPr lang="en-US" sz="2800" b="1" smtClean="0">
                <a:solidFill>
                  <a:srgbClr val="292929"/>
                </a:solidFill>
              </a:rPr>
              <a:t> → H + H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a. Importance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b. Experiment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c. Results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FFCC00"/>
                </a:solidFill>
              </a:rPr>
              <a:t>III. H + H + H → H</a:t>
            </a:r>
            <a:r>
              <a:rPr lang="en-US" sz="2800" b="1" baseline="-25000" smtClean="0">
                <a:solidFill>
                  <a:srgbClr val="FFCC00"/>
                </a:solidFill>
              </a:rPr>
              <a:t>2</a:t>
            </a:r>
            <a:r>
              <a:rPr lang="en-US" sz="2800" b="1" smtClean="0">
                <a:solidFill>
                  <a:srgbClr val="FFCC00"/>
                </a:solidFill>
              </a:rPr>
              <a:t> + H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FFCC00"/>
                </a:solidFill>
              </a:rPr>
              <a:t>     a. Importance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b. Experiment?</a:t>
            </a:r>
          </a:p>
        </p:txBody>
      </p:sp>
      <p:pic>
        <p:nvPicPr>
          <p:cNvPr id="43011" name="Picture 2" descr="reionexplbig"/>
          <p:cNvPicPr>
            <a:picLocks noChangeAspect="1" noChangeArrowheads="1"/>
          </p:cNvPicPr>
          <p:nvPr/>
        </p:nvPicPr>
        <p:blipFill>
          <a:blip r:embed="rId3" cstate="print"/>
          <a:srcRect t="8667" r="27094" b="2888"/>
          <a:stretch>
            <a:fillRect/>
          </a:stretch>
        </p:blipFill>
        <p:spPr bwMode="auto">
          <a:xfrm>
            <a:off x="4684713" y="160338"/>
            <a:ext cx="4371975" cy="662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6211888" y="1597025"/>
            <a:ext cx="2562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CC00"/>
                </a:solidFill>
              </a:rPr>
              <a:t>First Stars</a:t>
            </a:r>
          </a:p>
          <a:p>
            <a:pPr algn="ctr"/>
            <a:r>
              <a:rPr lang="en-US" b="1">
                <a:solidFill>
                  <a:srgbClr val="FFCC00"/>
                </a:solidFill>
              </a:rPr>
              <a:t>(Pop III)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5988050" y="1577975"/>
            <a:ext cx="2992438" cy="2843213"/>
          </a:xfrm>
          <a:prstGeom prst="rect">
            <a:avLst/>
          </a:prstGeom>
          <a:noFill/>
          <a:ln w="38100" algn="ctr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b="1"/>
          </a:p>
        </p:txBody>
      </p:sp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4705350" y="733425"/>
            <a:ext cx="1057275" cy="2301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900" b="1">
                <a:solidFill>
                  <a:srgbClr val="C0C0C0"/>
                </a:solidFill>
              </a:rPr>
              <a:t>~ 377 thousand</a:t>
            </a:r>
          </a:p>
        </p:txBody>
      </p:sp>
      <p:sp>
        <p:nvSpPr>
          <p:cNvPr id="430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101600"/>
            <a:ext cx="4533900" cy="838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</a:rPr>
              <a:t>Outline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848225" y="1477963"/>
            <a:ext cx="938213" cy="2301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900" b="1">
                <a:solidFill>
                  <a:srgbClr val="C0C0C0"/>
                </a:solidFill>
              </a:rPr>
              <a:t>~ 15 million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" y="100013"/>
            <a:ext cx="8799513" cy="852487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</a:rPr>
              <a:t>What was the mass of the first stars?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7325" y="1192213"/>
            <a:ext cx="8756650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CC00"/>
                </a:solidFill>
              </a:rPr>
              <a:t>AD and MN important for Pop III.2 formation.</a:t>
            </a:r>
          </a:p>
          <a:p>
            <a:endParaRPr lang="en-US" sz="1400" b="1">
              <a:solidFill>
                <a:srgbClr val="FFCC00"/>
              </a:solidFill>
            </a:endParaRPr>
          </a:p>
          <a:p>
            <a:r>
              <a:rPr lang="en-US" b="1">
                <a:solidFill>
                  <a:srgbClr val="FFCC00"/>
                </a:solidFill>
              </a:rPr>
              <a:t>Both important when cloud is &lt; 0.01% H</a:t>
            </a:r>
            <a:r>
              <a:rPr lang="en-US" b="1" baseline="-25000">
                <a:solidFill>
                  <a:srgbClr val="FFCC00"/>
                </a:solidFill>
              </a:rPr>
              <a:t>2</a:t>
            </a:r>
            <a:r>
              <a:rPr lang="en-US" b="1">
                <a:solidFill>
                  <a:srgbClr val="FFCC00"/>
                </a:solidFill>
              </a:rPr>
              <a:t>.</a:t>
            </a:r>
          </a:p>
          <a:p>
            <a:endParaRPr lang="en-US" sz="1400" b="1">
              <a:solidFill>
                <a:srgbClr val="FFCC00"/>
              </a:solidFill>
            </a:endParaRPr>
          </a:p>
          <a:p>
            <a:r>
              <a:rPr lang="en-US" b="1">
                <a:solidFill>
                  <a:srgbClr val="FFCC00"/>
                </a:solidFill>
              </a:rPr>
              <a:t>Both play key role in setting upper limit for M</a:t>
            </a:r>
            <a:r>
              <a:rPr lang="en-US" b="1" baseline="-25000">
                <a:solidFill>
                  <a:srgbClr val="FFCC00"/>
                </a:solidFill>
              </a:rPr>
              <a:t>J</a:t>
            </a:r>
            <a:r>
              <a:rPr lang="en-US" b="1">
                <a:solidFill>
                  <a:srgbClr val="FFCC00"/>
                </a:solidFill>
              </a:rPr>
              <a:t>.</a:t>
            </a:r>
          </a:p>
          <a:p>
            <a:endParaRPr lang="en-US" sz="1400" b="1">
              <a:solidFill>
                <a:srgbClr val="FFCC00"/>
              </a:solidFill>
            </a:endParaRPr>
          </a:p>
          <a:p>
            <a:r>
              <a:rPr lang="en-US" b="1">
                <a:solidFill>
                  <a:srgbClr val="FFCC00"/>
                </a:solidFill>
              </a:rPr>
              <a:t>But mass of the first stars still a big unknown.</a:t>
            </a:r>
          </a:p>
          <a:p>
            <a:endParaRPr lang="en-US" sz="1400" b="1">
              <a:solidFill>
                <a:srgbClr val="FFCC00"/>
              </a:solidFill>
            </a:endParaRPr>
          </a:p>
          <a:p>
            <a:r>
              <a:rPr lang="en-US" b="1">
                <a:solidFill>
                  <a:srgbClr val="FFCC00"/>
                </a:solidFill>
              </a:rPr>
              <a:t>Depends on physical conditions of initial cloud.</a:t>
            </a:r>
          </a:p>
          <a:p>
            <a:endParaRPr lang="en-US" sz="1400" b="1">
              <a:solidFill>
                <a:srgbClr val="FFCC00"/>
              </a:solidFill>
            </a:endParaRPr>
          </a:p>
          <a:p>
            <a:r>
              <a:rPr lang="en-US" b="1">
                <a:solidFill>
                  <a:srgbClr val="33CCFF"/>
                </a:solidFill>
              </a:rPr>
              <a:t>It also depends on the chemistry that converts the cloud to fully molecular H</a:t>
            </a:r>
            <a:r>
              <a:rPr lang="en-US" b="1" baseline="-25000">
                <a:solidFill>
                  <a:srgbClr val="33CCFF"/>
                </a:solidFill>
              </a:rPr>
              <a:t>2</a:t>
            </a:r>
            <a:r>
              <a:rPr lang="en-US" b="1">
                <a:solidFill>
                  <a:srgbClr val="33CC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6"/>
          <p:cNvSpPr>
            <a:spLocks noGrp="1" noChangeArrowheads="1"/>
          </p:cNvSpPr>
          <p:nvPr>
            <p:ph type="title"/>
          </p:nvPr>
        </p:nvSpPr>
        <p:spPr>
          <a:xfrm>
            <a:off x="0" y="198438"/>
            <a:ext cx="9144000" cy="646112"/>
          </a:xfrm>
          <a:noFill/>
        </p:spPr>
        <p:txBody>
          <a:bodyPr>
            <a:spAutoFit/>
          </a:bodyPr>
          <a:lstStyle/>
          <a:p>
            <a:r>
              <a:rPr lang="en-US" sz="3600" b="1" smtClean="0">
                <a:solidFill>
                  <a:srgbClr val="54CC54"/>
                </a:solidFill>
              </a:rPr>
              <a:t>How does the cloud go fully molecular?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90538" y="908050"/>
            <a:ext cx="813593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b="1">
                <a:solidFill>
                  <a:srgbClr val="FFCC00"/>
                </a:solidFill>
              </a:rPr>
              <a:t>Three Body Association (3BA)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 b="1">
                <a:solidFill>
                  <a:srgbClr val="33CCFF"/>
                </a:solidFill>
                <a:cs typeface="Arial" charset="0"/>
              </a:rPr>
              <a:t>H + H + H </a:t>
            </a:r>
            <a:r>
              <a:rPr lang="en-US" sz="3600" b="1">
                <a:solidFill>
                  <a:srgbClr val="33CCFF"/>
                </a:solidFill>
                <a:cs typeface="Times New Roman" pitchFamily="18" charset="0"/>
              </a:rPr>
              <a:t>→</a:t>
            </a:r>
            <a:r>
              <a:rPr lang="en-US" sz="3600" b="1">
                <a:solidFill>
                  <a:srgbClr val="33CCFF"/>
                </a:solidFill>
                <a:cs typeface="Arial" charset="0"/>
              </a:rPr>
              <a:t> H</a:t>
            </a:r>
            <a:r>
              <a:rPr lang="en-US" sz="3600" b="1" baseline="-25000">
                <a:solidFill>
                  <a:srgbClr val="33CCFF"/>
                </a:solidFill>
                <a:cs typeface="Arial" charset="0"/>
              </a:rPr>
              <a:t>2</a:t>
            </a:r>
            <a:r>
              <a:rPr lang="en-US" sz="3600" b="1">
                <a:solidFill>
                  <a:srgbClr val="33CCFF"/>
                </a:solidFill>
                <a:cs typeface="Arial" charset="0"/>
              </a:rPr>
              <a:t> + H</a:t>
            </a:r>
            <a:endParaRPr lang="en-US" b="1">
              <a:solidFill>
                <a:srgbClr val="FFCC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b="1">
              <a:solidFill>
                <a:srgbClr val="54CC54"/>
              </a:solidFill>
              <a:cs typeface="Arial" charset="0"/>
            </a:endParaRPr>
          </a:p>
        </p:txBody>
      </p:sp>
      <p:pic>
        <p:nvPicPr>
          <p:cNvPr id="4" name="Picture 3" descr="apj374100f1_hr.gif"/>
          <p:cNvPicPr>
            <a:picLocks noChangeAspect="1"/>
          </p:cNvPicPr>
          <p:nvPr/>
        </p:nvPicPr>
        <p:blipFill>
          <a:blip r:embed="rId3" cstate="print"/>
          <a:srcRect t="45119"/>
          <a:stretch>
            <a:fillRect/>
          </a:stretch>
        </p:blipFill>
        <p:spPr bwMode="auto">
          <a:xfrm>
            <a:off x="309563" y="2141538"/>
            <a:ext cx="8501062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62063" y="4464050"/>
            <a:ext cx="2873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cs typeface="Arial" charset="0"/>
              </a:rPr>
              <a:t>(Turk et al. 2011, 726, 55)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62513" y="2300288"/>
            <a:ext cx="26209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 b="1">
                <a:cs typeface="Arial" charset="0"/>
              </a:rPr>
              <a:t>Abel et al. (2002)</a:t>
            </a:r>
          </a:p>
          <a:p>
            <a:pPr algn="r"/>
            <a:r>
              <a:rPr lang="en-US" sz="1800" b="1">
                <a:cs typeface="Arial" charset="0"/>
              </a:rPr>
              <a:t>Palla et al. (1983)</a:t>
            </a:r>
          </a:p>
          <a:p>
            <a:pPr algn="r"/>
            <a:r>
              <a:rPr lang="en-US" sz="1800" b="1">
                <a:cs typeface="Arial" charset="0"/>
              </a:rPr>
              <a:t>Flower &amp; Harris (2007)</a:t>
            </a:r>
          </a:p>
        </p:txBody>
      </p:sp>
      <p:cxnSp>
        <p:nvCxnSpPr>
          <p:cNvPr id="45063" name="Straight Connector 7"/>
          <p:cNvCxnSpPr>
            <a:cxnSpLocks noChangeShapeType="1"/>
          </p:cNvCxnSpPr>
          <p:nvPr/>
        </p:nvCxnSpPr>
        <p:spPr bwMode="auto">
          <a:xfrm>
            <a:off x="6388100" y="4146550"/>
            <a:ext cx="9017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45064" name="Straight Connector 9"/>
          <p:cNvCxnSpPr>
            <a:cxnSpLocks noChangeShapeType="1"/>
          </p:cNvCxnSpPr>
          <p:nvPr/>
        </p:nvCxnSpPr>
        <p:spPr bwMode="auto">
          <a:xfrm flipV="1">
            <a:off x="7477125" y="2479675"/>
            <a:ext cx="914400" cy="127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65" name="Straight Connector 10"/>
          <p:cNvCxnSpPr>
            <a:cxnSpLocks noChangeShapeType="1"/>
          </p:cNvCxnSpPr>
          <p:nvPr/>
        </p:nvCxnSpPr>
        <p:spPr bwMode="auto">
          <a:xfrm flipV="1">
            <a:off x="7491413" y="3021013"/>
            <a:ext cx="914400" cy="1270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dashDot"/>
            <a:round/>
            <a:headEnd/>
            <a:tailEnd/>
          </a:ln>
        </p:spPr>
      </p:cxnSp>
      <p:cxnSp>
        <p:nvCxnSpPr>
          <p:cNvPr id="45066" name="Straight Connector 11"/>
          <p:cNvCxnSpPr>
            <a:cxnSpLocks noChangeShapeType="1"/>
          </p:cNvCxnSpPr>
          <p:nvPr/>
        </p:nvCxnSpPr>
        <p:spPr bwMode="auto">
          <a:xfrm flipV="1">
            <a:off x="7494588" y="2759075"/>
            <a:ext cx="914400" cy="1270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45067" name="Rectangle 12"/>
          <p:cNvSpPr>
            <a:spLocks noChangeArrowheads="1"/>
          </p:cNvSpPr>
          <p:nvPr/>
        </p:nvSpPr>
        <p:spPr bwMode="auto">
          <a:xfrm>
            <a:off x="3619500" y="2292350"/>
            <a:ext cx="1277938" cy="21542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730500" y="2154238"/>
            <a:ext cx="2154238" cy="2668587"/>
          </a:xfrm>
          <a:prstGeom prst="rect">
            <a:avLst/>
          </a:prstGeom>
          <a:solidFill>
            <a:srgbClr val="C0C0C0">
              <a:alpha val="3019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b="1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90538" y="5548313"/>
            <a:ext cx="8135937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b="1" dirty="0">
                <a:solidFill>
                  <a:srgbClr val="FFCC00"/>
                </a:solidFill>
                <a:cs typeface="Arial" charset="0"/>
              </a:rPr>
              <a:t>Uncertain by factor of ~ 100 at relevant T.</a:t>
            </a:r>
            <a:endParaRPr lang="en-US" sz="1400" b="1" dirty="0">
              <a:solidFill>
                <a:srgbClr val="FFCC00"/>
              </a:solidFill>
              <a:cs typeface="Arial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b="1" dirty="0">
                <a:solidFill>
                  <a:srgbClr val="FFCC00"/>
                </a:solidFill>
                <a:cs typeface="Arial" charset="0"/>
              </a:rPr>
              <a:t>Important in both Pop III.1 and III.2 formation.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b="1" dirty="0">
              <a:solidFill>
                <a:srgbClr val="54CC54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6"/>
          <p:cNvSpPr>
            <a:spLocks noGrp="1" noChangeArrowheads="1"/>
          </p:cNvSpPr>
          <p:nvPr>
            <p:ph type="title"/>
          </p:nvPr>
        </p:nvSpPr>
        <p:spPr>
          <a:xfrm>
            <a:off x="0" y="198438"/>
            <a:ext cx="9144000" cy="646112"/>
          </a:xfrm>
          <a:noFill/>
        </p:spPr>
        <p:txBody>
          <a:bodyPr>
            <a:spAutoFit/>
          </a:bodyPr>
          <a:lstStyle/>
          <a:p>
            <a:r>
              <a:rPr lang="en-US" sz="3600" b="1" smtClean="0">
                <a:solidFill>
                  <a:srgbClr val="54CC54"/>
                </a:solidFill>
              </a:rPr>
              <a:t>Implications of 3BA uncertainty.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39725" y="5762625"/>
            <a:ext cx="8453438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FFCC00"/>
                </a:solidFill>
                <a:cs typeface="Arial" charset="0"/>
              </a:rPr>
              <a:t>Has potentially important implications for ability of gas to fragment and form multiple stars.</a:t>
            </a:r>
          </a:p>
        </p:txBody>
      </p:sp>
      <p:pic>
        <p:nvPicPr>
          <p:cNvPr id="47108" name="Picture 3" descr="apj374100f6_hr.jpg"/>
          <p:cNvPicPr>
            <a:picLocks noChangeAspect="1"/>
          </p:cNvPicPr>
          <p:nvPr/>
        </p:nvPicPr>
        <p:blipFill>
          <a:blip r:embed="rId3" cstate="print"/>
          <a:srcRect t="540" r="40736" b="54005"/>
          <a:stretch>
            <a:fillRect/>
          </a:stretch>
        </p:blipFill>
        <p:spPr bwMode="auto">
          <a:xfrm>
            <a:off x="2166938" y="954088"/>
            <a:ext cx="4805362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2173288" y="5278438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cs typeface="Arial" charset="0"/>
              </a:rPr>
              <a:t>(Turk et al. 2011, ApJ, 726, 55)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710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1027113"/>
            <a:ext cx="4332288" cy="5673725"/>
          </a:xfrm>
        </p:spPr>
        <p:txBody>
          <a:bodyPr/>
          <a:lstStyle/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I</a:t>
            </a:r>
            <a:r>
              <a:rPr lang="en-US" sz="2800" smtClean="0">
                <a:solidFill>
                  <a:srgbClr val="292929"/>
                </a:solidFill>
              </a:rPr>
              <a:t>.   </a:t>
            </a:r>
            <a:r>
              <a:rPr lang="en-US" sz="2800" b="1" smtClean="0">
                <a:solidFill>
                  <a:srgbClr val="292929"/>
                </a:solidFill>
              </a:rPr>
              <a:t>H</a:t>
            </a:r>
            <a:r>
              <a:rPr lang="en-US" sz="2800" b="1" baseline="30000" smtClean="0">
                <a:solidFill>
                  <a:srgbClr val="292929"/>
                </a:solidFill>
              </a:rPr>
              <a:t>-</a:t>
            </a:r>
            <a:r>
              <a:rPr lang="en-US" sz="2800" b="1" smtClean="0">
                <a:solidFill>
                  <a:srgbClr val="292929"/>
                </a:solidFill>
              </a:rPr>
              <a:t> + H → H</a:t>
            </a:r>
            <a:r>
              <a:rPr lang="en-US" sz="2800" b="1" baseline="-25000" smtClean="0">
                <a:solidFill>
                  <a:srgbClr val="292929"/>
                </a:solidFill>
              </a:rPr>
              <a:t>2</a:t>
            </a:r>
            <a:r>
              <a:rPr lang="en-US" sz="2800" b="1" smtClean="0">
                <a:solidFill>
                  <a:srgbClr val="292929"/>
                </a:solidFill>
              </a:rPr>
              <a:t> + e</a:t>
            </a:r>
            <a:r>
              <a:rPr lang="en-US" sz="2800" b="1" baseline="30000" smtClean="0">
                <a:solidFill>
                  <a:srgbClr val="292929"/>
                </a:solidFill>
              </a:rPr>
              <a:t>-</a:t>
            </a:r>
            <a:endParaRPr lang="en-US" sz="2800" b="1" smtClean="0">
              <a:solidFill>
                <a:srgbClr val="292929"/>
              </a:solidFill>
            </a:endParaRP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a. Importance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b. Experiment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c. Results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II.  H</a:t>
            </a:r>
            <a:r>
              <a:rPr lang="en-US" sz="2800" b="1" baseline="30000" smtClean="0">
                <a:solidFill>
                  <a:srgbClr val="292929"/>
                </a:solidFill>
              </a:rPr>
              <a:t>-</a:t>
            </a:r>
            <a:r>
              <a:rPr lang="en-US" sz="2800" b="1" smtClean="0">
                <a:solidFill>
                  <a:srgbClr val="292929"/>
                </a:solidFill>
              </a:rPr>
              <a:t> + H</a:t>
            </a:r>
            <a:r>
              <a:rPr lang="en-US" sz="2800" b="1" baseline="30000" smtClean="0">
                <a:solidFill>
                  <a:srgbClr val="292929"/>
                </a:solidFill>
              </a:rPr>
              <a:t>+</a:t>
            </a:r>
            <a:r>
              <a:rPr lang="en-US" sz="2800" b="1" smtClean="0">
                <a:solidFill>
                  <a:srgbClr val="292929"/>
                </a:solidFill>
              </a:rPr>
              <a:t> → H + H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a. Importance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b. Experiment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c. Results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FFCC00"/>
                </a:solidFill>
              </a:rPr>
              <a:t>III. H + H + H → H</a:t>
            </a:r>
            <a:r>
              <a:rPr lang="en-US" sz="2800" b="1" baseline="-25000" smtClean="0">
                <a:solidFill>
                  <a:srgbClr val="FFCC00"/>
                </a:solidFill>
              </a:rPr>
              <a:t>2</a:t>
            </a:r>
            <a:r>
              <a:rPr lang="en-US" sz="2800" b="1" smtClean="0">
                <a:solidFill>
                  <a:srgbClr val="FFCC00"/>
                </a:solidFill>
              </a:rPr>
              <a:t> + H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FFCC00"/>
                </a:solidFill>
              </a:rPr>
              <a:t>     </a:t>
            </a:r>
            <a:r>
              <a:rPr lang="en-US" sz="2800" b="1" smtClean="0">
                <a:solidFill>
                  <a:srgbClr val="292929"/>
                </a:solidFill>
              </a:rPr>
              <a:t>a. Importance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FFCC00"/>
                </a:solidFill>
              </a:rPr>
              <a:t>     b. Experiment?</a:t>
            </a:r>
          </a:p>
        </p:txBody>
      </p:sp>
      <p:pic>
        <p:nvPicPr>
          <p:cNvPr id="47107" name="Picture 2" descr="reionexplbig"/>
          <p:cNvPicPr>
            <a:picLocks noChangeAspect="1" noChangeArrowheads="1"/>
          </p:cNvPicPr>
          <p:nvPr/>
        </p:nvPicPr>
        <p:blipFill>
          <a:blip r:embed="rId3" cstate="print"/>
          <a:srcRect t="8667" r="27094" b="2888"/>
          <a:stretch>
            <a:fillRect/>
          </a:stretch>
        </p:blipFill>
        <p:spPr bwMode="auto">
          <a:xfrm>
            <a:off x="4684713" y="160338"/>
            <a:ext cx="4371975" cy="662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6211888" y="1597025"/>
            <a:ext cx="2562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CC00"/>
                </a:solidFill>
              </a:rPr>
              <a:t>First Stars</a:t>
            </a:r>
          </a:p>
          <a:p>
            <a:pPr algn="ctr"/>
            <a:r>
              <a:rPr lang="en-US" b="1">
                <a:solidFill>
                  <a:srgbClr val="FFCC00"/>
                </a:solidFill>
              </a:rPr>
              <a:t>(Pop III)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5988050" y="1577975"/>
            <a:ext cx="2992438" cy="2843213"/>
          </a:xfrm>
          <a:prstGeom prst="rect">
            <a:avLst/>
          </a:prstGeom>
          <a:noFill/>
          <a:ln w="38100" algn="ctr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b="1"/>
          </a:p>
        </p:txBody>
      </p:sp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4705350" y="733425"/>
            <a:ext cx="1057275" cy="2301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900" b="1">
                <a:solidFill>
                  <a:srgbClr val="C0C0C0"/>
                </a:solidFill>
              </a:rPr>
              <a:t>~ 377 thousand</a:t>
            </a:r>
          </a:p>
        </p:txBody>
      </p:sp>
      <p:sp>
        <p:nvSpPr>
          <p:cNvPr id="471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101600"/>
            <a:ext cx="4533900" cy="838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</a:rPr>
              <a:t>Outline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48225" y="1477963"/>
            <a:ext cx="938213" cy="2301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900" b="1">
                <a:solidFill>
                  <a:srgbClr val="C0C0C0"/>
                </a:solidFill>
              </a:rPr>
              <a:t>~ 15 million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65163"/>
            <a:ext cx="8839200" cy="81121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  <a:cs typeface="Arial" charset="0"/>
              </a:rPr>
              <a:t>Experimental challenges of measuring</a:t>
            </a:r>
            <a:br>
              <a:rPr lang="en-US" sz="3600" b="1" smtClean="0">
                <a:solidFill>
                  <a:srgbClr val="54CC54"/>
                </a:solidFill>
                <a:cs typeface="Arial" charset="0"/>
              </a:rPr>
            </a:br>
            <a:r>
              <a:rPr lang="en-US" sz="3600" b="1" smtClean="0">
                <a:solidFill>
                  <a:srgbClr val="54CC54"/>
                </a:solidFill>
                <a:cs typeface="Arial" charset="0"/>
              </a:rPr>
              <a:t>H + H + H </a:t>
            </a:r>
            <a:r>
              <a:rPr lang="en-US" sz="3600" b="1" smtClean="0">
                <a:solidFill>
                  <a:srgbClr val="54CC54"/>
                </a:solidFill>
                <a:cs typeface="Times New Roman" pitchFamily="18" charset="0"/>
              </a:rPr>
              <a:t>→</a:t>
            </a:r>
            <a:r>
              <a:rPr lang="en-US" sz="3600" b="1" smtClean="0">
                <a:solidFill>
                  <a:srgbClr val="54CC54"/>
                </a:solidFill>
                <a:cs typeface="Arial" charset="0"/>
              </a:rPr>
              <a:t> H</a:t>
            </a:r>
            <a:r>
              <a:rPr lang="en-US" sz="3600" b="1" baseline="-25000" smtClean="0">
                <a:solidFill>
                  <a:srgbClr val="54CC54"/>
                </a:solidFill>
                <a:cs typeface="Arial" charset="0"/>
              </a:rPr>
              <a:t>2</a:t>
            </a:r>
            <a:r>
              <a:rPr lang="en-US" sz="3600" b="1" smtClean="0">
                <a:solidFill>
                  <a:srgbClr val="54CC54"/>
                </a:solidFill>
                <a:cs typeface="Arial" charset="0"/>
              </a:rPr>
              <a:t> + H</a:t>
            </a:r>
            <a:br>
              <a:rPr lang="en-US" sz="3600" b="1" smtClean="0">
                <a:solidFill>
                  <a:srgbClr val="54CC54"/>
                </a:solidFill>
                <a:cs typeface="Arial" charset="0"/>
              </a:rPr>
            </a:br>
            <a:endParaRPr lang="en-US" sz="3600" b="1" smtClean="0">
              <a:solidFill>
                <a:srgbClr val="54CC54"/>
              </a:solidFill>
              <a:cs typeface="Arial" charset="0"/>
            </a:endParaRP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2713" y="1603375"/>
            <a:ext cx="8905875" cy="5110163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CC00"/>
                </a:solidFill>
                <a:cs typeface="Arial" charset="0"/>
              </a:rPr>
              <a:t>How to create a volume of neutral H largely uncontaminated?</a:t>
            </a:r>
          </a:p>
          <a:p>
            <a:pPr eaLnBrk="1" hangingPunct="1"/>
            <a:endParaRPr lang="en-US" sz="1400" b="1" smtClean="0">
              <a:solidFill>
                <a:srgbClr val="FFCC00"/>
              </a:solidFill>
              <a:cs typeface="Arial" charset="0"/>
            </a:endParaRPr>
          </a:p>
          <a:p>
            <a:pPr eaLnBrk="1" hangingPunct="1"/>
            <a:r>
              <a:rPr lang="en-US" sz="2800" b="1" smtClean="0">
                <a:solidFill>
                  <a:srgbClr val="FFCC00"/>
                </a:solidFill>
                <a:cs typeface="Arial" charset="0"/>
              </a:rPr>
              <a:t>How to separate neutral daughter H</a:t>
            </a:r>
            <a:r>
              <a:rPr lang="en-US" sz="2800" b="1" baseline="-25000" smtClean="0">
                <a:solidFill>
                  <a:srgbClr val="FFCC00"/>
                </a:solidFill>
                <a:cs typeface="Arial" charset="0"/>
              </a:rPr>
              <a:t>2</a:t>
            </a:r>
            <a:r>
              <a:rPr lang="en-US" sz="2800" b="1" smtClean="0">
                <a:solidFill>
                  <a:srgbClr val="FFCC00"/>
                </a:solidFill>
                <a:cs typeface="Arial" charset="0"/>
              </a:rPr>
              <a:t> from neutral parent H?</a:t>
            </a:r>
          </a:p>
          <a:p>
            <a:pPr eaLnBrk="1" hangingPunct="1"/>
            <a:endParaRPr lang="en-US" sz="1400" b="1" smtClean="0">
              <a:solidFill>
                <a:srgbClr val="FFCC00"/>
              </a:solidFill>
              <a:cs typeface="Arial" charset="0"/>
            </a:endParaRPr>
          </a:p>
          <a:p>
            <a:pPr eaLnBrk="1" hangingPunct="1"/>
            <a:r>
              <a:rPr lang="en-US" sz="2800" b="1" smtClean="0">
                <a:solidFill>
                  <a:srgbClr val="FFCC00"/>
                </a:solidFill>
                <a:cs typeface="Arial" charset="0"/>
              </a:rPr>
              <a:t>Somehow create H</a:t>
            </a:r>
            <a:r>
              <a:rPr lang="en-US" sz="2800" b="1" baseline="-25000" smtClean="0">
                <a:solidFill>
                  <a:srgbClr val="FFCC00"/>
                </a:solidFill>
                <a:cs typeface="Arial" charset="0"/>
              </a:rPr>
              <a:t>2</a:t>
            </a:r>
            <a:r>
              <a:rPr lang="en-US" sz="2800" b="1" baseline="30000" smtClean="0">
                <a:solidFill>
                  <a:srgbClr val="FFCC00"/>
                </a:solidFill>
                <a:cs typeface="Arial" charset="0"/>
              </a:rPr>
              <a:t>+</a:t>
            </a:r>
            <a:r>
              <a:rPr lang="en-US" sz="2800" b="1" smtClean="0">
                <a:solidFill>
                  <a:srgbClr val="FFCC00"/>
                </a:solidFill>
                <a:cs typeface="Arial" charset="0"/>
              </a:rPr>
              <a:t> in a volume V ≈ 1 mm</a:t>
            </a:r>
            <a:r>
              <a:rPr lang="en-US" sz="2800" b="1" baseline="30000" smtClean="0">
                <a:solidFill>
                  <a:srgbClr val="FFCC00"/>
                </a:solidFill>
                <a:cs typeface="Arial" charset="0"/>
              </a:rPr>
              <a:t>3</a:t>
            </a:r>
            <a:r>
              <a:rPr lang="en-US" sz="2800" b="1" smtClean="0">
                <a:solidFill>
                  <a:srgbClr val="FFCC00"/>
                </a:solidFill>
                <a:cs typeface="Arial" charset="0"/>
              </a:rPr>
              <a:t>.</a:t>
            </a:r>
          </a:p>
          <a:p>
            <a:pPr eaLnBrk="1" hangingPunct="1"/>
            <a:endParaRPr lang="en-US" sz="1400" b="1" smtClean="0">
              <a:solidFill>
                <a:srgbClr val="FFCC00"/>
              </a:solidFill>
              <a:cs typeface="Arial" charset="0"/>
            </a:endParaRPr>
          </a:p>
          <a:p>
            <a:pPr eaLnBrk="1" hangingPunct="1"/>
            <a:r>
              <a:rPr lang="en-US" sz="2800" b="1" smtClean="0">
                <a:solidFill>
                  <a:srgbClr val="FFCC00"/>
                </a:solidFill>
                <a:cs typeface="Arial" charset="0"/>
              </a:rPr>
              <a:t>Rate coefficient </a:t>
            </a:r>
            <a:r>
              <a:rPr lang="el-GR" sz="2800" b="1" smtClean="0">
                <a:solidFill>
                  <a:srgbClr val="FFCC00"/>
                </a:solidFill>
                <a:cs typeface="Arial" charset="0"/>
              </a:rPr>
              <a:t>α</a:t>
            </a:r>
            <a:r>
              <a:rPr lang="en-US" sz="2800" b="1" smtClean="0">
                <a:solidFill>
                  <a:srgbClr val="FFCC00"/>
                </a:solidFill>
                <a:cs typeface="Arial" charset="0"/>
              </a:rPr>
              <a:t> ≈ 10</a:t>
            </a:r>
            <a:r>
              <a:rPr lang="en-US" sz="2800" b="1" baseline="30000" smtClean="0">
                <a:solidFill>
                  <a:srgbClr val="FFCC00"/>
                </a:solidFill>
                <a:cs typeface="Arial" charset="0"/>
              </a:rPr>
              <a:t>-33</a:t>
            </a:r>
            <a:r>
              <a:rPr lang="en-US" sz="2800" b="1" smtClean="0">
                <a:solidFill>
                  <a:srgbClr val="FFCC00"/>
                </a:solidFill>
                <a:cs typeface="Arial" charset="0"/>
              </a:rPr>
              <a:t> – 10</a:t>
            </a:r>
            <a:r>
              <a:rPr lang="en-US" sz="2800" b="1" baseline="30000" smtClean="0">
                <a:solidFill>
                  <a:srgbClr val="FFCC00"/>
                </a:solidFill>
                <a:cs typeface="Arial" charset="0"/>
              </a:rPr>
              <a:t>-30</a:t>
            </a:r>
            <a:r>
              <a:rPr lang="en-US" sz="2800" b="1" smtClean="0">
                <a:solidFill>
                  <a:srgbClr val="FFCC00"/>
                </a:solidFill>
                <a:cs typeface="Arial" charset="0"/>
              </a:rPr>
              <a:t> cm</a:t>
            </a:r>
            <a:r>
              <a:rPr lang="en-US" sz="2800" b="1" baseline="30000" smtClean="0">
                <a:solidFill>
                  <a:srgbClr val="FFCC00"/>
                </a:solidFill>
                <a:cs typeface="Arial" charset="0"/>
              </a:rPr>
              <a:t>6</a:t>
            </a:r>
            <a:r>
              <a:rPr lang="en-US" sz="2800" b="1" smtClean="0">
                <a:solidFill>
                  <a:srgbClr val="FFCC00"/>
                </a:solidFill>
                <a:cs typeface="Arial" charset="0"/>
              </a:rPr>
              <a:t> s</a:t>
            </a:r>
            <a:r>
              <a:rPr lang="en-US" sz="2800" b="1" baseline="30000" smtClean="0">
                <a:solidFill>
                  <a:srgbClr val="FFCC00"/>
                </a:solidFill>
                <a:cs typeface="Arial" charset="0"/>
              </a:rPr>
              <a:t>-1</a:t>
            </a:r>
            <a:r>
              <a:rPr lang="en-US" sz="2800" b="1" smtClean="0">
                <a:solidFill>
                  <a:srgbClr val="FFCC00"/>
                </a:solidFill>
                <a:cs typeface="Arial" charset="0"/>
              </a:rPr>
              <a:t>.</a:t>
            </a:r>
            <a:endParaRPr lang="en-US" sz="2800" b="1" baseline="30000" smtClean="0">
              <a:solidFill>
                <a:srgbClr val="FFCC00"/>
              </a:solidFill>
              <a:cs typeface="Arial" charset="0"/>
            </a:endParaRPr>
          </a:p>
          <a:p>
            <a:pPr eaLnBrk="1" hangingPunct="1"/>
            <a:endParaRPr lang="en-US" sz="1400" b="1" smtClean="0">
              <a:solidFill>
                <a:srgbClr val="FFCC00"/>
              </a:solidFill>
              <a:cs typeface="Arial" charset="0"/>
            </a:endParaRPr>
          </a:p>
          <a:p>
            <a:pPr eaLnBrk="1" hangingPunct="1"/>
            <a:r>
              <a:rPr lang="en-US" sz="2800" b="1" smtClean="0">
                <a:solidFill>
                  <a:srgbClr val="FFCC00"/>
                </a:solidFill>
                <a:cs typeface="Arial" charset="0"/>
              </a:rPr>
              <a:t>R = </a:t>
            </a:r>
            <a:r>
              <a:rPr lang="el-GR" sz="2800" b="1" smtClean="0">
                <a:solidFill>
                  <a:srgbClr val="FFCC00"/>
                </a:solidFill>
                <a:cs typeface="Arial" charset="0"/>
              </a:rPr>
              <a:t>α</a:t>
            </a:r>
            <a:r>
              <a:rPr lang="en-US" sz="2800" b="1" smtClean="0">
                <a:solidFill>
                  <a:srgbClr val="FFCC00"/>
                </a:solidFill>
                <a:cs typeface="Arial" charset="0"/>
              </a:rPr>
              <a:t>n</a:t>
            </a:r>
            <a:r>
              <a:rPr lang="en-US" sz="2800" b="1" baseline="-25000" smtClean="0">
                <a:solidFill>
                  <a:srgbClr val="FFCC00"/>
                </a:solidFill>
                <a:cs typeface="Arial" charset="0"/>
              </a:rPr>
              <a:t>H</a:t>
            </a:r>
            <a:r>
              <a:rPr lang="en-US" sz="2800" b="1" baseline="30000" smtClean="0">
                <a:solidFill>
                  <a:srgbClr val="FFCC00"/>
                </a:solidFill>
                <a:cs typeface="Arial" charset="0"/>
              </a:rPr>
              <a:t>3</a:t>
            </a:r>
            <a:r>
              <a:rPr lang="en-US" sz="2800" b="1" smtClean="0">
                <a:solidFill>
                  <a:srgbClr val="FFCC00"/>
                </a:solidFill>
                <a:cs typeface="Arial" charset="0"/>
              </a:rPr>
              <a:t>V and for R = 1 s</a:t>
            </a:r>
            <a:r>
              <a:rPr lang="en-US" sz="2800" b="1" baseline="30000" smtClean="0">
                <a:solidFill>
                  <a:srgbClr val="FFCC00"/>
                </a:solidFill>
                <a:cs typeface="Arial" charset="0"/>
              </a:rPr>
              <a:t>-1</a:t>
            </a:r>
            <a:r>
              <a:rPr lang="en-US" sz="2800" b="1" smtClean="0">
                <a:solidFill>
                  <a:srgbClr val="FFCC00"/>
                </a:solidFill>
                <a:cs typeface="Arial" charset="0"/>
              </a:rPr>
              <a:t> gives n</a:t>
            </a:r>
            <a:r>
              <a:rPr lang="en-US" sz="2800" b="1" baseline="-25000" smtClean="0">
                <a:solidFill>
                  <a:srgbClr val="FFCC00"/>
                </a:solidFill>
                <a:cs typeface="Arial" charset="0"/>
              </a:rPr>
              <a:t>H</a:t>
            </a:r>
            <a:r>
              <a:rPr lang="en-US" sz="2800" b="1" smtClean="0">
                <a:solidFill>
                  <a:srgbClr val="FFCC00"/>
                </a:solidFill>
                <a:cs typeface="Arial" charset="0"/>
              </a:rPr>
              <a:t> ≈ 10</a:t>
            </a:r>
            <a:r>
              <a:rPr lang="en-US" sz="2800" b="1" baseline="30000" smtClean="0">
                <a:solidFill>
                  <a:srgbClr val="FFCC00"/>
                </a:solidFill>
                <a:cs typeface="Arial" charset="0"/>
              </a:rPr>
              <a:t>12</a:t>
            </a:r>
            <a:r>
              <a:rPr lang="en-US" sz="2800" b="1" smtClean="0">
                <a:solidFill>
                  <a:srgbClr val="FFCC00"/>
                </a:solidFill>
                <a:cs typeface="Arial" charset="0"/>
              </a:rPr>
              <a:t> cm</a:t>
            </a:r>
            <a:r>
              <a:rPr lang="en-US" sz="2800" b="1" baseline="30000" smtClean="0">
                <a:solidFill>
                  <a:srgbClr val="FFCC00"/>
                </a:solidFill>
                <a:cs typeface="Arial" charset="0"/>
              </a:rPr>
              <a:t>-3</a:t>
            </a:r>
            <a:r>
              <a:rPr lang="en-US" sz="2800" b="1" smtClean="0">
                <a:solidFill>
                  <a:srgbClr val="FFCC00"/>
                </a:solidFill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ou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775" y="1825625"/>
            <a:ext cx="4594225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9"/>
          <p:cNvSpPr txBox="1">
            <a:spLocks noChangeArrowheads="1"/>
          </p:cNvSpPr>
          <p:nvPr/>
        </p:nvSpPr>
        <p:spPr bwMode="auto">
          <a:xfrm>
            <a:off x="3598863" y="2687638"/>
            <a:ext cx="12747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C00000"/>
                </a:solidFill>
              </a:rPr>
              <a:t>H</a:t>
            </a:r>
            <a:r>
              <a:rPr lang="en-US" sz="1600" b="1">
                <a:solidFill>
                  <a:srgbClr val="C00000"/>
                </a:solidFill>
              </a:rPr>
              <a:t>(0.9)</a:t>
            </a:r>
          </a:p>
        </p:txBody>
      </p:sp>
      <p:sp>
        <p:nvSpPr>
          <p:cNvPr id="8196" name="TextBox 10"/>
          <p:cNvSpPr txBox="1">
            <a:spLocks noChangeArrowheads="1"/>
          </p:cNvSpPr>
          <p:nvPr/>
        </p:nvSpPr>
        <p:spPr bwMode="auto">
          <a:xfrm>
            <a:off x="4492625" y="3713163"/>
            <a:ext cx="1314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He </a:t>
            </a:r>
            <a:r>
              <a:rPr lang="en-US" sz="1600" b="1">
                <a:solidFill>
                  <a:srgbClr val="C00000"/>
                </a:solidFill>
              </a:rPr>
              <a:t>(0.1)</a:t>
            </a:r>
          </a:p>
        </p:txBody>
      </p:sp>
      <p:sp>
        <p:nvSpPr>
          <p:cNvPr id="8197" name="TextBox 11"/>
          <p:cNvSpPr txBox="1">
            <a:spLocks noChangeArrowheads="1"/>
          </p:cNvSpPr>
          <p:nvPr/>
        </p:nvSpPr>
        <p:spPr bwMode="auto">
          <a:xfrm>
            <a:off x="3551238" y="4202113"/>
            <a:ext cx="1014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</a:rPr>
              <a:t>Li </a:t>
            </a:r>
            <a:r>
              <a:rPr lang="en-US" sz="1600" b="1">
                <a:solidFill>
                  <a:srgbClr val="C00000"/>
                </a:solidFill>
              </a:rPr>
              <a:t>(10</a:t>
            </a:r>
            <a:r>
              <a:rPr lang="en-US" sz="1600" b="1" baseline="30000">
                <a:solidFill>
                  <a:srgbClr val="C00000"/>
                </a:solidFill>
              </a:rPr>
              <a:t>-10</a:t>
            </a:r>
            <a:r>
              <a:rPr lang="en-US" sz="1600" b="1">
                <a:solidFill>
                  <a:srgbClr val="C00000"/>
                </a:solidFill>
              </a:rPr>
              <a:t>)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49300" y="1306513"/>
            <a:ext cx="6989763" cy="4879975"/>
            <a:chOff x="578498" y="1306285"/>
            <a:chExt cx="6988629" cy="4879910"/>
          </a:xfrm>
        </p:grpSpPr>
        <p:cxnSp>
          <p:nvCxnSpPr>
            <p:cNvPr id="8216" name="Straight Arrow Connector 14"/>
            <p:cNvCxnSpPr>
              <a:cxnSpLocks noChangeShapeType="1"/>
            </p:cNvCxnSpPr>
            <p:nvPr/>
          </p:nvCxnSpPr>
          <p:spPr bwMode="auto">
            <a:xfrm>
              <a:off x="1865752" y="2061925"/>
              <a:ext cx="1399948" cy="1082661"/>
            </a:xfrm>
            <a:prstGeom prst="straightConnector1">
              <a:avLst/>
            </a:prstGeom>
            <a:noFill/>
            <a:ln w="57150" algn="ctr">
              <a:solidFill>
                <a:srgbClr val="33CCFF"/>
              </a:solidFill>
              <a:round/>
              <a:headEnd/>
              <a:tailEnd type="triangle" w="med" len="med"/>
            </a:ln>
          </p:spPr>
        </p:cxnSp>
        <p:cxnSp>
          <p:nvCxnSpPr>
            <p:cNvPr id="8217" name="Straight Arrow Connector 17"/>
            <p:cNvCxnSpPr>
              <a:cxnSpLocks noChangeShapeType="1"/>
            </p:cNvCxnSpPr>
            <p:nvPr/>
          </p:nvCxnSpPr>
          <p:spPr bwMode="auto">
            <a:xfrm rot="10800000">
              <a:off x="5927505" y="4705077"/>
              <a:ext cx="1061866" cy="781040"/>
            </a:xfrm>
            <a:prstGeom prst="straightConnector1">
              <a:avLst/>
            </a:prstGeom>
            <a:noFill/>
            <a:ln w="57150" algn="ctr">
              <a:solidFill>
                <a:srgbClr val="33CCFF"/>
              </a:solidFill>
              <a:round/>
              <a:headEnd/>
              <a:tailEnd type="triangle" w="med" len="med"/>
            </a:ln>
          </p:spPr>
        </p:cxnSp>
        <p:cxnSp>
          <p:nvCxnSpPr>
            <p:cNvPr id="8218" name="Straight Arrow Connector 18"/>
            <p:cNvCxnSpPr>
              <a:cxnSpLocks noChangeShapeType="1"/>
            </p:cNvCxnSpPr>
            <p:nvPr/>
          </p:nvCxnSpPr>
          <p:spPr bwMode="auto">
            <a:xfrm rot="16200000" flipV="1">
              <a:off x="4298117" y="5399632"/>
              <a:ext cx="1131873" cy="441253"/>
            </a:xfrm>
            <a:prstGeom prst="straightConnector1">
              <a:avLst/>
            </a:prstGeom>
            <a:noFill/>
            <a:ln w="57150" algn="ctr">
              <a:solidFill>
                <a:srgbClr val="33CCFF"/>
              </a:solidFill>
              <a:round/>
              <a:headEnd/>
              <a:tailEnd type="triangle" w="med" len="med"/>
            </a:ln>
          </p:spPr>
        </p:cxnSp>
        <p:cxnSp>
          <p:nvCxnSpPr>
            <p:cNvPr id="8219" name="Straight Arrow Connector 19"/>
            <p:cNvCxnSpPr>
              <a:cxnSpLocks noChangeShapeType="1"/>
            </p:cNvCxnSpPr>
            <p:nvPr/>
          </p:nvCxnSpPr>
          <p:spPr bwMode="auto">
            <a:xfrm flipV="1">
              <a:off x="1781628" y="4693966"/>
              <a:ext cx="1522166" cy="681028"/>
            </a:xfrm>
            <a:prstGeom prst="straightConnector1">
              <a:avLst/>
            </a:prstGeom>
            <a:noFill/>
            <a:ln w="57150" algn="ctr">
              <a:solidFill>
                <a:srgbClr val="33CCFF"/>
              </a:solidFill>
              <a:round/>
              <a:headEnd/>
              <a:tailEnd type="triangle" w="med" len="med"/>
            </a:ln>
          </p:spPr>
        </p:cxnSp>
        <p:cxnSp>
          <p:nvCxnSpPr>
            <p:cNvPr id="8220" name="Straight Arrow Connector 20"/>
            <p:cNvCxnSpPr>
              <a:cxnSpLocks noChangeShapeType="1"/>
            </p:cNvCxnSpPr>
            <p:nvPr/>
          </p:nvCxnSpPr>
          <p:spPr bwMode="auto">
            <a:xfrm rot="10800000" flipV="1">
              <a:off x="6357648" y="3349370"/>
              <a:ext cx="1209479" cy="115886"/>
            </a:xfrm>
            <a:prstGeom prst="straightConnector1">
              <a:avLst/>
            </a:prstGeom>
            <a:noFill/>
            <a:ln w="57150" algn="ctr">
              <a:solidFill>
                <a:srgbClr val="33CCFF"/>
              </a:solidFill>
              <a:round/>
              <a:headEnd/>
              <a:tailEnd type="triangle" w="med" len="med"/>
            </a:ln>
          </p:spPr>
        </p:cxnSp>
        <p:cxnSp>
          <p:nvCxnSpPr>
            <p:cNvPr id="8221" name="Straight Arrow Connector 21"/>
            <p:cNvCxnSpPr>
              <a:cxnSpLocks noChangeShapeType="1"/>
            </p:cNvCxnSpPr>
            <p:nvPr/>
          </p:nvCxnSpPr>
          <p:spPr bwMode="auto">
            <a:xfrm rot="5400000">
              <a:off x="4007645" y="1876989"/>
              <a:ext cx="1219184" cy="77775"/>
            </a:xfrm>
            <a:prstGeom prst="straightConnector1">
              <a:avLst/>
            </a:prstGeom>
            <a:noFill/>
            <a:ln w="57150" algn="ctr">
              <a:solidFill>
                <a:srgbClr val="33CCFF"/>
              </a:solidFill>
              <a:round/>
              <a:headEnd/>
              <a:tailEnd type="triangle" w="med" len="med"/>
            </a:ln>
          </p:spPr>
        </p:cxnSp>
        <p:sp>
          <p:nvSpPr>
            <p:cNvPr id="8222" name="TextBox 29"/>
            <p:cNvSpPr txBox="1">
              <a:spLocks noChangeArrowheads="1"/>
            </p:cNvSpPr>
            <p:nvPr/>
          </p:nvSpPr>
          <p:spPr bwMode="auto">
            <a:xfrm>
              <a:off x="578498" y="1493608"/>
              <a:ext cx="1411059" cy="519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CCFF"/>
                  </a:solidFill>
                </a:rPr>
                <a:t>Gravity</a:t>
              </a:r>
            </a:p>
          </p:txBody>
        </p:sp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689725" y="1174750"/>
            <a:ext cx="2314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CC00"/>
                </a:solidFill>
              </a:rPr>
              <a:t>As volume  decreases temperature increases</a:t>
            </a:r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74613" y="1231900"/>
            <a:ext cx="7881937" cy="5084763"/>
            <a:chOff x="74648" y="1231706"/>
            <a:chExt cx="7882398" cy="5085073"/>
          </a:xfrm>
        </p:grpSpPr>
        <p:cxnSp>
          <p:nvCxnSpPr>
            <p:cNvPr id="8207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4861238" y="2192203"/>
              <a:ext cx="1195461" cy="379434"/>
            </a:xfrm>
            <a:prstGeom prst="straightConnector1">
              <a:avLst/>
            </a:prstGeom>
            <a:noFill/>
            <a:ln w="38100" algn="ctr">
              <a:solidFill>
                <a:srgbClr val="FFCC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8208" name="Straight Arrow Connector 34"/>
            <p:cNvCxnSpPr>
              <a:cxnSpLocks noChangeShapeType="1"/>
            </p:cNvCxnSpPr>
            <p:nvPr/>
          </p:nvCxnSpPr>
          <p:spPr bwMode="auto">
            <a:xfrm flipV="1">
              <a:off x="5408960" y="2970125"/>
              <a:ext cx="2121024" cy="504856"/>
            </a:xfrm>
            <a:prstGeom prst="straightConnector1">
              <a:avLst/>
            </a:prstGeom>
            <a:noFill/>
            <a:ln w="38100" algn="ctr">
              <a:solidFill>
                <a:srgbClr val="FFCC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8209" name="Straight Arrow Connector 35"/>
            <p:cNvCxnSpPr>
              <a:cxnSpLocks noChangeShapeType="1"/>
            </p:cNvCxnSpPr>
            <p:nvPr/>
          </p:nvCxnSpPr>
          <p:spPr bwMode="auto">
            <a:xfrm rot="16200000" flipH="1">
              <a:off x="4642944" y="4726802"/>
              <a:ext cx="1682852" cy="938267"/>
            </a:xfrm>
            <a:prstGeom prst="straightConnector1">
              <a:avLst/>
            </a:prstGeom>
            <a:noFill/>
            <a:ln w="38100" algn="ctr">
              <a:solidFill>
                <a:srgbClr val="FFCC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8210" name="Straight Arrow Connector 36"/>
            <p:cNvCxnSpPr>
              <a:cxnSpLocks noChangeShapeType="1"/>
            </p:cNvCxnSpPr>
            <p:nvPr/>
          </p:nvCxnSpPr>
          <p:spPr bwMode="auto">
            <a:xfrm rot="10800000" flipV="1">
              <a:off x="1266930" y="3273355"/>
              <a:ext cx="2232155" cy="311169"/>
            </a:xfrm>
            <a:prstGeom prst="straightConnector1">
              <a:avLst/>
            </a:prstGeom>
            <a:noFill/>
            <a:ln w="38100" algn="ctr">
              <a:solidFill>
                <a:srgbClr val="FFCC00"/>
              </a:solidFill>
              <a:prstDash val="dash"/>
              <a:round/>
              <a:headEnd/>
              <a:tailEnd type="arrow" w="med" len="med"/>
            </a:ln>
          </p:spPr>
        </p:cxnSp>
        <p:sp>
          <p:nvSpPr>
            <p:cNvPr id="8211" name="TextBox 41"/>
            <p:cNvSpPr txBox="1">
              <a:spLocks noChangeArrowheads="1"/>
            </p:cNvSpPr>
            <p:nvPr/>
          </p:nvSpPr>
          <p:spPr bwMode="auto">
            <a:xfrm>
              <a:off x="1149448" y="3549598"/>
              <a:ext cx="408012" cy="701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4000">
                  <a:solidFill>
                    <a:srgbClr val="FFCC00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endParaRPr lang="en-US" sz="4000">
                <a:solidFill>
                  <a:srgbClr val="FFCC00"/>
                </a:solidFill>
              </a:endParaRPr>
            </a:p>
          </p:txBody>
        </p:sp>
        <p:sp>
          <p:nvSpPr>
            <p:cNvPr id="8212" name="TextBox 42"/>
            <p:cNvSpPr txBox="1">
              <a:spLocks noChangeArrowheads="1"/>
            </p:cNvSpPr>
            <p:nvPr/>
          </p:nvSpPr>
          <p:spPr bwMode="auto">
            <a:xfrm>
              <a:off x="5683613" y="1231706"/>
              <a:ext cx="408011" cy="70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4000">
                  <a:solidFill>
                    <a:srgbClr val="FFCC00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endParaRPr lang="en-US" sz="4000">
                <a:solidFill>
                  <a:srgbClr val="FFCC00"/>
                </a:solidFill>
              </a:endParaRPr>
            </a:p>
          </p:txBody>
        </p:sp>
        <p:sp>
          <p:nvSpPr>
            <p:cNvPr id="8213" name="TextBox 43"/>
            <p:cNvSpPr txBox="1">
              <a:spLocks noChangeArrowheads="1"/>
            </p:cNvSpPr>
            <p:nvPr/>
          </p:nvSpPr>
          <p:spPr bwMode="auto">
            <a:xfrm>
              <a:off x="6013832" y="5615061"/>
              <a:ext cx="408012" cy="70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4000">
                  <a:solidFill>
                    <a:srgbClr val="FFCC00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endParaRPr lang="en-US" sz="4000">
                <a:solidFill>
                  <a:srgbClr val="FFCC00"/>
                </a:solidFill>
              </a:endParaRPr>
            </a:p>
          </p:txBody>
        </p:sp>
        <p:sp>
          <p:nvSpPr>
            <p:cNvPr id="8214" name="TextBox 44"/>
            <p:cNvSpPr txBox="1">
              <a:spLocks noChangeArrowheads="1"/>
            </p:cNvSpPr>
            <p:nvPr/>
          </p:nvSpPr>
          <p:spPr bwMode="auto">
            <a:xfrm>
              <a:off x="7549034" y="2708171"/>
              <a:ext cx="408012" cy="70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4000">
                  <a:solidFill>
                    <a:srgbClr val="FFCC00"/>
                  </a:solidFill>
                  <a:latin typeface="Times New Roman" pitchFamily="18" charset="0"/>
                  <a:cs typeface="Times New Roman" pitchFamily="18" charset="0"/>
                </a:rPr>
                <a:t>γ</a:t>
              </a:r>
              <a:endParaRPr lang="en-US" sz="4000">
                <a:solidFill>
                  <a:srgbClr val="FFCC00"/>
                </a:solidFill>
              </a:endParaRPr>
            </a:p>
          </p:txBody>
        </p:sp>
        <p:sp>
          <p:nvSpPr>
            <p:cNvPr id="8215" name="TextBox 45"/>
            <p:cNvSpPr txBox="1">
              <a:spLocks noChangeArrowheads="1"/>
            </p:cNvSpPr>
            <p:nvPr/>
          </p:nvSpPr>
          <p:spPr bwMode="auto">
            <a:xfrm>
              <a:off x="74648" y="4598999"/>
              <a:ext cx="2789196" cy="954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CC00"/>
                  </a:solidFill>
                </a:rPr>
                <a:t>Cloud cools by</a:t>
              </a:r>
            </a:p>
            <a:p>
              <a:r>
                <a:rPr lang="en-US" b="1" dirty="0">
                  <a:solidFill>
                    <a:srgbClr val="FFCC00"/>
                  </a:solidFill>
                </a:rPr>
                <a:t>H </a:t>
              </a:r>
              <a:r>
                <a:rPr lang="en-US" b="1" dirty="0" smtClean="0">
                  <a:solidFill>
                    <a:srgbClr val="FFCC00"/>
                  </a:solidFill>
                </a:rPr>
                <a:t>Ly</a:t>
              </a:r>
              <a:r>
                <a:rPr lang="el-GR" b="1" dirty="0" smtClean="0">
                  <a:solidFill>
                    <a:srgbClr val="FFCC00"/>
                  </a:solidFill>
                </a:rPr>
                <a:t>α</a:t>
              </a:r>
              <a:r>
                <a:rPr lang="en-US" b="1" dirty="0" smtClean="0">
                  <a:solidFill>
                    <a:srgbClr val="FFCC00"/>
                  </a:solidFill>
                </a:rPr>
                <a:t> radiation</a:t>
              </a:r>
              <a:endParaRPr lang="en-US" b="1" dirty="0">
                <a:solidFill>
                  <a:srgbClr val="FFCC00"/>
                </a:solidFill>
              </a:endParaRP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-122239" y="5427658"/>
            <a:ext cx="2686954" cy="584775"/>
            <a:chOff x="6265736" y="5809614"/>
            <a:chExt cx="2686444" cy="584614"/>
          </a:xfrm>
        </p:grpSpPr>
        <p:sp>
          <p:nvSpPr>
            <p:cNvPr id="8205" name="TextBox 53"/>
            <p:cNvSpPr txBox="1">
              <a:spLocks noChangeArrowheads="1"/>
            </p:cNvSpPr>
            <p:nvPr/>
          </p:nvSpPr>
          <p:spPr bwMode="auto">
            <a:xfrm>
              <a:off x="6265736" y="5809614"/>
              <a:ext cx="2686444" cy="584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66CCFF"/>
                  </a:solidFill>
                </a:rPr>
                <a:t>  </a:t>
              </a:r>
              <a:r>
                <a:rPr lang="en-US" b="1" dirty="0">
                  <a:solidFill>
                    <a:srgbClr val="FFCC00"/>
                  </a:solidFill>
                </a:rPr>
                <a:t>T </a:t>
              </a:r>
              <a:r>
                <a:rPr lang="en-US" dirty="0">
                  <a:solidFill>
                    <a:srgbClr val="FFCC00"/>
                  </a:solidFill>
                </a:rPr>
                <a:t>       </a:t>
              </a:r>
              <a:r>
                <a:rPr lang="en-US" b="1" dirty="0" smtClean="0">
                  <a:solidFill>
                    <a:srgbClr val="FFCC00"/>
                  </a:solidFill>
                </a:rPr>
                <a:t>8,000 </a:t>
              </a:r>
              <a:r>
                <a:rPr lang="en-US" b="1" dirty="0">
                  <a:solidFill>
                    <a:srgbClr val="FFCC00"/>
                  </a:solidFill>
                </a:rPr>
                <a:t>K</a:t>
              </a:r>
              <a:endParaRPr lang="en-US" dirty="0">
                <a:solidFill>
                  <a:srgbClr val="FFCC00"/>
                </a:solidFill>
              </a:endParaRPr>
            </a:p>
          </p:txBody>
        </p:sp>
        <p:cxnSp>
          <p:nvCxnSpPr>
            <p:cNvPr id="8206" name="Straight Arrow Connector 54"/>
            <p:cNvCxnSpPr>
              <a:cxnSpLocks noChangeShapeType="1"/>
            </p:cNvCxnSpPr>
            <p:nvPr/>
          </p:nvCxnSpPr>
          <p:spPr bwMode="auto">
            <a:xfrm>
              <a:off x="6895853" y="6087349"/>
              <a:ext cx="625356" cy="1588"/>
            </a:xfrm>
            <a:prstGeom prst="straightConnector1">
              <a:avLst/>
            </a:prstGeom>
            <a:noFill/>
            <a:ln w="57150" algn="ctr">
              <a:solidFill>
                <a:srgbClr val="FFCC00"/>
              </a:solidFill>
              <a:round/>
              <a:headEnd/>
              <a:tailEnd type="triangle" w="med" len="med"/>
            </a:ln>
          </p:spPr>
        </p:cxnSp>
      </p:grpSp>
      <p:sp>
        <p:nvSpPr>
          <p:cNvPr id="8202" name="Text Box 6"/>
          <p:cNvSpPr txBox="1">
            <a:spLocks noChangeArrowheads="1"/>
          </p:cNvSpPr>
          <p:nvPr/>
        </p:nvSpPr>
        <p:spPr bwMode="auto">
          <a:xfrm>
            <a:off x="50800" y="201613"/>
            <a:ext cx="899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54CC54"/>
                </a:solidFill>
              </a:rPr>
              <a:t>Structure formation in the early universe</a:t>
            </a:r>
            <a:endParaRPr lang="de-DE" sz="3600" b="1">
              <a:solidFill>
                <a:srgbClr val="54CC54"/>
              </a:solidFill>
            </a:endParaRPr>
          </a:p>
        </p:txBody>
      </p:sp>
      <p:sp>
        <p:nvSpPr>
          <p:cNvPr id="166949" name="Rectangle 37"/>
          <p:cNvSpPr>
            <a:spLocks noChangeArrowheads="1"/>
          </p:cNvSpPr>
          <p:nvPr/>
        </p:nvSpPr>
        <p:spPr bwMode="auto">
          <a:xfrm>
            <a:off x="74613" y="6029325"/>
            <a:ext cx="528796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CCFF"/>
                </a:solidFill>
              </a:rPr>
              <a:t>What happens below 8,000 K?</a:t>
            </a: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4446588" y="3081338"/>
            <a:ext cx="1104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</a:rPr>
              <a:t>H</a:t>
            </a:r>
            <a:r>
              <a:rPr lang="en-US" sz="1800" b="1" baseline="-25000">
                <a:solidFill>
                  <a:srgbClr val="C00000"/>
                </a:solidFill>
              </a:rPr>
              <a:t>2</a:t>
            </a:r>
            <a:r>
              <a:rPr lang="en-US" sz="1800" b="1">
                <a:solidFill>
                  <a:srgbClr val="C00000"/>
                </a:solidFill>
              </a:rPr>
              <a:t> </a:t>
            </a:r>
            <a:r>
              <a:rPr lang="en-US" sz="1600" b="1">
                <a:solidFill>
                  <a:srgbClr val="C00000"/>
                </a:solidFill>
              </a:rPr>
              <a:t>(.01%)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66949" grpId="0"/>
      <p:bldP spid="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90525"/>
            <a:ext cx="8839200" cy="811213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54CC54"/>
                </a:solidFill>
                <a:cs typeface="Arial" charset="0"/>
              </a:rPr>
              <a:t>How to generate </a:t>
            </a:r>
            <a:r>
              <a:rPr lang="en-US" sz="3600" b="1" dirty="0" err="1" smtClean="0">
                <a:solidFill>
                  <a:srgbClr val="54CC54"/>
                </a:solidFill>
                <a:cs typeface="Arial" charset="0"/>
              </a:rPr>
              <a:t>n</a:t>
            </a:r>
            <a:r>
              <a:rPr lang="en-US" sz="3600" b="1" baseline="-25000" dirty="0" err="1" smtClean="0">
                <a:solidFill>
                  <a:srgbClr val="54CC54"/>
                </a:solidFill>
                <a:cs typeface="Arial" charset="0"/>
              </a:rPr>
              <a:t>H</a:t>
            </a:r>
            <a:r>
              <a:rPr lang="en-US" sz="3600" b="1" dirty="0" smtClean="0">
                <a:solidFill>
                  <a:srgbClr val="54CC54"/>
                </a:solidFill>
                <a:cs typeface="Arial" charset="0"/>
              </a:rPr>
              <a:t> ≈ 10</a:t>
            </a:r>
            <a:r>
              <a:rPr lang="en-US" sz="3600" b="1" baseline="30000" dirty="0" smtClean="0">
                <a:solidFill>
                  <a:srgbClr val="54CC54"/>
                </a:solidFill>
                <a:cs typeface="Arial" charset="0"/>
              </a:rPr>
              <a:t>12</a:t>
            </a:r>
            <a:r>
              <a:rPr lang="en-US" sz="3600" b="1" dirty="0" smtClean="0">
                <a:solidFill>
                  <a:srgbClr val="54CC54"/>
                </a:solidFill>
                <a:cs typeface="Arial" charset="0"/>
              </a:rPr>
              <a:t> cm</a:t>
            </a:r>
            <a:r>
              <a:rPr lang="en-US" sz="3600" b="1" baseline="30000" dirty="0" smtClean="0">
                <a:solidFill>
                  <a:srgbClr val="54CC54"/>
                </a:solidFill>
                <a:cs typeface="Arial" charset="0"/>
              </a:rPr>
              <a:t>-3</a:t>
            </a:r>
            <a:r>
              <a:rPr lang="en-US" sz="3600" b="1" dirty="0" smtClean="0">
                <a:solidFill>
                  <a:srgbClr val="54CC54"/>
                </a:solidFill>
                <a:cs typeface="Arial" charset="0"/>
              </a:rPr>
              <a:t> ?</a:t>
            </a:r>
            <a:br>
              <a:rPr lang="en-US" sz="3600" b="1" dirty="0" smtClean="0">
                <a:solidFill>
                  <a:srgbClr val="54CC54"/>
                </a:solidFill>
                <a:cs typeface="Arial" charset="0"/>
              </a:rPr>
            </a:br>
            <a:endParaRPr lang="en-US" sz="3600" b="1" dirty="0" smtClean="0">
              <a:solidFill>
                <a:srgbClr val="54CC54"/>
              </a:solidFill>
              <a:cs typeface="Arial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0" y="900113"/>
            <a:ext cx="45593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b="1" kern="0" dirty="0">
                <a:solidFill>
                  <a:srgbClr val="FFCC00"/>
                </a:solidFill>
              </a:rPr>
              <a:t>Compressed spin polarized H</a:t>
            </a:r>
          </a:p>
          <a:p>
            <a:pPr marL="742950" lvl="1" indent="-285750" eaLnBrk="0" hangingPunct="0">
              <a:spcBef>
                <a:spcPts val="0"/>
              </a:spcBef>
              <a:buFontTx/>
              <a:buChar char="–"/>
              <a:defRPr/>
            </a:pPr>
            <a:r>
              <a:rPr lang="en-US" sz="2400" b="1" kern="0" dirty="0">
                <a:solidFill>
                  <a:srgbClr val="FFCC00"/>
                </a:solidFill>
              </a:rPr>
              <a:t>T ~ 600 </a:t>
            </a:r>
            <a:r>
              <a:rPr lang="en-US" sz="2400" b="1" kern="0" dirty="0" err="1">
                <a:solidFill>
                  <a:srgbClr val="FFCC00"/>
                </a:solidFill>
              </a:rPr>
              <a:t>mK</a:t>
            </a:r>
            <a:r>
              <a:rPr lang="en-US" sz="2400" b="1" kern="0" dirty="0">
                <a:solidFill>
                  <a:srgbClr val="FFCC00"/>
                </a:solidFill>
              </a:rPr>
              <a:t> is too low.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en-US" sz="1400" b="1" kern="0" dirty="0">
              <a:solidFill>
                <a:srgbClr val="FFCC00"/>
              </a:solidFill>
              <a:latin typeface="+mn-lt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b="1" kern="0" dirty="0">
                <a:solidFill>
                  <a:srgbClr val="FFCC00"/>
                </a:solidFill>
                <a:latin typeface="+mn-lt"/>
              </a:rPr>
              <a:t>H Bose-Einstein condensates</a:t>
            </a:r>
          </a:p>
          <a:p>
            <a:pPr marL="742950" lvl="1" indent="-285750" eaLnBrk="0" hangingPunct="0">
              <a:spcBef>
                <a:spcPts val="0"/>
              </a:spcBef>
              <a:buFontTx/>
              <a:buChar char="–"/>
              <a:defRPr/>
            </a:pPr>
            <a:r>
              <a:rPr lang="en-US" sz="2400" b="1" kern="0" dirty="0" err="1">
                <a:solidFill>
                  <a:srgbClr val="FFCC00"/>
                </a:solidFill>
              </a:rPr>
              <a:t>nK</a:t>
            </a:r>
            <a:r>
              <a:rPr lang="en-US" sz="2400" b="1" kern="0" dirty="0">
                <a:solidFill>
                  <a:srgbClr val="FFCC00"/>
                </a:solidFill>
              </a:rPr>
              <a:t> temperatures.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en-US" sz="1400" b="1" kern="0" dirty="0">
              <a:solidFill>
                <a:srgbClr val="FFCC00"/>
              </a:solidFill>
              <a:latin typeface="+mn-lt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b="1" kern="0" dirty="0" err="1">
                <a:solidFill>
                  <a:srgbClr val="FFCC00"/>
                </a:solidFill>
                <a:latin typeface="+mn-lt"/>
              </a:rPr>
              <a:t>Photodetachment</a:t>
            </a:r>
            <a:r>
              <a:rPr lang="en-US" b="1" kern="0" dirty="0">
                <a:solidFill>
                  <a:srgbClr val="FFCC00"/>
                </a:solidFill>
                <a:latin typeface="+mn-lt"/>
              </a:rPr>
              <a:t> of H</a:t>
            </a:r>
            <a:r>
              <a:rPr lang="en-US" b="1" kern="0" baseline="30000" dirty="0">
                <a:solidFill>
                  <a:srgbClr val="FFCC00"/>
                </a:solidFill>
                <a:latin typeface="+mn-lt"/>
              </a:rPr>
              <a:t>-</a:t>
            </a:r>
            <a:endParaRPr lang="en-US" b="1" kern="0" dirty="0">
              <a:solidFill>
                <a:srgbClr val="FFCC00"/>
              </a:solidFill>
              <a:latin typeface="+mn-lt"/>
            </a:endParaRPr>
          </a:p>
          <a:p>
            <a:pPr marL="742950" lvl="1" indent="-285750" eaLnBrk="0" hangingPunct="0">
              <a:spcBef>
                <a:spcPts val="0"/>
              </a:spcBef>
              <a:buFontTx/>
              <a:buChar char="–"/>
              <a:defRPr/>
            </a:pPr>
            <a:r>
              <a:rPr lang="en-US" sz="2400" b="1" kern="0" dirty="0" err="1">
                <a:solidFill>
                  <a:srgbClr val="FFCC00"/>
                </a:solidFill>
                <a:latin typeface="+mn-lt"/>
              </a:rPr>
              <a:t>n</a:t>
            </a:r>
            <a:r>
              <a:rPr lang="en-US" sz="2400" b="1" kern="0" baseline="-25000" dirty="0" err="1">
                <a:solidFill>
                  <a:srgbClr val="FFCC00"/>
                </a:solidFill>
                <a:latin typeface="+mn-lt"/>
              </a:rPr>
              <a:t>H</a:t>
            </a:r>
            <a:r>
              <a:rPr lang="en-US" sz="2400" b="1" kern="0" dirty="0">
                <a:solidFill>
                  <a:srgbClr val="FFCC00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FFCC00"/>
                </a:solidFill>
                <a:cs typeface="Arial" charset="0"/>
              </a:rPr>
              <a:t>≈ 10</a:t>
            </a:r>
            <a:r>
              <a:rPr lang="en-US" sz="2400" b="1" baseline="30000" dirty="0">
                <a:solidFill>
                  <a:srgbClr val="FFCC00"/>
                </a:solidFill>
                <a:cs typeface="Arial" charset="0"/>
              </a:rPr>
              <a:t>3</a:t>
            </a:r>
            <a:r>
              <a:rPr lang="en-US" sz="2400" b="1" dirty="0">
                <a:solidFill>
                  <a:srgbClr val="FFCC00"/>
                </a:solidFill>
                <a:cs typeface="Arial" charset="0"/>
              </a:rPr>
              <a:t> cm</a:t>
            </a:r>
            <a:r>
              <a:rPr lang="en-US" sz="2400" b="1" baseline="30000" dirty="0">
                <a:solidFill>
                  <a:srgbClr val="FFCC00"/>
                </a:solidFill>
                <a:cs typeface="Arial" charset="0"/>
              </a:rPr>
              <a:t>-3</a:t>
            </a:r>
            <a:r>
              <a:rPr lang="en-US" sz="2400" b="1" kern="0" dirty="0">
                <a:solidFill>
                  <a:srgbClr val="FFCC00"/>
                </a:solidFill>
                <a:latin typeface="+mn-lt"/>
              </a:rPr>
              <a:t>.</a:t>
            </a:r>
          </a:p>
          <a:p>
            <a:pPr marL="742950" lvl="1" indent="-285750" eaLnBrk="0" hangingPunct="0">
              <a:spcBef>
                <a:spcPts val="0"/>
              </a:spcBef>
              <a:defRPr/>
            </a:pPr>
            <a:endParaRPr lang="en-US" sz="1400" b="1" kern="0" dirty="0">
              <a:solidFill>
                <a:srgbClr val="FFCC00"/>
              </a:solidFill>
              <a:latin typeface="+mn-lt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b="1" kern="0" dirty="0">
                <a:solidFill>
                  <a:srgbClr val="FFCC00"/>
                </a:solidFill>
              </a:rPr>
              <a:t>Discharges</a:t>
            </a:r>
          </a:p>
          <a:p>
            <a:pPr marL="742950" lvl="1" indent="-285750" eaLnBrk="0" hangingPunct="0">
              <a:spcBef>
                <a:spcPts val="0"/>
              </a:spcBef>
              <a:buFontTx/>
              <a:buChar char="–"/>
              <a:defRPr/>
            </a:pPr>
            <a:r>
              <a:rPr lang="en-US" sz="2400" b="1" kern="0" dirty="0">
                <a:solidFill>
                  <a:srgbClr val="FFCC00"/>
                </a:solidFill>
              </a:rPr>
              <a:t>Chemistry too complex.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560888" y="889000"/>
            <a:ext cx="456088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b="1" kern="0" dirty="0" err="1">
                <a:solidFill>
                  <a:srgbClr val="FFCC00"/>
                </a:solidFill>
              </a:rPr>
              <a:t>Tokamak</a:t>
            </a:r>
            <a:r>
              <a:rPr lang="en-US" b="1" kern="0" dirty="0">
                <a:solidFill>
                  <a:srgbClr val="FFCC00"/>
                </a:solidFill>
              </a:rPr>
              <a:t> neutral beam injectors</a:t>
            </a:r>
          </a:p>
          <a:p>
            <a:pPr marL="742950" lvl="1" indent="-285750" eaLnBrk="0" hangingPunct="0">
              <a:spcBef>
                <a:spcPts val="0"/>
              </a:spcBef>
              <a:buFontTx/>
              <a:buChar char="–"/>
              <a:defRPr/>
            </a:pPr>
            <a:r>
              <a:rPr lang="en-US" sz="2400" b="1" kern="0" dirty="0" err="1">
                <a:solidFill>
                  <a:srgbClr val="FFCC00"/>
                </a:solidFill>
              </a:rPr>
              <a:t>n</a:t>
            </a:r>
            <a:r>
              <a:rPr lang="en-US" sz="2400" b="1" kern="0" baseline="-25000" dirty="0" err="1">
                <a:solidFill>
                  <a:srgbClr val="FFCC00"/>
                </a:solidFill>
              </a:rPr>
              <a:t>H</a:t>
            </a:r>
            <a:r>
              <a:rPr lang="en-US" sz="2400" b="1" kern="0" dirty="0">
                <a:solidFill>
                  <a:srgbClr val="FFCC00"/>
                </a:solidFill>
              </a:rPr>
              <a:t> </a:t>
            </a:r>
            <a:r>
              <a:rPr lang="en-US" sz="2400" b="1" dirty="0">
                <a:solidFill>
                  <a:srgbClr val="FFCC00"/>
                </a:solidFill>
                <a:cs typeface="Arial" charset="0"/>
              </a:rPr>
              <a:t>&lt; </a:t>
            </a:r>
            <a:r>
              <a:rPr lang="en-US" sz="2400" b="1" kern="0" dirty="0">
                <a:solidFill>
                  <a:srgbClr val="FFCC00"/>
                </a:solidFill>
              </a:rPr>
              <a:t>10</a:t>
            </a:r>
            <a:r>
              <a:rPr lang="en-US" sz="2400" b="1" kern="0" baseline="30000" dirty="0">
                <a:solidFill>
                  <a:srgbClr val="FFCC00"/>
                </a:solidFill>
              </a:rPr>
              <a:t>10</a:t>
            </a:r>
            <a:r>
              <a:rPr lang="en-US" sz="2400" b="1" kern="0" dirty="0">
                <a:solidFill>
                  <a:srgbClr val="FFCC00"/>
                </a:solidFill>
              </a:rPr>
              <a:t> cm</a:t>
            </a:r>
            <a:r>
              <a:rPr lang="en-US" sz="2400" b="1" kern="0" baseline="30000" dirty="0">
                <a:solidFill>
                  <a:srgbClr val="FFCC00"/>
                </a:solidFill>
              </a:rPr>
              <a:t>-3</a:t>
            </a:r>
            <a:r>
              <a:rPr lang="en-US" sz="2400" b="1" kern="0" dirty="0">
                <a:solidFill>
                  <a:srgbClr val="FFCC00"/>
                </a:solidFill>
              </a:rPr>
              <a:t> (70% pure).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en-US" sz="1400" b="1" kern="0" dirty="0">
              <a:solidFill>
                <a:srgbClr val="FFCC00"/>
              </a:solidFill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b="1" kern="0" dirty="0">
                <a:solidFill>
                  <a:srgbClr val="FFCC00"/>
                </a:solidFill>
              </a:rPr>
              <a:t>Cracked atom source</a:t>
            </a:r>
            <a:endParaRPr lang="en-US" sz="2400" b="1" kern="0" dirty="0">
              <a:solidFill>
                <a:srgbClr val="FFCC00"/>
              </a:solidFill>
            </a:endParaRPr>
          </a:p>
          <a:p>
            <a:pPr marL="742950" lvl="1" indent="-285750" eaLnBrk="0" hangingPunct="0">
              <a:spcBef>
                <a:spcPts val="0"/>
              </a:spcBef>
              <a:buFontTx/>
              <a:buChar char="–"/>
              <a:defRPr/>
            </a:pPr>
            <a:r>
              <a:rPr lang="en-US" sz="2400" b="1" kern="0" dirty="0" err="1">
                <a:solidFill>
                  <a:srgbClr val="FFCC00"/>
                </a:solidFill>
              </a:rPr>
              <a:t>n</a:t>
            </a:r>
            <a:r>
              <a:rPr lang="en-US" sz="2400" b="1" kern="0" baseline="-25000" dirty="0" err="1">
                <a:solidFill>
                  <a:srgbClr val="FFCC00"/>
                </a:solidFill>
              </a:rPr>
              <a:t>H</a:t>
            </a:r>
            <a:r>
              <a:rPr lang="en-US" sz="2400" b="1" kern="0" dirty="0">
                <a:solidFill>
                  <a:srgbClr val="FFCC00"/>
                </a:solidFill>
              </a:rPr>
              <a:t> </a:t>
            </a:r>
            <a:r>
              <a:rPr lang="en-US" sz="2400" b="1" dirty="0">
                <a:solidFill>
                  <a:srgbClr val="FFCC00"/>
                </a:solidFill>
                <a:cs typeface="Arial" charset="0"/>
              </a:rPr>
              <a:t>&lt; </a:t>
            </a:r>
            <a:r>
              <a:rPr lang="en-US" sz="2400" b="1" kern="0" dirty="0">
                <a:solidFill>
                  <a:srgbClr val="FFCC00"/>
                </a:solidFill>
              </a:rPr>
              <a:t>10</a:t>
            </a:r>
            <a:r>
              <a:rPr lang="en-US" sz="2400" b="1" kern="0" baseline="30000" dirty="0">
                <a:solidFill>
                  <a:srgbClr val="FFCC00"/>
                </a:solidFill>
              </a:rPr>
              <a:t>10</a:t>
            </a:r>
            <a:r>
              <a:rPr lang="en-US" sz="2400" b="1" kern="0" dirty="0">
                <a:solidFill>
                  <a:srgbClr val="FFCC00"/>
                </a:solidFill>
              </a:rPr>
              <a:t> cm</a:t>
            </a:r>
            <a:r>
              <a:rPr lang="en-US" sz="2400" b="1" kern="0" baseline="30000" dirty="0">
                <a:solidFill>
                  <a:srgbClr val="FFCC00"/>
                </a:solidFill>
              </a:rPr>
              <a:t>-3</a:t>
            </a:r>
            <a:r>
              <a:rPr lang="en-US" sz="2400" b="1" kern="0" dirty="0">
                <a:solidFill>
                  <a:srgbClr val="FFCC00"/>
                </a:solidFill>
              </a:rPr>
              <a:t> (99% pure).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en-US" sz="1400" b="1" kern="0" dirty="0">
              <a:solidFill>
                <a:srgbClr val="FFCC00"/>
              </a:solidFill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b="1" kern="0" dirty="0">
                <a:solidFill>
                  <a:srgbClr val="FFCC00"/>
                </a:solidFill>
              </a:rPr>
              <a:t>Pulsed </a:t>
            </a:r>
            <a:r>
              <a:rPr lang="en-US" b="1" kern="0" dirty="0" smtClean="0">
                <a:solidFill>
                  <a:srgbClr val="FFCC00"/>
                </a:solidFill>
              </a:rPr>
              <a:t>gas jet discharges</a:t>
            </a:r>
            <a:endParaRPr lang="en-US" sz="2400" b="1" kern="0" dirty="0">
              <a:solidFill>
                <a:srgbClr val="FFCC00"/>
              </a:solidFill>
            </a:endParaRPr>
          </a:p>
          <a:p>
            <a:pPr marL="742950" lvl="1" indent="-285750" eaLnBrk="0" hangingPunct="0">
              <a:spcBef>
                <a:spcPts val="0"/>
              </a:spcBef>
              <a:buFontTx/>
              <a:buChar char="–"/>
              <a:defRPr/>
            </a:pPr>
            <a:r>
              <a:rPr lang="en-US" sz="2400" b="1" kern="0" dirty="0" err="1">
                <a:solidFill>
                  <a:srgbClr val="FFCC00"/>
                </a:solidFill>
              </a:rPr>
              <a:t>n</a:t>
            </a:r>
            <a:r>
              <a:rPr lang="en-US" sz="2400" b="1" kern="0" baseline="-25000" dirty="0" err="1">
                <a:solidFill>
                  <a:srgbClr val="FFCC00"/>
                </a:solidFill>
              </a:rPr>
              <a:t>H</a:t>
            </a:r>
            <a:r>
              <a:rPr lang="en-US" sz="2400" b="1" kern="0" baseline="30000" dirty="0">
                <a:solidFill>
                  <a:srgbClr val="FFCC00"/>
                </a:solidFill>
              </a:rPr>
              <a:t> </a:t>
            </a:r>
            <a:r>
              <a:rPr lang="en-US" sz="2400" b="1" kern="0" dirty="0">
                <a:solidFill>
                  <a:srgbClr val="FFCC00"/>
                </a:solidFill>
              </a:rPr>
              <a:t>&lt; 10</a:t>
            </a:r>
            <a:r>
              <a:rPr lang="en-US" sz="2400" b="1" kern="0" baseline="30000" dirty="0">
                <a:solidFill>
                  <a:srgbClr val="FFCC00"/>
                </a:solidFill>
              </a:rPr>
              <a:t>10</a:t>
            </a:r>
            <a:r>
              <a:rPr lang="en-US" sz="2400" b="1" kern="0" dirty="0">
                <a:solidFill>
                  <a:srgbClr val="FFCC00"/>
                </a:solidFill>
              </a:rPr>
              <a:t> cm</a:t>
            </a:r>
            <a:r>
              <a:rPr lang="en-US" sz="2400" b="1" kern="0" baseline="30000" dirty="0">
                <a:solidFill>
                  <a:srgbClr val="FFCC00"/>
                </a:solidFill>
              </a:rPr>
              <a:t>-3</a:t>
            </a:r>
            <a:r>
              <a:rPr lang="en-US" sz="2400" b="1" kern="0" dirty="0">
                <a:solidFill>
                  <a:srgbClr val="FFCC00"/>
                </a:solidFill>
              </a:rPr>
              <a:t> (~ 30% pure).</a:t>
            </a:r>
          </a:p>
          <a:p>
            <a:pPr marL="742950" lvl="1" indent="-285750" eaLnBrk="0" hangingPunct="0">
              <a:spcBef>
                <a:spcPts val="0"/>
              </a:spcBef>
              <a:buFontTx/>
              <a:buChar char="–"/>
              <a:defRPr/>
            </a:pPr>
            <a:endParaRPr lang="en-US" sz="1400" b="1" kern="0" dirty="0">
              <a:solidFill>
                <a:srgbClr val="FFCC00"/>
              </a:solidFill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b="1" kern="0" dirty="0">
                <a:solidFill>
                  <a:srgbClr val="33CCFF"/>
                </a:solidFill>
              </a:rPr>
              <a:t>Is it beyond current lab capabilities?</a:t>
            </a: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en-US" sz="1400" b="1" kern="0" dirty="0">
              <a:solidFill>
                <a:srgbClr val="FFCC00"/>
              </a:solidFill>
            </a:endParaRPr>
          </a:p>
          <a:p>
            <a:pPr marL="742950" lvl="1" indent="-285750" eaLnBrk="0" hangingPunct="0">
              <a:spcBef>
                <a:spcPts val="0"/>
              </a:spcBef>
              <a:defRPr/>
            </a:pPr>
            <a:endParaRPr lang="en-US" sz="2400" b="1" kern="0" dirty="0">
              <a:solidFill>
                <a:srgbClr val="FFCC00"/>
              </a:solidFill>
              <a:latin typeface="+mn-lt"/>
            </a:endParaRPr>
          </a:p>
          <a:p>
            <a:pPr marL="342900" indent="-342900" eaLnBrk="0" hangingPunct="0">
              <a:spcBef>
                <a:spcPts val="0"/>
              </a:spcBef>
              <a:buFontTx/>
              <a:buChar char="•"/>
              <a:defRPr/>
            </a:pPr>
            <a:endParaRPr lang="en-US" sz="1400" b="1" kern="0" dirty="0">
              <a:solidFill>
                <a:srgbClr val="FFCC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8575" y="165100"/>
            <a:ext cx="9067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54CC54"/>
                </a:solidFill>
                <a:cs typeface="Arial" charset="0"/>
              </a:rPr>
              <a:t>Conclusions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600200"/>
            <a:ext cx="8820150" cy="4562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CC00"/>
                </a:solidFill>
              </a:rPr>
              <a:t>We have performed the first energy dependent measurements for the H</a:t>
            </a:r>
            <a:r>
              <a:rPr lang="en-US" sz="2800" b="1" baseline="30000" dirty="0" smtClean="0">
                <a:solidFill>
                  <a:srgbClr val="FFCC00"/>
                </a:solidFill>
              </a:rPr>
              <a:t>-</a:t>
            </a:r>
            <a:r>
              <a:rPr lang="en-US" sz="2800" b="1" dirty="0" smtClean="0">
                <a:solidFill>
                  <a:srgbClr val="FFCC00"/>
                </a:solidFill>
              </a:rPr>
              <a:t> + H → H</a:t>
            </a:r>
            <a:r>
              <a:rPr lang="en-US" sz="2800" b="1" baseline="-25000" dirty="0" smtClean="0">
                <a:solidFill>
                  <a:srgbClr val="FFCC00"/>
                </a:solidFill>
              </a:rPr>
              <a:t>2</a:t>
            </a:r>
            <a:r>
              <a:rPr lang="en-US" sz="2800" b="1" dirty="0" smtClean="0">
                <a:solidFill>
                  <a:srgbClr val="FFCC00"/>
                </a:solidFill>
              </a:rPr>
              <a:t> + e</a:t>
            </a:r>
            <a:r>
              <a:rPr lang="en-US" sz="2800" b="1" baseline="30000" dirty="0" smtClean="0">
                <a:solidFill>
                  <a:srgbClr val="FFCC00"/>
                </a:solidFill>
              </a:rPr>
              <a:t>-</a:t>
            </a:r>
            <a:r>
              <a:rPr lang="en-US" sz="2800" b="1" dirty="0" smtClean="0">
                <a:solidFill>
                  <a:srgbClr val="FFCC00"/>
                </a:solidFill>
              </a:rPr>
              <a:t> reaction. </a:t>
            </a:r>
          </a:p>
          <a:p>
            <a:pPr eaLnBrk="1" hangingPunct="1">
              <a:lnSpc>
                <a:spcPct val="90000"/>
              </a:lnSpc>
            </a:pPr>
            <a:endParaRPr lang="en-US" sz="1400" b="1" dirty="0" smtClean="0">
              <a:solidFill>
                <a:srgbClr val="FFCC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33CCFF"/>
                </a:solidFill>
              </a:rPr>
              <a:t>We have resolved the dilemma of the low energy behavior of H</a:t>
            </a:r>
            <a:r>
              <a:rPr lang="en-US" sz="2800" b="1" baseline="30000" dirty="0" smtClean="0">
                <a:solidFill>
                  <a:srgbClr val="33CCFF"/>
                </a:solidFill>
              </a:rPr>
              <a:t>-</a:t>
            </a:r>
            <a:r>
              <a:rPr lang="en-US" sz="2800" b="1" dirty="0" smtClean="0">
                <a:solidFill>
                  <a:srgbClr val="33CCFF"/>
                </a:solidFill>
              </a:rPr>
              <a:t> + H</a:t>
            </a:r>
            <a:r>
              <a:rPr lang="en-US" sz="2800" b="1" baseline="30000" dirty="0" smtClean="0">
                <a:solidFill>
                  <a:srgbClr val="33CCFF"/>
                </a:solidFill>
              </a:rPr>
              <a:t>+</a:t>
            </a:r>
            <a:r>
              <a:rPr lang="en-US" sz="2800" b="1" dirty="0" smtClean="0">
                <a:solidFill>
                  <a:srgbClr val="33CCFF"/>
                </a:solidFill>
              </a:rPr>
              <a:t> → H + H.</a:t>
            </a:r>
          </a:p>
          <a:p>
            <a:pPr eaLnBrk="1" hangingPunct="1">
              <a:lnSpc>
                <a:spcPct val="90000"/>
              </a:lnSpc>
            </a:pPr>
            <a:endParaRPr lang="en-US" sz="1400" b="1" dirty="0" smtClean="0">
              <a:solidFill>
                <a:srgbClr val="33CC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CC00"/>
                </a:solidFill>
              </a:rPr>
              <a:t>Both these results will improve cosmological models for protogalaxy and first star formation.</a:t>
            </a:r>
          </a:p>
          <a:p>
            <a:pPr eaLnBrk="1" hangingPunct="1">
              <a:lnSpc>
                <a:spcPct val="90000"/>
              </a:lnSpc>
            </a:pPr>
            <a:endParaRPr lang="en-US" sz="1400" b="1" dirty="0" smtClean="0">
              <a:solidFill>
                <a:srgbClr val="FFCC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33CCFF"/>
                </a:solidFill>
              </a:rPr>
              <a:t>Experimental studies of H + H + H → H</a:t>
            </a:r>
            <a:r>
              <a:rPr lang="en-US" sz="2800" b="1" baseline="-25000" dirty="0" smtClean="0">
                <a:solidFill>
                  <a:srgbClr val="33CCFF"/>
                </a:solidFill>
              </a:rPr>
              <a:t>2</a:t>
            </a:r>
            <a:r>
              <a:rPr lang="en-US" sz="2800" b="1" dirty="0" smtClean="0">
                <a:solidFill>
                  <a:srgbClr val="33CCFF"/>
                </a:solidFill>
              </a:rPr>
              <a:t> + H seem just beyond current technical capabilities.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8150" y="233363"/>
            <a:ext cx="8229600" cy="573087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54CC54"/>
                </a:solidFill>
                <a:cs typeface="Arial" charset="0"/>
              </a:rPr>
              <a:t>Collaborators</a:t>
            </a: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5768975" y="5548313"/>
            <a:ext cx="31273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1800" b="1">
                <a:solidFill>
                  <a:schemeClr val="bg1"/>
                </a:solidFill>
              </a:rPr>
              <a:t>C. C. Havener</a:t>
            </a:r>
          </a:p>
          <a:p>
            <a:pPr marL="457200" indent="-457200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US" sz="1800" b="1" i="1">
                <a:solidFill>
                  <a:schemeClr val="bg1"/>
                </a:solidFill>
              </a:rPr>
              <a:t>Oak Ridge National Lab</a:t>
            </a:r>
          </a:p>
        </p:txBody>
      </p:sp>
      <p:pic>
        <p:nvPicPr>
          <p:cNvPr id="5734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6475" y="5511800"/>
            <a:ext cx="881063" cy="60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735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50" y="5461000"/>
            <a:ext cx="909638" cy="70167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  <p:sp>
        <p:nvSpPr>
          <p:cNvPr id="57351" name="Text Box 9"/>
          <p:cNvSpPr txBox="1">
            <a:spLocks noChangeArrowheads="1"/>
          </p:cNvSpPr>
          <p:nvPr/>
        </p:nvSpPr>
        <p:spPr bwMode="auto">
          <a:xfrm>
            <a:off x="1189038" y="5434013"/>
            <a:ext cx="354488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1800" b="1">
                <a:solidFill>
                  <a:schemeClr val="bg1"/>
                </a:solidFill>
              </a:rPr>
              <a:t>M. Rappaport</a:t>
            </a:r>
          </a:p>
          <a:p>
            <a:pPr marL="457200" indent="-457200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US" sz="1800" b="1" i="1">
                <a:solidFill>
                  <a:schemeClr val="bg1"/>
                </a:solidFill>
              </a:rPr>
              <a:t>Weizmann Institute of Science, </a:t>
            </a:r>
          </a:p>
          <a:p>
            <a:pPr marL="457200" indent="-457200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US" sz="1800" b="1" i="1">
                <a:solidFill>
                  <a:schemeClr val="bg1"/>
                </a:solidFill>
              </a:rPr>
              <a:t>Rehovot, Israel</a:t>
            </a:r>
          </a:p>
        </p:txBody>
      </p:sp>
      <p:pic>
        <p:nvPicPr>
          <p:cNvPr id="57354" name="Picture 17" descr="Heidelber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550" y="4500563"/>
            <a:ext cx="8842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5" name="Text Box 9"/>
          <p:cNvSpPr txBox="1">
            <a:spLocks noChangeArrowheads="1"/>
          </p:cNvSpPr>
          <p:nvPr/>
        </p:nvSpPr>
        <p:spPr bwMode="auto">
          <a:xfrm>
            <a:off x="1209675" y="4541838"/>
            <a:ext cx="31416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1800" b="1">
                <a:solidFill>
                  <a:srgbClr val="FFCC00"/>
                </a:solidFill>
              </a:rPr>
              <a:t>Simon C. O. Glover</a:t>
            </a:r>
          </a:p>
          <a:p>
            <a:pPr marL="457200" indent="-457200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US" sz="1800" b="1" i="1">
                <a:solidFill>
                  <a:schemeClr val="bg1"/>
                </a:solidFill>
                <a:cs typeface="Arial" charset="0"/>
              </a:rPr>
              <a:t>Universität Heidelberg,</a:t>
            </a:r>
          </a:p>
          <a:p>
            <a:pPr marL="457200" indent="-457200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US" sz="1800" b="1" i="1">
                <a:solidFill>
                  <a:schemeClr val="bg1"/>
                </a:solidFill>
                <a:cs typeface="Arial" charset="0"/>
              </a:rPr>
              <a:t>Germany</a:t>
            </a:r>
          </a:p>
        </p:txBody>
      </p:sp>
      <p:pic>
        <p:nvPicPr>
          <p:cNvPr id="57356" name="Picture 19" descr="Seal_of_Charles_University_of_Prag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8538" y="4508500"/>
            <a:ext cx="852487" cy="827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7357" name="Text Box 9"/>
          <p:cNvSpPr txBox="1">
            <a:spLocks noChangeArrowheads="1"/>
          </p:cNvSpPr>
          <p:nvPr/>
        </p:nvSpPr>
        <p:spPr bwMode="auto">
          <a:xfrm>
            <a:off x="5743575" y="4525963"/>
            <a:ext cx="31416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1800" b="1">
                <a:solidFill>
                  <a:srgbClr val="FFCC00"/>
                </a:solidFill>
              </a:rPr>
              <a:t>Martin </a:t>
            </a:r>
            <a:r>
              <a:rPr lang="en-US" sz="1800" b="1">
                <a:solidFill>
                  <a:srgbClr val="FFCC00"/>
                </a:solidFill>
                <a:cs typeface="Arial" charset="0"/>
              </a:rPr>
              <a:t>Čížek</a:t>
            </a:r>
          </a:p>
          <a:p>
            <a:pPr marL="457200" indent="-457200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US" sz="1800" b="1" i="1">
                <a:solidFill>
                  <a:schemeClr val="bg1"/>
                </a:solidFill>
              </a:rPr>
              <a:t>Charles University</a:t>
            </a:r>
            <a:r>
              <a:rPr lang="en-US" sz="1800" b="1" i="1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marL="457200" indent="-457200"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US" sz="1800" b="1" i="1">
                <a:solidFill>
                  <a:schemeClr val="bg1"/>
                </a:solidFill>
                <a:cs typeface="Arial" charset="0"/>
              </a:rPr>
              <a:t>Prague, Czech Republic</a:t>
            </a:r>
          </a:p>
        </p:txBody>
      </p:sp>
      <p:sp>
        <p:nvSpPr>
          <p:cNvPr id="57358" name="Text Box 3"/>
          <p:cNvSpPr txBox="1">
            <a:spLocks noChangeArrowheads="1"/>
          </p:cNvSpPr>
          <p:nvPr/>
        </p:nvSpPr>
        <p:spPr bwMode="auto">
          <a:xfrm>
            <a:off x="1798638" y="1598613"/>
            <a:ext cx="7207250" cy="1108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2400" b="1" dirty="0" err="1">
                <a:solidFill>
                  <a:srgbClr val="FFCC00"/>
                </a:solidFill>
              </a:rPr>
              <a:t>Hjalmar</a:t>
            </a:r>
            <a:r>
              <a:rPr lang="en-GB" sz="2400" b="1" dirty="0">
                <a:solidFill>
                  <a:srgbClr val="FFCC00"/>
                </a:solidFill>
              </a:rPr>
              <a:t> </a:t>
            </a:r>
            <a:r>
              <a:rPr lang="en-GB" sz="2400" b="1" dirty="0" err="1">
                <a:solidFill>
                  <a:srgbClr val="FFCC00"/>
                </a:solidFill>
              </a:rPr>
              <a:t>Bruhns</a:t>
            </a:r>
            <a:r>
              <a:rPr lang="en-GB" sz="2400" b="1" dirty="0">
                <a:solidFill>
                  <a:srgbClr val="FFCC00"/>
                </a:solidFill>
              </a:rPr>
              <a:t>, </a:t>
            </a:r>
            <a:r>
              <a:rPr lang="en-GB" sz="2400" b="1" dirty="0" err="1">
                <a:solidFill>
                  <a:srgbClr val="FFCC00"/>
                </a:solidFill>
              </a:rPr>
              <a:t>Holger</a:t>
            </a:r>
            <a:r>
              <a:rPr lang="en-GB" sz="2400" b="1" dirty="0">
                <a:solidFill>
                  <a:srgbClr val="FFCC00"/>
                </a:solidFill>
              </a:rPr>
              <a:t> </a:t>
            </a:r>
            <a:r>
              <a:rPr lang="en-GB" sz="2400" b="1" dirty="0" err="1">
                <a:solidFill>
                  <a:srgbClr val="FFCC00"/>
                </a:solidFill>
              </a:rPr>
              <a:t>Kreckel</a:t>
            </a:r>
            <a:r>
              <a:rPr lang="en-GB" sz="2400" b="1" dirty="0">
                <a:solidFill>
                  <a:srgbClr val="FFCC00"/>
                </a:solidFill>
              </a:rPr>
              <a:t>, </a:t>
            </a:r>
            <a:r>
              <a:rPr lang="en-GB" sz="2400" b="1" dirty="0">
                <a:solidFill>
                  <a:schemeClr val="bg1"/>
                </a:solidFill>
              </a:rPr>
              <a:t>M. </a:t>
            </a:r>
            <a:r>
              <a:rPr lang="en-GB" sz="2400" b="1" dirty="0" err="1">
                <a:solidFill>
                  <a:schemeClr val="bg1"/>
                </a:solidFill>
              </a:rPr>
              <a:t>Lestinsky</a:t>
            </a:r>
            <a:r>
              <a:rPr lang="en-GB" sz="2400" b="1" dirty="0">
                <a:solidFill>
                  <a:schemeClr val="bg1"/>
                </a:solidFill>
              </a:rPr>
              <a:t>, </a:t>
            </a:r>
          </a:p>
          <a:p>
            <a: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2400" b="1" dirty="0">
                <a:solidFill>
                  <a:srgbClr val="FFCC00"/>
                </a:solidFill>
              </a:rPr>
              <a:t>K</a:t>
            </a:r>
            <a:r>
              <a:rPr lang="en-GB" sz="2400" b="1" dirty="0">
                <a:solidFill>
                  <a:srgbClr val="33CCFF"/>
                </a:solidFill>
              </a:rPr>
              <a:t>e</a:t>
            </a:r>
            <a:r>
              <a:rPr lang="en-GB" sz="2400" b="1" dirty="0">
                <a:solidFill>
                  <a:srgbClr val="FFCC00"/>
                </a:solidFill>
              </a:rPr>
              <a:t>n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rgbClr val="33CCFF"/>
                </a:solidFill>
              </a:rPr>
              <a:t>A.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rgbClr val="FFCC00"/>
                </a:solidFill>
              </a:rPr>
              <a:t>M</a:t>
            </a:r>
            <a:r>
              <a:rPr lang="en-GB" sz="2400" b="1" dirty="0">
                <a:solidFill>
                  <a:srgbClr val="33CCFF"/>
                </a:solidFill>
              </a:rPr>
              <a:t>i</a:t>
            </a:r>
            <a:r>
              <a:rPr lang="en-GB" sz="2400" b="1" dirty="0">
                <a:solidFill>
                  <a:srgbClr val="FFCC00"/>
                </a:solidFill>
              </a:rPr>
              <a:t>l</a:t>
            </a:r>
            <a:r>
              <a:rPr lang="en-GB" sz="2400" b="1" dirty="0">
                <a:solidFill>
                  <a:srgbClr val="33CCFF"/>
                </a:solidFill>
              </a:rPr>
              <a:t>l</a:t>
            </a:r>
            <a:r>
              <a:rPr lang="en-GB" sz="2400" b="1" dirty="0">
                <a:solidFill>
                  <a:srgbClr val="FFCC00"/>
                </a:solidFill>
              </a:rPr>
              <a:t>e</a:t>
            </a:r>
            <a:r>
              <a:rPr lang="en-GB" sz="2400" b="1" dirty="0">
                <a:solidFill>
                  <a:srgbClr val="33CCFF"/>
                </a:solidFill>
              </a:rPr>
              <a:t>r</a:t>
            </a:r>
            <a:r>
              <a:rPr lang="en-GB" sz="2400" b="1" dirty="0">
                <a:solidFill>
                  <a:schemeClr val="bg1"/>
                </a:solidFill>
              </a:rPr>
              <a:t>, W. </a:t>
            </a:r>
            <a:r>
              <a:rPr lang="en-GB" sz="2400" b="1" dirty="0" err="1">
                <a:solidFill>
                  <a:schemeClr val="bg1"/>
                </a:solidFill>
              </a:rPr>
              <a:t>Mittumsiri</a:t>
            </a:r>
            <a:r>
              <a:rPr lang="en-GB" sz="2400" b="1" dirty="0">
                <a:solidFill>
                  <a:schemeClr val="bg1"/>
                </a:solidFill>
              </a:rPr>
              <a:t>, B. </a:t>
            </a:r>
            <a:r>
              <a:rPr lang="en-GB" sz="2400" b="1" dirty="0" err="1">
                <a:solidFill>
                  <a:schemeClr val="bg1"/>
                </a:solidFill>
              </a:rPr>
              <a:t>Seredyuk</a:t>
            </a:r>
            <a:r>
              <a:rPr lang="en-GB" sz="2400" b="1" dirty="0">
                <a:solidFill>
                  <a:schemeClr val="bg1"/>
                </a:solidFill>
              </a:rPr>
              <a:t>, </a:t>
            </a:r>
          </a:p>
          <a:p>
            <a: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sz="2400" b="1" dirty="0">
                <a:solidFill>
                  <a:schemeClr val="bg1"/>
                </a:solidFill>
              </a:rPr>
              <a:t>M. Schnell, B. </a:t>
            </a:r>
            <a:r>
              <a:rPr lang="en-GB" sz="2400" b="1" dirty="0" smtClean="0">
                <a:solidFill>
                  <a:schemeClr val="bg1"/>
                </a:solidFill>
              </a:rPr>
              <a:t>Schmitt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831975" y="3128963"/>
            <a:ext cx="5257800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US" sz="2400" b="1">
                <a:solidFill>
                  <a:srgbClr val="33CCFF"/>
                </a:solidFill>
              </a:rPr>
              <a:t>Julien Lecointre, Ferid Mezdari</a:t>
            </a:r>
          </a:p>
        </p:txBody>
      </p:sp>
      <p:pic>
        <p:nvPicPr>
          <p:cNvPr id="18" name="Picture 17" descr="logo_horiz_bleu_p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350" y="3071813"/>
            <a:ext cx="155733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olumbia.university.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8275" y="1592263"/>
            <a:ext cx="14605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493862" y="6186163"/>
            <a:ext cx="2174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And lastly...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51" grpId="0"/>
      <p:bldP spid="57355" grpId="0"/>
      <p:bldP spid="57357" grpId="0"/>
      <p:bldP spid="57358" grpId="0"/>
      <p:bldP spid="17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67" t="11733" r="44667" b="38400"/>
          <a:stretch>
            <a:fillRect/>
          </a:stretch>
        </p:blipFill>
        <p:spPr bwMode="auto">
          <a:xfrm>
            <a:off x="-8450" y="1444548"/>
            <a:ext cx="9141102" cy="540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418364" y="5259239"/>
            <a:ext cx="3081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/>
              <a:t>http://lad.aas.org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83883"/>
            <a:ext cx="91440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rgbClr val="54CC54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American Astronomical Society formed new division this year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54CC54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04775"/>
            <a:ext cx="8610600" cy="13716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  <a:cs typeface="Arial" charset="0"/>
              </a:rPr>
              <a:t>Molecular H</a:t>
            </a:r>
            <a:r>
              <a:rPr lang="en-US" sz="3600" b="1" baseline="-20000" smtClean="0">
                <a:solidFill>
                  <a:srgbClr val="54CC54"/>
                </a:solidFill>
                <a:cs typeface="Arial" charset="0"/>
              </a:rPr>
              <a:t>2</a:t>
            </a:r>
            <a:r>
              <a:rPr lang="en-US" sz="3600" b="1" smtClean="0">
                <a:solidFill>
                  <a:srgbClr val="54CC54"/>
                </a:solidFill>
                <a:cs typeface="Arial" charset="0"/>
              </a:rPr>
              <a:t> can radiatively cool the gas down to T ~ 200 K.</a:t>
            </a:r>
          </a:p>
        </p:txBody>
      </p:sp>
      <p:pic>
        <p:nvPicPr>
          <p:cNvPr id="5" name="hvh2rotfina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59385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>
          <a:xfrm>
            <a:off x="104775" y="285750"/>
            <a:ext cx="8915400" cy="992188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  <a:cs typeface="Arial" charset="0"/>
              </a:rPr>
              <a:t>H</a:t>
            </a:r>
            <a:r>
              <a:rPr lang="en-US" sz="3600" b="1" baseline="-25000" smtClean="0">
                <a:solidFill>
                  <a:srgbClr val="54CC54"/>
                </a:solidFill>
                <a:cs typeface="Arial" charset="0"/>
              </a:rPr>
              <a:t>2</a:t>
            </a:r>
            <a:r>
              <a:rPr lang="en-US" sz="3600" b="1" smtClean="0">
                <a:solidFill>
                  <a:srgbClr val="54CC54"/>
                </a:solidFill>
                <a:cs typeface="Arial" charset="0"/>
              </a:rPr>
              <a:t> Formation during Epoch of Protogalaxy and First Star Formation</a:t>
            </a:r>
          </a:p>
        </p:txBody>
      </p:sp>
      <p:sp>
        <p:nvSpPr>
          <p:cNvPr id="621574" name="Rectangle 6"/>
          <p:cNvSpPr>
            <a:spLocks noChangeArrowheads="1"/>
          </p:cNvSpPr>
          <p:nvPr/>
        </p:nvSpPr>
        <p:spPr bwMode="auto">
          <a:xfrm>
            <a:off x="490538" y="1619250"/>
            <a:ext cx="8135937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b="1">
                <a:solidFill>
                  <a:srgbClr val="FFCC00"/>
                </a:solidFill>
              </a:rPr>
              <a:t>Associative detachment (AD)</a:t>
            </a:r>
          </a:p>
          <a:p>
            <a:pPr marL="342900" indent="-342900" algn="ctr">
              <a:spcBef>
                <a:spcPct val="20000"/>
              </a:spcBef>
            </a:pPr>
            <a:endParaRPr lang="en-US" sz="1400" b="1">
              <a:solidFill>
                <a:srgbClr val="FFCC0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600" b="1">
                <a:solidFill>
                  <a:srgbClr val="33CCFF"/>
                </a:solidFill>
                <a:cs typeface="Arial" charset="0"/>
              </a:rPr>
              <a:t>H</a:t>
            </a:r>
            <a:r>
              <a:rPr lang="en-US" sz="3600" b="1" baseline="50000">
                <a:solidFill>
                  <a:srgbClr val="33CCFF"/>
                </a:solidFill>
                <a:cs typeface="Arial" charset="0"/>
              </a:rPr>
              <a:t>-</a:t>
            </a:r>
            <a:r>
              <a:rPr lang="en-US" sz="3600" b="1">
                <a:solidFill>
                  <a:srgbClr val="33CCFF"/>
                </a:solidFill>
                <a:cs typeface="Arial" charset="0"/>
              </a:rPr>
              <a:t> + H </a:t>
            </a:r>
            <a:r>
              <a:rPr lang="en-US" sz="3600" b="1">
                <a:solidFill>
                  <a:srgbClr val="33CCFF"/>
                </a:solidFill>
                <a:cs typeface="Times New Roman" pitchFamily="18" charset="0"/>
              </a:rPr>
              <a:t>→</a:t>
            </a:r>
            <a:r>
              <a:rPr lang="en-US" sz="3600" b="1">
                <a:solidFill>
                  <a:srgbClr val="33CCFF"/>
                </a:solidFill>
                <a:cs typeface="Arial" charset="0"/>
              </a:rPr>
              <a:t> H</a:t>
            </a:r>
            <a:r>
              <a:rPr lang="en-US" sz="3600" b="1" baseline="-20000">
                <a:solidFill>
                  <a:srgbClr val="33CCFF"/>
                </a:solidFill>
                <a:cs typeface="Arial" charset="0"/>
              </a:rPr>
              <a:t>2</a:t>
            </a:r>
            <a:r>
              <a:rPr lang="en-US" sz="3600" b="1">
                <a:solidFill>
                  <a:srgbClr val="33CCFF"/>
                </a:solidFill>
                <a:cs typeface="Arial" charset="0"/>
              </a:rPr>
              <a:t> + e</a:t>
            </a:r>
            <a:r>
              <a:rPr lang="en-US" sz="3600" b="1" baseline="30000">
                <a:solidFill>
                  <a:srgbClr val="33CCFF"/>
                </a:solidFill>
                <a:cs typeface="Arial" charset="0"/>
              </a:rPr>
              <a:t>-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31775" y="3257550"/>
            <a:ext cx="86487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CC00"/>
                </a:solidFill>
              </a:rPr>
              <a:t>How well do we understand this simple reaction?</a:t>
            </a:r>
          </a:p>
          <a:p>
            <a:endParaRPr lang="en-US" b="1">
              <a:solidFill>
                <a:srgbClr val="FFCC00"/>
              </a:solidFill>
            </a:endParaRPr>
          </a:p>
          <a:p>
            <a:r>
              <a:rPr lang="en-US" b="1">
                <a:solidFill>
                  <a:srgbClr val="FFCC00"/>
                </a:solidFill>
              </a:rPr>
              <a:t>And what are the cosmological implications?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gene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0963" y="860318"/>
            <a:ext cx="64135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765714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CC00"/>
                </a:solidFill>
              </a:rPr>
              <a:t>There is nearly an order of magnitude spread</a:t>
            </a:r>
            <a:r>
              <a:rPr lang="en-US" b="1" dirty="0" smtClean="0">
                <a:solidFill>
                  <a:srgbClr val="FFCC00"/>
                </a:solidFill>
              </a:rPr>
              <a:t>!</a:t>
            </a:r>
          </a:p>
          <a:p>
            <a:pPr algn="ctr"/>
            <a:r>
              <a:rPr lang="en-US" b="1" dirty="0" smtClean="0">
                <a:solidFill>
                  <a:srgbClr val="33CCFF"/>
                </a:solidFill>
              </a:rPr>
              <a:t>What are the cosmological implications of this?</a:t>
            </a:r>
            <a:endParaRPr lang="en-US" b="1" dirty="0">
              <a:solidFill>
                <a:srgbClr val="33CC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00210"/>
            <a:ext cx="9144000" cy="81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rgbClr val="54CC54"/>
                </a:solidFill>
                <a:latin typeface="+mj-lt"/>
                <a:ea typeface="+mj-ea"/>
                <a:cs typeface="Arial" charset="0"/>
              </a:rPr>
              <a:t>Published AD data </a:t>
            </a:r>
            <a:r>
              <a:rPr lang="en-US" sz="3600" b="1" kern="0" dirty="0" smtClean="0">
                <a:solidFill>
                  <a:srgbClr val="54CC54"/>
                </a:solidFill>
                <a:latin typeface="+mj-lt"/>
                <a:ea typeface="+mj-ea"/>
                <a:cs typeface="Arial" charset="0"/>
              </a:rPr>
              <a:t>for</a:t>
            </a:r>
            <a:r>
              <a:rPr lang="en-US" sz="3600" b="1" kern="0" dirty="0">
                <a:solidFill>
                  <a:srgbClr val="54CC54"/>
                </a:solidFill>
                <a:latin typeface="+mj-lt"/>
                <a:ea typeface="+mj-ea"/>
                <a:cs typeface="Arial" charset="0"/>
              </a:rPr>
              <a:t> </a:t>
            </a:r>
            <a:r>
              <a:rPr lang="en-US" sz="3600" b="1" kern="0" dirty="0" smtClean="0">
                <a:solidFill>
                  <a:srgbClr val="54CC54"/>
                </a:solidFill>
                <a:latin typeface="+mj-lt"/>
                <a:ea typeface="+mj-ea"/>
                <a:cs typeface="Arial" charset="0"/>
              </a:rPr>
              <a:t>H</a:t>
            </a:r>
            <a:r>
              <a:rPr lang="en-US" sz="3600" b="1" kern="0" baseline="50000" dirty="0" smtClean="0">
                <a:solidFill>
                  <a:srgbClr val="54CC54"/>
                </a:solidFill>
                <a:latin typeface="+mj-lt"/>
                <a:ea typeface="+mj-ea"/>
                <a:cs typeface="Arial" charset="0"/>
              </a:rPr>
              <a:t>-</a:t>
            </a:r>
            <a:r>
              <a:rPr lang="en-US" sz="3600" b="1" kern="0" dirty="0" smtClean="0">
                <a:solidFill>
                  <a:srgbClr val="54CC54"/>
                </a:solidFill>
                <a:latin typeface="+mj-lt"/>
                <a:ea typeface="+mj-ea"/>
                <a:cs typeface="Arial" charset="0"/>
              </a:rPr>
              <a:t> </a:t>
            </a:r>
            <a:r>
              <a:rPr lang="en-US" sz="3600" b="1" kern="0" dirty="0">
                <a:solidFill>
                  <a:srgbClr val="54CC54"/>
                </a:solidFill>
                <a:latin typeface="+mj-lt"/>
                <a:ea typeface="+mj-ea"/>
                <a:cs typeface="Arial" charset="0"/>
              </a:rPr>
              <a:t>+ H </a:t>
            </a:r>
            <a:r>
              <a:rPr lang="en-US" sz="3600" b="1" kern="0" dirty="0">
                <a:solidFill>
                  <a:srgbClr val="54CC54"/>
                </a:solidFill>
                <a:latin typeface="+mj-lt"/>
                <a:ea typeface="+mj-ea"/>
                <a:cs typeface="Times New Roman" pitchFamily="18" charset="0"/>
              </a:rPr>
              <a:t>→</a:t>
            </a:r>
            <a:r>
              <a:rPr lang="en-US" sz="3600" b="1" kern="0" dirty="0">
                <a:solidFill>
                  <a:srgbClr val="54CC54"/>
                </a:solidFill>
                <a:latin typeface="+mj-lt"/>
                <a:ea typeface="+mj-ea"/>
                <a:cs typeface="Arial" charset="0"/>
              </a:rPr>
              <a:t> H</a:t>
            </a:r>
            <a:r>
              <a:rPr lang="en-US" sz="3600" b="1" kern="0" baseline="-20000" dirty="0">
                <a:solidFill>
                  <a:srgbClr val="54CC54"/>
                </a:solidFill>
                <a:latin typeface="+mj-lt"/>
                <a:ea typeface="+mj-ea"/>
                <a:cs typeface="Arial" charset="0"/>
              </a:rPr>
              <a:t>2</a:t>
            </a:r>
            <a:r>
              <a:rPr lang="en-US" sz="3600" b="1" kern="0" dirty="0">
                <a:solidFill>
                  <a:srgbClr val="54CC54"/>
                </a:solidFill>
                <a:latin typeface="+mj-lt"/>
                <a:ea typeface="+mj-ea"/>
                <a:cs typeface="Arial" charset="0"/>
              </a:rPr>
              <a:t> + e</a:t>
            </a:r>
            <a:r>
              <a:rPr lang="en-US" sz="3600" b="1" kern="0" baseline="30000" dirty="0">
                <a:solidFill>
                  <a:srgbClr val="54CC54"/>
                </a:solidFill>
                <a:latin typeface="+mj-lt"/>
                <a:ea typeface="+mj-ea"/>
                <a:cs typeface="Arial" charset="0"/>
              </a:rPr>
              <a:t>-</a:t>
            </a:r>
            <a:endParaRPr lang="en-US" sz="3600" b="1" kern="0" dirty="0">
              <a:solidFill>
                <a:srgbClr val="54CC54"/>
              </a:solidFill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14300"/>
            <a:ext cx="8839200" cy="811213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  <a:cs typeface="Arial" charset="0"/>
              </a:rPr>
              <a:t>Implications for Protogalaxy Formation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62063"/>
            <a:ext cx="4114800" cy="5426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CC00"/>
                </a:solidFill>
                <a:cs typeface="Arial" charset="0"/>
              </a:rPr>
              <a:t>Initially ionized gas (Pop III.2).</a:t>
            </a:r>
          </a:p>
          <a:p>
            <a:pPr eaLnBrk="1" hangingPunct="1"/>
            <a:endParaRPr lang="en-US" sz="1400" b="1" dirty="0" smtClean="0">
              <a:solidFill>
                <a:srgbClr val="FFCC00"/>
              </a:solidFill>
              <a:cs typeface="Arial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FFCC00"/>
                </a:solidFill>
                <a:cs typeface="Arial" charset="0"/>
              </a:rPr>
              <a:t>3D simulation.</a:t>
            </a:r>
          </a:p>
          <a:p>
            <a:pPr eaLnBrk="1" hangingPunct="1"/>
            <a:endParaRPr lang="en-US" sz="1400" b="1" dirty="0" smtClean="0">
              <a:solidFill>
                <a:srgbClr val="FFCC00"/>
              </a:solidFill>
              <a:cs typeface="Arial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FFCC00"/>
                </a:solidFill>
                <a:cs typeface="Arial" charset="0"/>
              </a:rPr>
              <a:t>Curves is for limits of  H</a:t>
            </a:r>
            <a:r>
              <a:rPr lang="en-US" sz="2800" b="1" baseline="50000" dirty="0" smtClean="0">
                <a:solidFill>
                  <a:srgbClr val="FFCC00"/>
                </a:solidFill>
                <a:cs typeface="Arial" charset="0"/>
              </a:rPr>
              <a:t>-</a:t>
            </a:r>
            <a:r>
              <a:rPr lang="en-US" sz="2800" b="1" dirty="0" smtClean="0">
                <a:solidFill>
                  <a:srgbClr val="FFCC00"/>
                </a:solidFill>
                <a:cs typeface="Arial" charset="0"/>
              </a:rPr>
              <a:t> + H</a:t>
            </a:r>
            <a:r>
              <a:rPr lang="en-US" sz="2800" b="1" baseline="-20000" dirty="0" smtClean="0">
                <a:solidFill>
                  <a:srgbClr val="FFCC00"/>
                </a:solidFill>
                <a:cs typeface="Arial" charset="0"/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  <a:cs typeface="Times New Roman" pitchFamily="18" charset="0"/>
              </a:rPr>
              <a:t>→</a:t>
            </a:r>
            <a:r>
              <a:rPr lang="en-US" sz="2800" b="1" dirty="0" smtClean="0">
                <a:solidFill>
                  <a:srgbClr val="FFCC00"/>
                </a:solidFill>
                <a:cs typeface="Arial" charset="0"/>
              </a:rPr>
              <a:t> H</a:t>
            </a:r>
            <a:r>
              <a:rPr lang="en-US" sz="2800" b="1" baseline="-20000" dirty="0" smtClean="0">
                <a:solidFill>
                  <a:srgbClr val="FFCC00"/>
                </a:solidFill>
                <a:cs typeface="Arial" charset="0"/>
              </a:rPr>
              <a:t>2</a:t>
            </a:r>
            <a:r>
              <a:rPr lang="en-US" sz="2800" b="1" dirty="0" smtClean="0">
                <a:solidFill>
                  <a:srgbClr val="FFCC00"/>
                </a:solidFill>
                <a:cs typeface="Arial" charset="0"/>
              </a:rPr>
              <a:t> + e</a:t>
            </a:r>
            <a:r>
              <a:rPr lang="en-US" sz="2800" b="1" baseline="30000" dirty="0" smtClean="0">
                <a:solidFill>
                  <a:srgbClr val="FFCC00"/>
                </a:solidFill>
                <a:cs typeface="Arial" charset="0"/>
              </a:rPr>
              <a:t>- </a:t>
            </a:r>
            <a:r>
              <a:rPr lang="en-US" sz="2800" b="1" dirty="0" smtClean="0">
                <a:solidFill>
                  <a:srgbClr val="FFCC00"/>
                </a:solidFill>
                <a:cs typeface="Arial" charset="0"/>
              </a:rPr>
              <a:t>rate coefficient.</a:t>
            </a:r>
          </a:p>
          <a:p>
            <a:pPr eaLnBrk="1" hangingPunct="1"/>
            <a:endParaRPr lang="en-US" sz="1400" b="1" dirty="0" smtClean="0">
              <a:solidFill>
                <a:srgbClr val="FFCC00"/>
              </a:solidFill>
              <a:cs typeface="Arial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FFCC00"/>
                </a:solidFill>
                <a:cs typeface="Arial" charset="0"/>
              </a:rPr>
              <a:t> </a:t>
            </a:r>
          </a:p>
          <a:p>
            <a:pPr eaLnBrk="1" hangingPunct="1"/>
            <a:endParaRPr lang="en-US" sz="1400" b="1" dirty="0" smtClean="0">
              <a:solidFill>
                <a:srgbClr val="FFCC00"/>
              </a:solidFill>
              <a:cs typeface="Arial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33CCFF"/>
                </a:solidFill>
                <a:cs typeface="Arial" charset="0"/>
              </a:rPr>
              <a:t>M</a:t>
            </a:r>
            <a:r>
              <a:rPr lang="en-US" sz="2800" b="1" baseline="-25000" dirty="0" smtClean="0">
                <a:solidFill>
                  <a:srgbClr val="33CCFF"/>
                </a:solidFill>
                <a:cs typeface="Arial" charset="0"/>
              </a:rPr>
              <a:t>J</a:t>
            </a:r>
            <a:r>
              <a:rPr lang="en-US" sz="2800" b="1" dirty="0" smtClean="0">
                <a:solidFill>
                  <a:srgbClr val="33CCFF"/>
                </a:solidFill>
                <a:cs typeface="Arial" charset="0"/>
              </a:rPr>
              <a:t> uncertain by factor of 20.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37075" y="5980113"/>
            <a:ext cx="423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cs typeface="Arial" charset="0"/>
              </a:rPr>
              <a:t>(Kreckel et al. 2010, Science, 329, 69)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t="6409" r="4272"/>
          <a:stretch>
            <a:fillRect/>
          </a:stretch>
        </p:blipFill>
        <p:spPr bwMode="auto">
          <a:xfrm>
            <a:off x="4005263" y="1201738"/>
            <a:ext cx="4873625" cy="476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435600" y="1711325"/>
            <a:ext cx="3081338" cy="2765425"/>
            <a:chOff x="4771887" y="2074122"/>
            <a:chExt cx="3082095" cy="2765505"/>
          </a:xfrm>
        </p:grpSpPr>
        <p:sp>
          <p:nvSpPr>
            <p:cNvPr id="13325" name="TextBox 20"/>
            <p:cNvSpPr txBox="1">
              <a:spLocks noChangeArrowheads="1"/>
            </p:cNvSpPr>
            <p:nvPr/>
          </p:nvSpPr>
          <p:spPr bwMode="auto">
            <a:xfrm>
              <a:off x="4771887" y="2074122"/>
              <a:ext cx="3082095" cy="923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/>
                <a:t>Fragmentation mass scale related to T</a:t>
              </a:r>
              <a:r>
                <a:rPr lang="en-US" sz="1800" b="1" baseline="-25000"/>
                <a:t>gas</a:t>
              </a:r>
              <a:r>
                <a:rPr lang="en-US" sz="1800" b="1"/>
                <a:t> minimum (Larson MNRAS 2005).</a:t>
              </a:r>
            </a:p>
          </p:txBody>
        </p:sp>
        <p:cxnSp>
          <p:nvCxnSpPr>
            <p:cNvPr id="10" name="Straight Arrow Connector 9"/>
            <p:cNvCxnSpPr>
              <a:stCxn id="13325" idx="2"/>
            </p:cNvCxnSpPr>
            <p:nvPr/>
          </p:nvCxnSpPr>
          <p:spPr>
            <a:xfrm>
              <a:off x="6313729" y="2998074"/>
              <a:ext cx="187371" cy="18415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5815013" y="5692775"/>
            <a:ext cx="19875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Number density n (cm</a:t>
            </a:r>
            <a:r>
              <a:rPr lang="en-US" sz="1200" b="1" baseline="30000"/>
              <a:t>-3</a:t>
            </a:r>
            <a:r>
              <a:rPr lang="en-US" sz="1200" b="1"/>
              <a:t>) 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 rot="-5400000">
            <a:off x="3550444" y="3277394"/>
            <a:ext cx="1358900" cy="277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Temperature (K)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H="1">
            <a:off x="4746625" y="4621213"/>
            <a:ext cx="2506663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H="1">
            <a:off x="7253288" y="4608513"/>
            <a:ext cx="0" cy="8524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H="1">
            <a:off x="8605838" y="4910138"/>
            <a:ext cx="12700" cy="5762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H="1" flipV="1">
            <a:off x="4746625" y="4884738"/>
            <a:ext cx="3884613" cy="127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369387" y="4775896"/>
          <a:ext cx="2547938" cy="682625"/>
        </p:xfrm>
        <a:graphic>
          <a:graphicData uri="http://schemas.openxmlformats.org/presentationml/2006/ole">
            <p:oleObj spid="_x0000_s70657" name="Equation" r:id="rId5" imgW="90144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uiExpand="1" build="p"/>
      <p:bldP spid="11" grpId="0" uiExpand="1"/>
      <p:bldP spid="12" grpId="0" uiExpan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1027113"/>
            <a:ext cx="4332288" cy="5673725"/>
          </a:xfrm>
        </p:spPr>
        <p:txBody>
          <a:bodyPr/>
          <a:lstStyle/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FFCC00"/>
                </a:solidFill>
              </a:rPr>
              <a:t>I</a:t>
            </a:r>
            <a:r>
              <a:rPr lang="en-US" sz="2800" smtClean="0">
                <a:solidFill>
                  <a:srgbClr val="FFCC00"/>
                </a:solidFill>
              </a:rPr>
              <a:t>.   </a:t>
            </a:r>
            <a:r>
              <a:rPr lang="en-US" sz="2800" b="1" smtClean="0">
                <a:solidFill>
                  <a:srgbClr val="FFCC00"/>
                </a:solidFill>
              </a:rPr>
              <a:t>H</a:t>
            </a:r>
            <a:r>
              <a:rPr lang="en-US" sz="2800" b="1" baseline="30000" smtClean="0">
                <a:solidFill>
                  <a:srgbClr val="FFCC00"/>
                </a:solidFill>
              </a:rPr>
              <a:t>-</a:t>
            </a:r>
            <a:r>
              <a:rPr lang="en-US" sz="2800" b="1" smtClean="0">
                <a:solidFill>
                  <a:srgbClr val="FFCC00"/>
                </a:solidFill>
              </a:rPr>
              <a:t> + H → H</a:t>
            </a:r>
            <a:r>
              <a:rPr lang="en-US" sz="2800" b="1" baseline="-25000" smtClean="0">
                <a:solidFill>
                  <a:srgbClr val="FFCC00"/>
                </a:solidFill>
              </a:rPr>
              <a:t>2</a:t>
            </a:r>
            <a:r>
              <a:rPr lang="en-US" sz="2800" b="1" smtClean="0">
                <a:solidFill>
                  <a:srgbClr val="FFCC00"/>
                </a:solidFill>
              </a:rPr>
              <a:t> + e</a:t>
            </a:r>
            <a:r>
              <a:rPr lang="en-US" sz="2800" b="1" baseline="30000" smtClean="0">
                <a:solidFill>
                  <a:srgbClr val="FFCC00"/>
                </a:solidFill>
              </a:rPr>
              <a:t>-</a:t>
            </a:r>
            <a:endParaRPr lang="en-US" sz="2800" b="1" smtClean="0">
              <a:solidFill>
                <a:srgbClr val="FFCC00"/>
              </a:solidFill>
            </a:endParaRP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a. Importance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FFCC00"/>
                </a:solidFill>
              </a:rPr>
              <a:t>     b. Experiment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c. Results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II.  H</a:t>
            </a:r>
            <a:r>
              <a:rPr lang="en-US" sz="2800" b="1" baseline="30000" smtClean="0">
                <a:solidFill>
                  <a:srgbClr val="292929"/>
                </a:solidFill>
              </a:rPr>
              <a:t>-</a:t>
            </a:r>
            <a:r>
              <a:rPr lang="en-US" sz="2800" b="1" smtClean="0">
                <a:solidFill>
                  <a:srgbClr val="292929"/>
                </a:solidFill>
              </a:rPr>
              <a:t> + H</a:t>
            </a:r>
            <a:r>
              <a:rPr lang="en-US" sz="2800" b="1" baseline="30000" smtClean="0">
                <a:solidFill>
                  <a:srgbClr val="292929"/>
                </a:solidFill>
              </a:rPr>
              <a:t>+</a:t>
            </a:r>
            <a:r>
              <a:rPr lang="en-US" sz="2800" b="1" smtClean="0">
                <a:solidFill>
                  <a:srgbClr val="292929"/>
                </a:solidFill>
              </a:rPr>
              <a:t> → H + H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a. Importance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b. Experiment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c. Results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III. H + H + H → H</a:t>
            </a:r>
            <a:r>
              <a:rPr lang="en-US" sz="2800" b="1" baseline="-25000" smtClean="0">
                <a:solidFill>
                  <a:srgbClr val="292929"/>
                </a:solidFill>
              </a:rPr>
              <a:t>2</a:t>
            </a:r>
            <a:r>
              <a:rPr lang="en-US" sz="2800" b="1" smtClean="0">
                <a:solidFill>
                  <a:srgbClr val="292929"/>
                </a:solidFill>
              </a:rPr>
              <a:t> + H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a. Importance</a:t>
            </a:r>
          </a:p>
          <a:p>
            <a:pPr marL="812800" indent="-812800" eaLnBrk="1" hangingPunct="1">
              <a:buClr>
                <a:schemeClr val="bg2"/>
              </a:buClr>
              <a:buFontTx/>
              <a:buNone/>
            </a:pPr>
            <a:r>
              <a:rPr lang="en-US" sz="2800" b="1" smtClean="0">
                <a:solidFill>
                  <a:srgbClr val="292929"/>
                </a:solidFill>
              </a:rPr>
              <a:t>     b. Experiment?</a:t>
            </a:r>
          </a:p>
        </p:txBody>
      </p:sp>
      <p:pic>
        <p:nvPicPr>
          <p:cNvPr id="14339" name="Picture 2" descr="reionexplbig"/>
          <p:cNvPicPr>
            <a:picLocks noChangeAspect="1" noChangeArrowheads="1"/>
          </p:cNvPicPr>
          <p:nvPr/>
        </p:nvPicPr>
        <p:blipFill>
          <a:blip r:embed="rId3" cstate="print"/>
          <a:srcRect t="8667" r="27094" b="2888"/>
          <a:stretch>
            <a:fillRect/>
          </a:stretch>
        </p:blipFill>
        <p:spPr bwMode="auto">
          <a:xfrm>
            <a:off x="4684713" y="160338"/>
            <a:ext cx="4371975" cy="662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6211888" y="1597025"/>
            <a:ext cx="2562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CC00"/>
                </a:solidFill>
              </a:rPr>
              <a:t>First Stars</a:t>
            </a:r>
          </a:p>
          <a:p>
            <a:pPr algn="ctr"/>
            <a:r>
              <a:rPr lang="en-US" b="1">
                <a:solidFill>
                  <a:srgbClr val="FFCC00"/>
                </a:solidFill>
              </a:rPr>
              <a:t>(Pop III)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5988050" y="1577975"/>
            <a:ext cx="2992438" cy="2843213"/>
          </a:xfrm>
          <a:prstGeom prst="rect">
            <a:avLst/>
          </a:prstGeom>
          <a:noFill/>
          <a:ln w="38100" algn="ctr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b="1"/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4705350" y="733425"/>
            <a:ext cx="1057275" cy="2301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900" b="1">
                <a:solidFill>
                  <a:srgbClr val="C0C0C0"/>
                </a:solidFill>
              </a:rPr>
              <a:t>~ 377 thousand</a:t>
            </a:r>
          </a:p>
        </p:txBody>
      </p:sp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101600"/>
            <a:ext cx="4533900" cy="838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54CC54"/>
                </a:solidFill>
              </a:rPr>
              <a:t>Outline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848225" y="1477963"/>
            <a:ext cx="938213" cy="2301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900" b="1">
                <a:solidFill>
                  <a:srgbClr val="C0C0C0"/>
                </a:solidFill>
              </a:rPr>
              <a:t>~ 15 million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120571</TotalTime>
  <Words>2018</Words>
  <Application>Microsoft Office PowerPoint</Application>
  <PresentationFormat>On-screen Show (4:3)</PresentationFormat>
  <Paragraphs>402</Paragraphs>
  <Slides>43</Slides>
  <Notes>40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1_Default Design</vt:lpstr>
      <vt:lpstr>Equation</vt:lpstr>
      <vt:lpstr>Laboratory Measurements of Primordial Chemistry.</vt:lpstr>
      <vt:lpstr>Outline</vt:lpstr>
      <vt:lpstr>Outline</vt:lpstr>
      <vt:lpstr>Slide 4</vt:lpstr>
      <vt:lpstr>Molecular H2 can radiatively cool the gas down to T ~ 200 K.</vt:lpstr>
      <vt:lpstr>H2 Formation during Epoch of Protogalaxy and First Star Formation</vt:lpstr>
      <vt:lpstr>Slide 7</vt:lpstr>
      <vt:lpstr>Implications for Protogalaxy Formation</vt:lpstr>
      <vt:lpstr>Outline</vt:lpstr>
      <vt:lpstr>We use a merged beams technique. </vt:lpstr>
      <vt:lpstr>We use a merged beams technique. </vt:lpstr>
      <vt:lpstr>We use a merged beams technique. </vt:lpstr>
      <vt:lpstr>We use a merged beams technique. </vt:lpstr>
      <vt:lpstr>We use a merged beams technique. </vt:lpstr>
      <vt:lpstr>We use a merged beams technique. </vt:lpstr>
      <vt:lpstr>We use a merged beams technique. </vt:lpstr>
      <vt:lpstr>We use a merged beams technique. </vt:lpstr>
      <vt:lpstr>We use a merged beams technique. </vt:lpstr>
      <vt:lpstr>We use a merged beams technique. </vt:lpstr>
      <vt:lpstr>We use a merged beams technique. </vt:lpstr>
      <vt:lpstr>Slide 21</vt:lpstr>
      <vt:lpstr>Slide 22</vt:lpstr>
      <vt:lpstr>Outline</vt:lpstr>
      <vt:lpstr>The experimental AD rate coefficient</vt:lpstr>
      <vt:lpstr>Our measured AD rate coefficient</vt:lpstr>
      <vt:lpstr>Rate coefficient implications</vt:lpstr>
      <vt:lpstr>Implications for Protogalaxy Formation</vt:lpstr>
      <vt:lpstr>Outline</vt:lpstr>
      <vt:lpstr>Slide 29</vt:lpstr>
      <vt:lpstr>Implications for Protogalaxy Formation</vt:lpstr>
      <vt:lpstr>Outline</vt:lpstr>
      <vt:lpstr>Experimental setup at UCLouvain</vt:lpstr>
      <vt:lpstr>Outline</vt:lpstr>
      <vt:lpstr>Outline</vt:lpstr>
      <vt:lpstr>What was the mass of the first stars?</vt:lpstr>
      <vt:lpstr>How does the cloud go fully molecular?</vt:lpstr>
      <vt:lpstr>Implications of 3BA uncertainty.</vt:lpstr>
      <vt:lpstr>Outline</vt:lpstr>
      <vt:lpstr>Experimental challenges of measuring H + H + H → H2 + H </vt:lpstr>
      <vt:lpstr>How to generate nH ≈ 1012 cm-3 ? </vt:lpstr>
      <vt:lpstr>Slide 41</vt:lpstr>
      <vt:lpstr>Collaborators</vt:lpstr>
      <vt:lpstr>Slide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Daniel Wolf Savin</cp:lastModifiedBy>
  <cp:revision>400</cp:revision>
  <dcterms:created xsi:type="dcterms:W3CDTF">1601-01-01T00:00:00Z</dcterms:created>
  <dcterms:modified xsi:type="dcterms:W3CDTF">2012-10-09T21:46:22Z</dcterms:modified>
</cp:coreProperties>
</file>